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654" r:id="rId3"/>
    <p:sldMasterId id="2147483655" r:id="rId4"/>
  </p:sldMasterIdLst>
  <p:notesMasterIdLst>
    <p:notesMasterId r:id="rId141"/>
  </p:notesMasterIdLst>
  <p:handoutMasterIdLst>
    <p:handoutMasterId r:id="rId142"/>
  </p:handoutMasterIdLst>
  <p:sldIdLst>
    <p:sldId id="406" r:id="rId5"/>
    <p:sldId id="407" r:id="rId6"/>
    <p:sldId id="371" r:id="rId7"/>
    <p:sldId id="372" r:id="rId8"/>
    <p:sldId id="261" r:id="rId9"/>
    <p:sldId id="408" r:id="rId10"/>
    <p:sldId id="262" r:id="rId11"/>
    <p:sldId id="409" r:id="rId12"/>
    <p:sldId id="410" r:id="rId13"/>
    <p:sldId id="411" r:id="rId14"/>
    <p:sldId id="412" r:id="rId15"/>
    <p:sldId id="413" r:id="rId16"/>
    <p:sldId id="414" r:id="rId17"/>
    <p:sldId id="416" r:id="rId18"/>
    <p:sldId id="418" r:id="rId19"/>
    <p:sldId id="419" r:id="rId20"/>
    <p:sldId id="500" r:id="rId21"/>
    <p:sldId id="501" r:id="rId22"/>
    <p:sldId id="431" r:id="rId23"/>
    <p:sldId id="420" r:id="rId24"/>
    <p:sldId id="421" r:id="rId25"/>
    <p:sldId id="422" r:id="rId26"/>
    <p:sldId id="432" r:id="rId27"/>
    <p:sldId id="424" r:id="rId28"/>
    <p:sldId id="428" r:id="rId29"/>
    <p:sldId id="429" r:id="rId30"/>
    <p:sldId id="427" r:id="rId31"/>
    <p:sldId id="491" r:id="rId32"/>
    <p:sldId id="433" r:id="rId33"/>
    <p:sldId id="492" r:id="rId34"/>
    <p:sldId id="494" r:id="rId35"/>
    <p:sldId id="493" r:id="rId36"/>
    <p:sldId id="495" r:id="rId37"/>
    <p:sldId id="496" r:id="rId38"/>
    <p:sldId id="497" r:id="rId39"/>
    <p:sldId id="498" r:id="rId40"/>
    <p:sldId id="374" r:id="rId41"/>
    <p:sldId id="434" r:id="rId42"/>
    <p:sldId id="435" r:id="rId43"/>
    <p:sldId id="366" r:id="rId44"/>
    <p:sldId id="499" r:id="rId45"/>
    <p:sldId id="289" r:id="rId46"/>
    <p:sldId id="436" r:id="rId47"/>
    <p:sldId id="293" r:id="rId48"/>
    <p:sldId id="295" r:id="rId49"/>
    <p:sldId id="437" r:id="rId50"/>
    <p:sldId id="367" r:id="rId51"/>
    <p:sldId id="297" r:id="rId52"/>
    <p:sldId id="298" r:id="rId53"/>
    <p:sldId id="299" r:id="rId54"/>
    <p:sldId id="438" r:id="rId55"/>
    <p:sldId id="376" r:id="rId56"/>
    <p:sldId id="377" r:id="rId57"/>
    <p:sldId id="378" r:id="rId58"/>
    <p:sldId id="439" r:id="rId59"/>
    <p:sldId id="441" r:id="rId60"/>
    <p:sldId id="443" r:id="rId61"/>
    <p:sldId id="444" r:id="rId62"/>
    <p:sldId id="450" r:id="rId63"/>
    <p:sldId id="445" r:id="rId64"/>
    <p:sldId id="446" r:id="rId65"/>
    <p:sldId id="447" r:id="rId66"/>
    <p:sldId id="448" r:id="rId67"/>
    <p:sldId id="449" r:id="rId68"/>
    <p:sldId id="455" r:id="rId69"/>
    <p:sldId id="451" r:id="rId70"/>
    <p:sldId id="452" r:id="rId71"/>
    <p:sldId id="453" r:id="rId72"/>
    <p:sldId id="454" r:id="rId73"/>
    <p:sldId id="456" r:id="rId74"/>
    <p:sldId id="457" r:id="rId75"/>
    <p:sldId id="458" r:id="rId76"/>
    <p:sldId id="459" r:id="rId77"/>
    <p:sldId id="460" r:id="rId78"/>
    <p:sldId id="461" r:id="rId79"/>
    <p:sldId id="462" r:id="rId80"/>
    <p:sldId id="464" r:id="rId81"/>
    <p:sldId id="465" r:id="rId82"/>
    <p:sldId id="466" r:id="rId83"/>
    <p:sldId id="467" r:id="rId84"/>
    <p:sldId id="468" r:id="rId85"/>
    <p:sldId id="469" r:id="rId86"/>
    <p:sldId id="470" r:id="rId87"/>
    <p:sldId id="478" r:id="rId88"/>
    <p:sldId id="473" r:id="rId89"/>
    <p:sldId id="474" r:id="rId90"/>
    <p:sldId id="475" r:id="rId91"/>
    <p:sldId id="479" r:id="rId92"/>
    <p:sldId id="480" r:id="rId93"/>
    <p:sldId id="481" r:id="rId94"/>
    <p:sldId id="502" r:id="rId95"/>
    <p:sldId id="506" r:id="rId96"/>
    <p:sldId id="507" r:id="rId97"/>
    <p:sldId id="508" r:id="rId98"/>
    <p:sldId id="509" r:id="rId99"/>
    <p:sldId id="510" r:id="rId100"/>
    <p:sldId id="511" r:id="rId101"/>
    <p:sldId id="477" r:id="rId102"/>
    <p:sldId id="395" r:id="rId103"/>
    <p:sldId id="348" r:id="rId104"/>
    <p:sldId id="503" r:id="rId105"/>
    <p:sldId id="482" r:id="rId106"/>
    <p:sldId id="483" r:id="rId107"/>
    <p:sldId id="484" r:id="rId108"/>
    <p:sldId id="345" r:id="rId109"/>
    <p:sldId id="485" r:id="rId110"/>
    <p:sldId id="350" r:id="rId111"/>
    <p:sldId id="351" r:id="rId112"/>
    <p:sldId id="353" r:id="rId113"/>
    <p:sldId id="354" r:id="rId114"/>
    <p:sldId id="505" r:id="rId115"/>
    <p:sldId id="486" r:id="rId116"/>
    <p:sldId id="357" r:id="rId117"/>
    <p:sldId id="512" r:id="rId118"/>
    <p:sldId id="514" r:id="rId119"/>
    <p:sldId id="513" r:id="rId120"/>
    <p:sldId id="487" r:id="rId121"/>
    <p:sldId id="516" r:id="rId122"/>
    <p:sldId id="518" r:id="rId123"/>
    <p:sldId id="404" r:id="rId124"/>
    <p:sldId id="405" r:id="rId125"/>
    <p:sldId id="488" r:id="rId126"/>
    <p:sldId id="519" r:id="rId127"/>
    <p:sldId id="522" r:id="rId128"/>
    <p:sldId id="523" r:id="rId129"/>
    <p:sldId id="525" r:id="rId130"/>
    <p:sldId id="526" r:id="rId131"/>
    <p:sldId id="527" r:id="rId132"/>
    <p:sldId id="528" r:id="rId133"/>
    <p:sldId id="529" r:id="rId134"/>
    <p:sldId id="530" r:id="rId135"/>
    <p:sldId id="531" r:id="rId136"/>
    <p:sldId id="532" r:id="rId137"/>
    <p:sldId id="533" r:id="rId138"/>
    <p:sldId id="394" r:id="rId139"/>
    <p:sldId id="489" r:id="rId140"/>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5" autoAdjust="0"/>
    <p:restoredTop sz="94007" autoAdjust="0"/>
  </p:normalViewPr>
  <p:slideViewPr>
    <p:cSldViewPr>
      <p:cViewPr varScale="1">
        <p:scale>
          <a:sx n="76" d="100"/>
          <a:sy n="76" d="100"/>
        </p:scale>
        <p:origin x="974" y="53"/>
      </p:cViewPr>
      <p:guideLst>
        <p:guide orient="horz" pos="2160"/>
        <p:guide pos="2880"/>
      </p:guideLst>
    </p:cSldViewPr>
  </p:slideViewPr>
  <p:notesTextViewPr>
    <p:cViewPr>
      <p:scale>
        <a:sx n="66" d="100"/>
        <a:sy n="66" d="100"/>
      </p:scale>
      <p:origin x="0" y="0"/>
    </p:cViewPr>
  </p:notesTextViewPr>
  <p:sorterViewPr>
    <p:cViewPr varScale="1">
      <p:scale>
        <a:sx n="100" d="100"/>
        <a:sy n="100" d="100"/>
      </p:scale>
      <p:origin x="0" y="-15259"/>
    </p:cViewPr>
  </p:sorterViewPr>
  <p:notesViewPr>
    <p:cSldViewPr>
      <p:cViewPr varScale="1">
        <p:scale>
          <a:sx n="54" d="100"/>
          <a:sy n="54" d="100"/>
        </p:scale>
        <p:origin x="-1452"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2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2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200">
                <a:latin typeface="Arial" pitchFamily="34" charset="0"/>
              </a:defRPr>
            </a:lvl1pPr>
          </a:lstStyle>
          <a:p>
            <a:pPr>
              <a:defRPr/>
            </a:pPr>
            <a:endParaRPr lang="en-US" altLang="zh-CN"/>
          </a:p>
        </p:txBody>
      </p:sp>
      <p:sp>
        <p:nvSpPr>
          <p:cNvPr id="30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200">
                <a:latin typeface="Arial" pitchFamily="34"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pitchFamily="34"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panose="020B0604020202020204" pitchFamily="34" charset="0"/>
              </a:defRPr>
            </a:lvl1pPr>
          </a:lstStyle>
          <a:p>
            <a:fld id="{78B3B82D-BF0B-48CF-A189-12BBD9F146A3}"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200">
                <a:latin typeface="Arial" pitchFamily="34" charset="0"/>
              </a:defRPr>
            </a:lvl1pPr>
          </a:lstStyle>
          <a:p>
            <a:pPr>
              <a:defRPr/>
            </a:pPr>
            <a:endParaRPr lang="en-US" altLang="zh-CN"/>
          </a:p>
        </p:txBody>
      </p:sp>
      <p:sp>
        <p:nvSpPr>
          <p:cNvPr id="389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200">
                <a:latin typeface="Arial" pitchFamily="34" charset="0"/>
              </a:defRPr>
            </a:lvl1pPr>
          </a:lstStyle>
          <a:p>
            <a:pPr>
              <a:defRPr/>
            </a:pPr>
            <a:endParaRPr lang="en-US" altLang="zh-CN"/>
          </a:p>
        </p:txBody>
      </p:sp>
      <p:sp>
        <p:nvSpPr>
          <p:cNvPr id="972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89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pitchFamily="34" charset="0"/>
              </a:defRPr>
            </a:lvl1pPr>
          </a:lstStyle>
          <a:p>
            <a:pPr>
              <a:defRPr/>
            </a:pPr>
            <a:endParaRPr lang="en-US" altLang="zh-CN"/>
          </a:p>
        </p:txBody>
      </p:sp>
      <p:sp>
        <p:nvSpPr>
          <p:cNvPr id="38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panose="020B0604020202020204" pitchFamily="34" charset="0"/>
              </a:defRPr>
            </a:lvl1pPr>
          </a:lstStyle>
          <a:p>
            <a:fld id="{CFAF2B6C-0F16-4001-9D47-C21DCCF1E56A}"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4%BF%A1%E6%BA%90%E7%BC%96%E7%A0%81/3216745?fromModule=lemma_inlink"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itchFamily="34" charset="0"/>
                <a:ea typeface="宋体" pitchFamily="2" charset="-122"/>
                <a:cs typeface="+mn-cs"/>
              </a:rPr>
              <a:t>最佳码</a:t>
            </a:r>
            <a:r>
              <a:rPr lang="en-US" altLang="zh-CN" sz="1200" b="0" i="0" kern="1200" dirty="0" smtClean="0">
                <a:solidFill>
                  <a:schemeClr val="tx1"/>
                </a:solidFill>
                <a:effectLst/>
                <a:latin typeface="Arial" pitchFamily="34" charset="0"/>
                <a:ea typeface="宋体" pitchFamily="2" charset="-122"/>
                <a:cs typeface="+mn-cs"/>
              </a:rPr>
              <a:t>(optimal code)</a:t>
            </a:r>
            <a:r>
              <a:rPr lang="zh-CN" altLang="en-US" sz="1200" b="0" i="0" kern="1200" dirty="0" smtClean="0">
                <a:solidFill>
                  <a:schemeClr val="tx1"/>
                </a:solidFill>
                <a:effectLst/>
                <a:latin typeface="Arial" pitchFamily="34" charset="0"/>
                <a:ea typeface="宋体" pitchFamily="2" charset="-122"/>
                <a:cs typeface="+mn-cs"/>
              </a:rPr>
              <a:t>是</a:t>
            </a:r>
            <a:r>
              <a:rPr lang="zh-CN" altLang="en-US" sz="1200" b="0" i="0" u="none" strike="noStrike" kern="1200" dirty="0" smtClean="0">
                <a:solidFill>
                  <a:schemeClr val="tx1"/>
                </a:solidFill>
                <a:effectLst/>
                <a:latin typeface="Arial" pitchFamily="34" charset="0"/>
                <a:ea typeface="宋体" pitchFamily="2" charset="-122"/>
                <a:cs typeface="+mn-cs"/>
                <a:hlinkClick r:id="rId3"/>
              </a:rPr>
              <a:t>信源编码</a:t>
            </a:r>
            <a:r>
              <a:rPr lang="zh-CN" altLang="en-US" sz="1200" b="0" i="0" kern="1200" dirty="0" smtClean="0">
                <a:solidFill>
                  <a:schemeClr val="tx1"/>
                </a:solidFill>
                <a:effectLst/>
                <a:latin typeface="Arial" pitchFamily="34" charset="0"/>
                <a:ea typeface="宋体" pitchFamily="2" charset="-122"/>
                <a:cs typeface="+mn-cs"/>
              </a:rPr>
              <a:t>的一种类型，对于某一信源和某一码元集，若有一个惟一可译码，其平均长度小于等于所有其他惟一可译码的平均长度，则称该码为</a:t>
            </a:r>
            <a:r>
              <a:rPr lang="zh-CN" altLang="en-US" sz="1200" b="1" i="0" kern="1200" dirty="0" smtClean="0">
                <a:solidFill>
                  <a:schemeClr val="tx1"/>
                </a:solidFill>
                <a:effectLst/>
                <a:latin typeface="Arial" pitchFamily="34" charset="0"/>
                <a:ea typeface="宋体" pitchFamily="2" charset="-122"/>
                <a:cs typeface="+mn-cs"/>
              </a:rPr>
              <a:t>最佳码</a:t>
            </a:r>
            <a:r>
              <a:rPr lang="zh-CN" altLang="en-US" sz="1200" b="0" i="0" kern="1200" dirty="0" smtClean="0">
                <a:solidFill>
                  <a:schemeClr val="tx1"/>
                </a:solidFill>
                <a:effectLst/>
                <a:latin typeface="Arial" pitchFamily="34" charset="0"/>
                <a:ea typeface="宋体" pitchFamily="2" charset="-122"/>
                <a:cs typeface="+mn-cs"/>
              </a:rPr>
              <a:t>或</a:t>
            </a:r>
            <a:r>
              <a:rPr lang="zh-CN" altLang="en-US" sz="1200" b="1" i="0" kern="1200" dirty="0" smtClean="0">
                <a:solidFill>
                  <a:schemeClr val="tx1"/>
                </a:solidFill>
                <a:effectLst/>
                <a:latin typeface="Arial" pitchFamily="34" charset="0"/>
                <a:ea typeface="宋体" pitchFamily="2" charset="-122"/>
                <a:cs typeface="+mn-cs"/>
              </a:rPr>
              <a:t>紧致码</a:t>
            </a:r>
            <a:r>
              <a:rPr lang="zh-CN" altLang="en-US" sz="1200" b="0" i="0" kern="1200" dirty="0" smtClean="0">
                <a:solidFill>
                  <a:schemeClr val="tx1"/>
                </a:solidFill>
                <a:effectLst/>
                <a:latin typeface="Arial" pitchFamily="34"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43</a:t>
            </a:fld>
            <a:endParaRPr lang="en-US" altLang="zh-CN"/>
          </a:p>
        </p:txBody>
      </p:sp>
    </p:spTree>
    <p:extLst>
      <p:ext uri="{BB962C8B-B14F-4D97-AF65-F5344CB8AC3E}">
        <p14:creationId xmlns:p14="http://schemas.microsoft.com/office/powerpoint/2010/main" val="345485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49</a:t>
            </a:fld>
            <a:endParaRPr lang="en-US" altLang="zh-CN"/>
          </a:p>
        </p:txBody>
      </p:sp>
    </p:spTree>
    <p:extLst>
      <p:ext uri="{BB962C8B-B14F-4D97-AF65-F5344CB8AC3E}">
        <p14:creationId xmlns:p14="http://schemas.microsoft.com/office/powerpoint/2010/main" val="192120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50</a:t>
            </a:fld>
            <a:endParaRPr lang="en-US" altLang="zh-CN"/>
          </a:p>
        </p:txBody>
      </p:sp>
    </p:spTree>
    <p:extLst>
      <p:ext uri="{BB962C8B-B14F-4D97-AF65-F5344CB8AC3E}">
        <p14:creationId xmlns:p14="http://schemas.microsoft.com/office/powerpoint/2010/main" val="50080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59</a:t>
            </a:fld>
            <a:endParaRPr lang="en-US" altLang="zh-CN"/>
          </a:p>
        </p:txBody>
      </p:sp>
    </p:spTree>
    <p:extLst>
      <p:ext uri="{BB962C8B-B14F-4D97-AF65-F5344CB8AC3E}">
        <p14:creationId xmlns:p14="http://schemas.microsoft.com/office/powerpoint/2010/main" val="3905629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86</a:t>
            </a:fld>
            <a:endParaRPr lang="en-US" altLang="zh-CN"/>
          </a:p>
        </p:txBody>
      </p:sp>
    </p:spTree>
    <p:extLst>
      <p:ext uri="{BB962C8B-B14F-4D97-AF65-F5344CB8AC3E}">
        <p14:creationId xmlns:p14="http://schemas.microsoft.com/office/powerpoint/2010/main" val="47476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smtClean="0">
                <a:solidFill>
                  <a:srgbClr val="FF3300"/>
                </a:solidFill>
              </a:rPr>
              <a:t>费诺码不一定是最佳码</a:t>
            </a:r>
            <a:r>
              <a:rPr lang="zh-CN" altLang="en-US" sz="1800" dirty="0" smtClean="0"/>
              <a:t>，但有时也可得到最佳码的性能。</a:t>
            </a:r>
            <a:endParaRPr lang="zh-CN" altLang="en-US" sz="1800"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97</a:t>
            </a:fld>
            <a:endParaRPr lang="en-US" altLang="zh-CN"/>
          </a:p>
        </p:txBody>
      </p:sp>
    </p:spTree>
    <p:extLst>
      <p:ext uri="{BB962C8B-B14F-4D97-AF65-F5344CB8AC3E}">
        <p14:creationId xmlns:p14="http://schemas.microsoft.com/office/powerpoint/2010/main" val="121498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107</a:t>
            </a:fld>
            <a:endParaRPr lang="en-US" altLang="zh-CN"/>
          </a:p>
        </p:txBody>
      </p:sp>
    </p:spTree>
    <p:extLst>
      <p:ext uri="{BB962C8B-B14F-4D97-AF65-F5344CB8AC3E}">
        <p14:creationId xmlns:p14="http://schemas.microsoft.com/office/powerpoint/2010/main" val="1532637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132</a:t>
            </a:fld>
            <a:endParaRPr lang="en-US" altLang="zh-CN"/>
          </a:p>
        </p:txBody>
      </p:sp>
    </p:spTree>
    <p:extLst>
      <p:ext uri="{BB962C8B-B14F-4D97-AF65-F5344CB8AC3E}">
        <p14:creationId xmlns:p14="http://schemas.microsoft.com/office/powerpoint/2010/main" val="3281853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F2B6C-0F16-4001-9D47-C21DCCF1E56A}" type="slidenum">
              <a:rPr lang="en-US" altLang="zh-CN" smtClean="0"/>
              <a:pPr/>
              <a:t>134</a:t>
            </a:fld>
            <a:endParaRPr lang="en-US" altLang="zh-CN"/>
          </a:p>
        </p:txBody>
      </p:sp>
    </p:spTree>
    <p:extLst>
      <p:ext uri="{BB962C8B-B14F-4D97-AF65-F5344CB8AC3E}">
        <p14:creationId xmlns:p14="http://schemas.microsoft.com/office/powerpoint/2010/main" val="422361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4361" name="Rectangle 25"/>
          <p:cNvSpPr>
            <a:spLocks noGrp="1" noChangeArrowheads="1"/>
          </p:cNvSpPr>
          <p:nvPr>
            <p:ph type="ctrTitle"/>
          </p:nvPr>
        </p:nvSpPr>
        <p:spPr>
          <a:xfrm>
            <a:off x="1173163" y="1341438"/>
            <a:ext cx="7772400" cy="1143000"/>
          </a:xfrm>
        </p:spPr>
        <p:txBody>
          <a:bodyPr/>
          <a:lstStyle>
            <a:lvl1pPr>
              <a:defRPr/>
            </a:lvl1pPr>
          </a:lstStyle>
          <a:p>
            <a:r>
              <a:rPr lang="zh-CN" altLang="en-US"/>
              <a:t>单击此处编辑母版标题样式</a:t>
            </a:r>
            <a:endParaRPr lang="zh-CN" altLang="zh-CN"/>
          </a:p>
        </p:txBody>
      </p:sp>
      <p:sp>
        <p:nvSpPr>
          <p:cNvPr id="14362" name="Rectangle 26"/>
          <p:cNvSpPr>
            <a:spLocks noGrp="1" noChangeArrowheads="1"/>
          </p:cNvSpPr>
          <p:nvPr>
            <p:ph type="subTitle" idx="1"/>
          </p:nvPr>
        </p:nvSpPr>
        <p:spPr>
          <a:xfrm>
            <a:off x="1166813" y="3886200"/>
            <a:ext cx="6400800" cy="1752600"/>
          </a:xfrm>
        </p:spPr>
        <p:txBody>
          <a:bodyPr/>
          <a:lstStyle>
            <a:lvl1pPr marL="0" indent="0">
              <a:buFont typeface="Monotype Sorts" pitchFamily="2" charset="2"/>
              <a:buNone/>
              <a:defRPr/>
            </a:lvl1pPr>
          </a:lstStyle>
          <a:p>
            <a:r>
              <a:rPr lang="zh-CN" altLang="en-US"/>
              <a:t>单击此处编辑母版副标题样式</a:t>
            </a:r>
          </a:p>
        </p:txBody>
      </p:sp>
      <p:sp>
        <p:nvSpPr>
          <p:cNvPr id="27" name="Rectangle 27"/>
          <p:cNvSpPr>
            <a:spLocks noGrp="1" noChangeArrowheads="1"/>
          </p:cNvSpPr>
          <p:nvPr>
            <p:ph type="dt" sz="half" idx="10"/>
          </p:nvPr>
        </p:nvSpPr>
        <p:spPr>
          <a:xfrm>
            <a:off x="1166813" y="6248400"/>
            <a:ext cx="1905000" cy="457200"/>
          </a:xfrm>
        </p:spPr>
        <p:txBody>
          <a:bodyPr/>
          <a:lstStyle>
            <a:lvl1pPr>
              <a:defRPr>
                <a:solidFill>
                  <a:srgbClr val="000000"/>
                </a:solidFill>
              </a:defRPr>
            </a:lvl1pPr>
          </a:lstStyle>
          <a:p>
            <a:pPr>
              <a:defRPr/>
            </a:pPr>
            <a:endParaRPr lang="en-US" altLang="zh-CN"/>
          </a:p>
        </p:txBody>
      </p:sp>
      <p:sp>
        <p:nvSpPr>
          <p:cNvPr id="28" name="Rectangle 28"/>
          <p:cNvSpPr>
            <a:spLocks noGrp="1" noChangeArrowheads="1"/>
          </p:cNvSpPr>
          <p:nvPr>
            <p:ph type="ftr" sz="quarter" idx="11"/>
          </p:nvPr>
        </p:nvSpPr>
        <p:spPr>
          <a:xfrm>
            <a:off x="3581400" y="6248400"/>
            <a:ext cx="2895600" cy="457200"/>
          </a:xfrm>
          <a:prstGeom prst="rect">
            <a:avLst/>
          </a:prstGeom>
          <a:noFill/>
          <a:effectLst/>
        </p:spPr>
        <p:txBody>
          <a:bodyPr/>
          <a:lstStyle>
            <a:lvl1pPr>
              <a:defRPr sz="1400">
                <a:solidFill>
                  <a:srgbClr val="000000"/>
                </a:solidFill>
                <a:ea typeface="+mn-ea"/>
              </a:defRPr>
            </a:lvl1pPr>
          </a:lstStyle>
          <a:p>
            <a:pPr>
              <a:defRPr/>
            </a:pPr>
            <a:r>
              <a:rPr lang="en-US" altLang="zh-CN"/>
              <a:t>普通高等教育“十五”国家级规划教材《信息论与编码》 曹雪虹等编著</a:t>
            </a:r>
          </a:p>
        </p:txBody>
      </p:sp>
      <p:sp>
        <p:nvSpPr>
          <p:cNvPr id="29" name="Rectangle 29"/>
          <p:cNvSpPr>
            <a:spLocks noGrp="1" noChangeArrowheads="1"/>
          </p:cNvSpPr>
          <p:nvPr>
            <p:ph type="sldNum" sz="quarter" idx="12"/>
          </p:nvPr>
        </p:nvSpPr>
        <p:spPr/>
        <p:txBody>
          <a:bodyPr/>
          <a:lstStyle>
            <a:lvl1pPr>
              <a:defRPr>
                <a:solidFill>
                  <a:srgbClr val="000000"/>
                </a:solidFill>
              </a:defRPr>
            </a:lvl1pPr>
          </a:lstStyle>
          <a:p>
            <a:fld id="{B0F29706-56C4-44A9-AFFD-BB03552DFA46}" type="slidenum">
              <a:rPr lang="en-US" altLang="zh-CN"/>
              <a:pPr/>
              <a:t>‹#›</a:t>
            </a:fld>
            <a:endParaRPr lang="en-US" altLang="zh-CN"/>
          </a:p>
        </p:txBody>
      </p:sp>
    </p:spTree>
    <p:extLst>
      <p:ext uri="{BB962C8B-B14F-4D97-AF65-F5344CB8AC3E}">
        <p14:creationId xmlns:p14="http://schemas.microsoft.com/office/powerpoint/2010/main" val="3019859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6" name="Rectangle 29"/>
          <p:cNvSpPr>
            <a:spLocks noGrp="1" noChangeArrowheads="1"/>
          </p:cNvSpPr>
          <p:nvPr>
            <p:ph type="sldNum" sz="quarter" idx="12"/>
          </p:nvPr>
        </p:nvSpPr>
        <p:spPr>
          <a:ln/>
        </p:spPr>
        <p:txBody>
          <a:bodyPr/>
          <a:lstStyle>
            <a:lvl1pPr>
              <a:defRPr/>
            </a:lvl1pPr>
          </a:lstStyle>
          <a:p>
            <a:fld id="{8DD0F4D0-2C29-456B-BE4B-3526E658AE79}" type="slidenum">
              <a:rPr lang="en-US" altLang="zh-CN"/>
              <a:pPr/>
              <a:t>‹#›</a:t>
            </a:fld>
            <a:endParaRPr lang="en-US" altLang="zh-CN"/>
          </a:p>
        </p:txBody>
      </p:sp>
    </p:spTree>
    <p:extLst>
      <p:ext uri="{BB962C8B-B14F-4D97-AF65-F5344CB8AC3E}">
        <p14:creationId xmlns:p14="http://schemas.microsoft.com/office/powerpoint/2010/main" val="424681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2463" y="457200"/>
            <a:ext cx="19431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73163" y="457200"/>
            <a:ext cx="56769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6" name="Rectangle 29"/>
          <p:cNvSpPr>
            <a:spLocks noGrp="1" noChangeArrowheads="1"/>
          </p:cNvSpPr>
          <p:nvPr>
            <p:ph type="sldNum" sz="quarter" idx="12"/>
          </p:nvPr>
        </p:nvSpPr>
        <p:spPr>
          <a:ln/>
        </p:spPr>
        <p:txBody>
          <a:bodyPr/>
          <a:lstStyle>
            <a:lvl1pPr>
              <a:defRPr/>
            </a:lvl1pPr>
          </a:lstStyle>
          <a:p>
            <a:fld id="{54D6DC7E-F37C-48E7-B68E-53693AA2125D}" type="slidenum">
              <a:rPr lang="en-US" altLang="zh-CN"/>
              <a:pPr/>
              <a:t>‹#›</a:t>
            </a:fld>
            <a:endParaRPr lang="en-US" altLang="zh-CN"/>
          </a:p>
        </p:txBody>
      </p:sp>
    </p:spTree>
    <p:extLst>
      <p:ext uri="{BB962C8B-B14F-4D97-AF65-F5344CB8AC3E}">
        <p14:creationId xmlns:p14="http://schemas.microsoft.com/office/powerpoint/2010/main" val="2001919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73163"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73163"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35563"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7" name="Rectangle 29"/>
          <p:cNvSpPr>
            <a:spLocks noGrp="1" noChangeArrowheads="1"/>
          </p:cNvSpPr>
          <p:nvPr>
            <p:ph type="sldNum" sz="quarter" idx="12"/>
          </p:nvPr>
        </p:nvSpPr>
        <p:spPr>
          <a:ln/>
        </p:spPr>
        <p:txBody>
          <a:bodyPr/>
          <a:lstStyle>
            <a:lvl1pPr>
              <a:defRPr/>
            </a:lvl1pPr>
          </a:lstStyle>
          <a:p>
            <a:fld id="{0791C39D-E92A-4CC8-88AF-F7DB042EDFA9}" type="slidenum">
              <a:rPr lang="en-US" altLang="zh-CN"/>
              <a:pPr/>
              <a:t>‹#›</a:t>
            </a:fld>
            <a:endParaRPr lang="en-US" altLang="zh-CN"/>
          </a:p>
        </p:txBody>
      </p:sp>
    </p:spTree>
    <p:extLst>
      <p:ext uri="{BB962C8B-B14F-4D97-AF65-F5344CB8AC3E}">
        <p14:creationId xmlns:p14="http://schemas.microsoft.com/office/powerpoint/2010/main" val="279380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73163"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73163"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35563"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35563"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8" name="Rectangle 29"/>
          <p:cNvSpPr>
            <a:spLocks noGrp="1" noChangeArrowheads="1"/>
          </p:cNvSpPr>
          <p:nvPr>
            <p:ph type="sldNum" sz="quarter" idx="12"/>
          </p:nvPr>
        </p:nvSpPr>
        <p:spPr>
          <a:ln/>
        </p:spPr>
        <p:txBody>
          <a:bodyPr/>
          <a:lstStyle>
            <a:lvl1pPr>
              <a:defRPr/>
            </a:lvl1pPr>
          </a:lstStyle>
          <a:p>
            <a:fld id="{4244DF5C-47E0-46AC-ACFC-53376A1C435A}" type="slidenum">
              <a:rPr lang="en-US" altLang="zh-CN"/>
              <a:pPr/>
              <a:t>‹#›</a:t>
            </a:fld>
            <a:endParaRPr lang="en-US" altLang="zh-CN"/>
          </a:p>
        </p:txBody>
      </p:sp>
    </p:spTree>
    <p:extLst>
      <p:ext uri="{BB962C8B-B14F-4D97-AF65-F5344CB8AC3E}">
        <p14:creationId xmlns:p14="http://schemas.microsoft.com/office/powerpoint/2010/main" val="1120583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73163" y="4572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73163" y="1981200"/>
            <a:ext cx="7772400" cy="4114800"/>
          </a:xfrm>
        </p:spPr>
        <p:txBody>
          <a:bodyPr/>
          <a:lstStyle/>
          <a:p>
            <a:pPr lvl="0"/>
            <a:endParaRPr lang="zh-CN" altLang="en-US" noProof="0" smtClean="0"/>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6" name="Rectangle 29"/>
          <p:cNvSpPr>
            <a:spLocks noGrp="1" noChangeArrowheads="1"/>
          </p:cNvSpPr>
          <p:nvPr>
            <p:ph type="sldNum" sz="quarter" idx="12"/>
          </p:nvPr>
        </p:nvSpPr>
        <p:spPr>
          <a:ln/>
        </p:spPr>
        <p:txBody>
          <a:bodyPr/>
          <a:lstStyle>
            <a:lvl1pPr>
              <a:defRPr/>
            </a:lvl1pPr>
          </a:lstStyle>
          <a:p>
            <a:fld id="{7B51F034-0DCF-44B1-A317-11A0831AF9D8}" type="slidenum">
              <a:rPr lang="en-US" altLang="zh-CN"/>
              <a:pPr/>
              <a:t>‹#›</a:t>
            </a:fld>
            <a:endParaRPr lang="en-US" altLang="zh-CN"/>
          </a:p>
        </p:txBody>
      </p:sp>
    </p:spTree>
    <p:extLst>
      <p:ext uri="{BB962C8B-B14F-4D97-AF65-F5344CB8AC3E}">
        <p14:creationId xmlns:p14="http://schemas.microsoft.com/office/powerpoint/2010/main" val="3712415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6" name="Rectangle 29"/>
          <p:cNvSpPr>
            <a:spLocks noGrp="1" noChangeArrowheads="1"/>
          </p:cNvSpPr>
          <p:nvPr>
            <p:ph type="sldNum" sz="quarter" idx="12"/>
          </p:nvPr>
        </p:nvSpPr>
        <p:spPr>
          <a:ln/>
        </p:spPr>
        <p:txBody>
          <a:bodyPr/>
          <a:lstStyle>
            <a:lvl1pPr>
              <a:defRPr/>
            </a:lvl1pPr>
          </a:lstStyle>
          <a:p>
            <a:fld id="{86BD411E-054A-431F-A796-7E11E85B9AAE}" type="slidenum">
              <a:rPr lang="en-US" altLang="zh-CN"/>
              <a:pPr/>
              <a:t>‹#›</a:t>
            </a:fld>
            <a:endParaRPr lang="en-US" altLang="zh-CN"/>
          </a:p>
        </p:txBody>
      </p:sp>
    </p:spTree>
    <p:extLst>
      <p:ext uri="{BB962C8B-B14F-4D97-AF65-F5344CB8AC3E}">
        <p14:creationId xmlns:p14="http://schemas.microsoft.com/office/powerpoint/2010/main" val="98611439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82D9A827-61F9-43B6-B348-D732BD589CA1}" type="slidenum">
              <a:rPr lang="en-US" altLang="zh-CN"/>
              <a:pPr/>
              <a:t>‹#›</a:t>
            </a:fld>
            <a:endParaRPr lang="en-US" altLang="zh-CN"/>
          </a:p>
        </p:txBody>
      </p:sp>
    </p:spTree>
    <p:extLst>
      <p:ext uri="{BB962C8B-B14F-4D97-AF65-F5344CB8AC3E}">
        <p14:creationId xmlns:p14="http://schemas.microsoft.com/office/powerpoint/2010/main" val="15344407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5F4CE521-C8D9-44D1-945F-BE3E218AE37F}" type="slidenum">
              <a:rPr lang="en-US" altLang="zh-CN"/>
              <a:pPr/>
              <a:t>‹#›</a:t>
            </a:fld>
            <a:endParaRPr lang="en-US" altLang="zh-CN"/>
          </a:p>
        </p:txBody>
      </p:sp>
    </p:spTree>
    <p:extLst>
      <p:ext uri="{BB962C8B-B14F-4D97-AF65-F5344CB8AC3E}">
        <p14:creationId xmlns:p14="http://schemas.microsoft.com/office/powerpoint/2010/main" val="272232753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95921A9D-B716-4F14-B298-F2A9AAE68EAF}" type="slidenum">
              <a:rPr lang="en-US" altLang="zh-CN"/>
              <a:pPr/>
              <a:t>‹#›</a:t>
            </a:fld>
            <a:endParaRPr lang="en-US" altLang="zh-CN"/>
          </a:p>
        </p:txBody>
      </p:sp>
    </p:spTree>
    <p:extLst>
      <p:ext uri="{BB962C8B-B14F-4D97-AF65-F5344CB8AC3E}">
        <p14:creationId xmlns:p14="http://schemas.microsoft.com/office/powerpoint/2010/main" val="1246209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07956384-AE8E-4D54-9720-C57F22568AA9}" type="slidenum">
              <a:rPr lang="en-US" altLang="zh-CN"/>
              <a:pPr/>
              <a:t>‹#›</a:t>
            </a:fld>
            <a:endParaRPr lang="en-US" altLang="zh-CN"/>
          </a:p>
        </p:txBody>
      </p:sp>
    </p:spTree>
    <p:extLst>
      <p:ext uri="{BB962C8B-B14F-4D97-AF65-F5344CB8AC3E}">
        <p14:creationId xmlns:p14="http://schemas.microsoft.com/office/powerpoint/2010/main" val="252022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6" name="Rectangle 29"/>
          <p:cNvSpPr>
            <a:spLocks noGrp="1" noChangeArrowheads="1"/>
          </p:cNvSpPr>
          <p:nvPr>
            <p:ph type="sldNum" sz="quarter" idx="12"/>
          </p:nvPr>
        </p:nvSpPr>
        <p:spPr>
          <a:ln/>
        </p:spPr>
        <p:txBody>
          <a:bodyPr/>
          <a:lstStyle>
            <a:lvl1pPr>
              <a:defRPr/>
            </a:lvl1pPr>
          </a:lstStyle>
          <a:p>
            <a:fld id="{B6811525-52E3-4109-93F1-D1F859D2E4A8}" type="slidenum">
              <a:rPr lang="en-US" altLang="zh-CN"/>
              <a:pPr/>
              <a:t>‹#›</a:t>
            </a:fld>
            <a:endParaRPr lang="en-US" altLang="zh-CN"/>
          </a:p>
        </p:txBody>
      </p:sp>
    </p:spTree>
    <p:extLst>
      <p:ext uri="{BB962C8B-B14F-4D97-AF65-F5344CB8AC3E}">
        <p14:creationId xmlns:p14="http://schemas.microsoft.com/office/powerpoint/2010/main" val="11782784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9" name="Rectangle 6"/>
          <p:cNvSpPr>
            <a:spLocks noGrp="1" noChangeArrowheads="1"/>
          </p:cNvSpPr>
          <p:nvPr>
            <p:ph type="sldNum" sz="quarter" idx="12"/>
          </p:nvPr>
        </p:nvSpPr>
        <p:spPr>
          <a:ln/>
        </p:spPr>
        <p:txBody>
          <a:bodyPr/>
          <a:lstStyle>
            <a:lvl1pPr>
              <a:defRPr/>
            </a:lvl1pPr>
          </a:lstStyle>
          <a:p>
            <a:fld id="{36EAB95B-1800-4C96-8A6F-DE3CE3A1C717}" type="slidenum">
              <a:rPr lang="en-US" altLang="zh-CN"/>
              <a:pPr/>
              <a:t>‹#›</a:t>
            </a:fld>
            <a:endParaRPr lang="en-US" altLang="zh-CN"/>
          </a:p>
        </p:txBody>
      </p:sp>
    </p:spTree>
    <p:extLst>
      <p:ext uri="{BB962C8B-B14F-4D97-AF65-F5344CB8AC3E}">
        <p14:creationId xmlns:p14="http://schemas.microsoft.com/office/powerpoint/2010/main" val="1217175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5" name="Rectangle 6"/>
          <p:cNvSpPr>
            <a:spLocks noGrp="1" noChangeArrowheads="1"/>
          </p:cNvSpPr>
          <p:nvPr>
            <p:ph type="sldNum" sz="quarter" idx="12"/>
          </p:nvPr>
        </p:nvSpPr>
        <p:spPr>
          <a:ln/>
        </p:spPr>
        <p:txBody>
          <a:bodyPr/>
          <a:lstStyle>
            <a:lvl1pPr>
              <a:defRPr/>
            </a:lvl1pPr>
          </a:lstStyle>
          <a:p>
            <a:fld id="{A960DF6E-8642-43CB-B2A9-F97C500236FD}" type="slidenum">
              <a:rPr lang="en-US" altLang="zh-CN"/>
              <a:pPr/>
              <a:t>‹#›</a:t>
            </a:fld>
            <a:endParaRPr lang="en-US" altLang="zh-CN"/>
          </a:p>
        </p:txBody>
      </p:sp>
    </p:spTree>
    <p:extLst>
      <p:ext uri="{BB962C8B-B14F-4D97-AF65-F5344CB8AC3E}">
        <p14:creationId xmlns:p14="http://schemas.microsoft.com/office/powerpoint/2010/main" val="296220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4" name="Rectangle 6"/>
          <p:cNvSpPr>
            <a:spLocks noGrp="1" noChangeArrowheads="1"/>
          </p:cNvSpPr>
          <p:nvPr>
            <p:ph type="sldNum" sz="quarter" idx="12"/>
          </p:nvPr>
        </p:nvSpPr>
        <p:spPr>
          <a:ln/>
        </p:spPr>
        <p:txBody>
          <a:bodyPr/>
          <a:lstStyle>
            <a:lvl1pPr>
              <a:defRPr/>
            </a:lvl1pPr>
          </a:lstStyle>
          <a:p>
            <a:fld id="{E78FE743-1199-4894-9D1D-79B70541E966}" type="slidenum">
              <a:rPr lang="en-US" altLang="zh-CN"/>
              <a:pPr/>
              <a:t>‹#›</a:t>
            </a:fld>
            <a:endParaRPr lang="en-US" altLang="zh-CN"/>
          </a:p>
        </p:txBody>
      </p:sp>
    </p:spTree>
    <p:extLst>
      <p:ext uri="{BB962C8B-B14F-4D97-AF65-F5344CB8AC3E}">
        <p14:creationId xmlns:p14="http://schemas.microsoft.com/office/powerpoint/2010/main" val="563761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62035780-2D56-4B95-AAF4-AFE653EE80DC}" type="slidenum">
              <a:rPr lang="en-US" altLang="zh-CN"/>
              <a:pPr/>
              <a:t>‹#›</a:t>
            </a:fld>
            <a:endParaRPr lang="en-US" altLang="zh-CN"/>
          </a:p>
        </p:txBody>
      </p:sp>
    </p:spTree>
    <p:extLst>
      <p:ext uri="{BB962C8B-B14F-4D97-AF65-F5344CB8AC3E}">
        <p14:creationId xmlns:p14="http://schemas.microsoft.com/office/powerpoint/2010/main" val="4129912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2EA44A89-B696-4FCA-B7A9-028D2D24A410}" type="slidenum">
              <a:rPr lang="en-US" altLang="zh-CN"/>
              <a:pPr/>
              <a:t>‹#›</a:t>
            </a:fld>
            <a:endParaRPr lang="en-US" altLang="zh-CN"/>
          </a:p>
        </p:txBody>
      </p:sp>
    </p:spTree>
    <p:extLst>
      <p:ext uri="{BB962C8B-B14F-4D97-AF65-F5344CB8AC3E}">
        <p14:creationId xmlns:p14="http://schemas.microsoft.com/office/powerpoint/2010/main" val="10751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274388C0-A95D-42DC-A330-F5DB1E4DCEC0}" type="slidenum">
              <a:rPr lang="en-US" altLang="zh-CN"/>
              <a:pPr/>
              <a:t>‹#›</a:t>
            </a:fld>
            <a:endParaRPr lang="en-US" altLang="zh-CN"/>
          </a:p>
        </p:txBody>
      </p:sp>
    </p:spTree>
    <p:extLst>
      <p:ext uri="{BB962C8B-B14F-4D97-AF65-F5344CB8AC3E}">
        <p14:creationId xmlns:p14="http://schemas.microsoft.com/office/powerpoint/2010/main" val="4253002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883B4EF6-F7AF-480C-AA0E-C8D978A2D54E}" type="slidenum">
              <a:rPr lang="en-US" altLang="zh-CN"/>
              <a:pPr/>
              <a:t>‹#›</a:t>
            </a:fld>
            <a:endParaRPr lang="en-US" altLang="zh-CN"/>
          </a:p>
        </p:txBody>
      </p:sp>
    </p:spTree>
    <p:extLst>
      <p:ext uri="{BB962C8B-B14F-4D97-AF65-F5344CB8AC3E}">
        <p14:creationId xmlns:p14="http://schemas.microsoft.com/office/powerpoint/2010/main" val="3281074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4A2DE4E3-CD11-4C9A-9855-5EE935B99900}" type="slidenum">
              <a:rPr lang="en-US" altLang="zh-CN"/>
              <a:pPr/>
              <a:t>‹#›</a:t>
            </a:fld>
            <a:endParaRPr lang="en-US" altLang="zh-CN"/>
          </a:p>
        </p:txBody>
      </p:sp>
    </p:spTree>
    <p:extLst>
      <p:ext uri="{BB962C8B-B14F-4D97-AF65-F5344CB8AC3E}">
        <p14:creationId xmlns:p14="http://schemas.microsoft.com/office/powerpoint/2010/main" val="3495818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9D5AAF61-0AAC-43C8-8AF9-C23119F3C4B5}" type="slidenum">
              <a:rPr lang="en-US" altLang="zh-CN"/>
              <a:pPr/>
              <a:t>‹#›</a:t>
            </a:fld>
            <a:endParaRPr lang="en-US" altLang="zh-CN"/>
          </a:p>
        </p:txBody>
      </p:sp>
    </p:spTree>
    <p:extLst>
      <p:ext uri="{BB962C8B-B14F-4D97-AF65-F5344CB8AC3E}">
        <p14:creationId xmlns:p14="http://schemas.microsoft.com/office/powerpoint/2010/main" val="189153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33E6C458-C3AE-4D17-8338-66F2BBE15ED1}" type="slidenum">
              <a:rPr lang="en-US" altLang="zh-CN"/>
              <a:pPr/>
              <a:t>‹#›</a:t>
            </a:fld>
            <a:endParaRPr lang="en-US" altLang="zh-CN"/>
          </a:p>
        </p:txBody>
      </p:sp>
    </p:spTree>
    <p:extLst>
      <p:ext uri="{BB962C8B-B14F-4D97-AF65-F5344CB8AC3E}">
        <p14:creationId xmlns:p14="http://schemas.microsoft.com/office/powerpoint/2010/main" val="170038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6" name="Rectangle 29"/>
          <p:cNvSpPr>
            <a:spLocks noGrp="1" noChangeArrowheads="1"/>
          </p:cNvSpPr>
          <p:nvPr>
            <p:ph type="sldNum" sz="quarter" idx="12"/>
          </p:nvPr>
        </p:nvSpPr>
        <p:spPr>
          <a:ln/>
        </p:spPr>
        <p:txBody>
          <a:bodyPr/>
          <a:lstStyle>
            <a:lvl1pPr>
              <a:defRPr/>
            </a:lvl1pPr>
          </a:lstStyle>
          <a:p>
            <a:fld id="{0CF6B580-6CD4-4E98-904F-84CFC9FADD45}" type="slidenum">
              <a:rPr lang="en-US" altLang="zh-CN"/>
              <a:pPr/>
              <a:t>‹#›</a:t>
            </a:fld>
            <a:endParaRPr lang="en-US" altLang="zh-CN"/>
          </a:p>
        </p:txBody>
      </p:sp>
    </p:spTree>
    <p:extLst>
      <p:ext uri="{BB962C8B-B14F-4D97-AF65-F5344CB8AC3E}">
        <p14:creationId xmlns:p14="http://schemas.microsoft.com/office/powerpoint/2010/main" val="870687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1A6F941E-01CD-4060-B08E-C9F36DE2455F}" type="slidenum">
              <a:rPr lang="en-US" altLang="zh-CN"/>
              <a:pPr/>
              <a:t>‹#›</a:t>
            </a:fld>
            <a:endParaRPr lang="en-US" altLang="zh-CN"/>
          </a:p>
        </p:txBody>
      </p:sp>
    </p:spTree>
    <p:extLst>
      <p:ext uri="{BB962C8B-B14F-4D97-AF65-F5344CB8AC3E}">
        <p14:creationId xmlns:p14="http://schemas.microsoft.com/office/powerpoint/2010/main" val="2141161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9" name="Rectangle 6"/>
          <p:cNvSpPr>
            <a:spLocks noGrp="1" noChangeArrowheads="1"/>
          </p:cNvSpPr>
          <p:nvPr>
            <p:ph type="sldNum" sz="quarter" idx="12"/>
          </p:nvPr>
        </p:nvSpPr>
        <p:spPr>
          <a:ln/>
        </p:spPr>
        <p:txBody>
          <a:bodyPr/>
          <a:lstStyle>
            <a:lvl1pPr>
              <a:defRPr/>
            </a:lvl1pPr>
          </a:lstStyle>
          <a:p>
            <a:fld id="{439A464A-5E61-47AE-B0D7-75F6473D0085}" type="slidenum">
              <a:rPr lang="en-US" altLang="zh-CN"/>
              <a:pPr/>
              <a:t>‹#›</a:t>
            </a:fld>
            <a:endParaRPr lang="en-US" altLang="zh-CN"/>
          </a:p>
        </p:txBody>
      </p:sp>
    </p:spTree>
    <p:extLst>
      <p:ext uri="{BB962C8B-B14F-4D97-AF65-F5344CB8AC3E}">
        <p14:creationId xmlns:p14="http://schemas.microsoft.com/office/powerpoint/2010/main" val="4034953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5" name="Rectangle 6"/>
          <p:cNvSpPr>
            <a:spLocks noGrp="1" noChangeArrowheads="1"/>
          </p:cNvSpPr>
          <p:nvPr>
            <p:ph type="sldNum" sz="quarter" idx="12"/>
          </p:nvPr>
        </p:nvSpPr>
        <p:spPr>
          <a:ln/>
        </p:spPr>
        <p:txBody>
          <a:bodyPr/>
          <a:lstStyle>
            <a:lvl1pPr>
              <a:defRPr/>
            </a:lvl1pPr>
          </a:lstStyle>
          <a:p>
            <a:fld id="{57DA02E2-5385-4080-84E4-35E589050A61}" type="slidenum">
              <a:rPr lang="en-US" altLang="zh-CN"/>
              <a:pPr/>
              <a:t>‹#›</a:t>
            </a:fld>
            <a:endParaRPr lang="en-US" altLang="zh-CN"/>
          </a:p>
        </p:txBody>
      </p:sp>
    </p:spTree>
    <p:extLst>
      <p:ext uri="{BB962C8B-B14F-4D97-AF65-F5344CB8AC3E}">
        <p14:creationId xmlns:p14="http://schemas.microsoft.com/office/powerpoint/2010/main" val="2061486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4" name="Rectangle 6"/>
          <p:cNvSpPr>
            <a:spLocks noGrp="1" noChangeArrowheads="1"/>
          </p:cNvSpPr>
          <p:nvPr>
            <p:ph type="sldNum" sz="quarter" idx="12"/>
          </p:nvPr>
        </p:nvSpPr>
        <p:spPr>
          <a:ln/>
        </p:spPr>
        <p:txBody>
          <a:bodyPr/>
          <a:lstStyle>
            <a:lvl1pPr>
              <a:defRPr/>
            </a:lvl1pPr>
          </a:lstStyle>
          <a:p>
            <a:fld id="{E0064500-04C2-4979-9E9F-84CFBA4167E6}" type="slidenum">
              <a:rPr lang="en-US" altLang="zh-CN"/>
              <a:pPr/>
              <a:t>‹#›</a:t>
            </a:fld>
            <a:endParaRPr lang="en-US" altLang="zh-CN"/>
          </a:p>
        </p:txBody>
      </p:sp>
    </p:spTree>
    <p:extLst>
      <p:ext uri="{BB962C8B-B14F-4D97-AF65-F5344CB8AC3E}">
        <p14:creationId xmlns:p14="http://schemas.microsoft.com/office/powerpoint/2010/main" val="4286601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BB34DE50-5DE7-4F07-BB18-60759AF96462}" type="slidenum">
              <a:rPr lang="en-US" altLang="zh-CN"/>
              <a:pPr/>
              <a:t>‹#›</a:t>
            </a:fld>
            <a:endParaRPr lang="en-US" altLang="zh-CN"/>
          </a:p>
        </p:txBody>
      </p:sp>
    </p:spTree>
    <p:extLst>
      <p:ext uri="{BB962C8B-B14F-4D97-AF65-F5344CB8AC3E}">
        <p14:creationId xmlns:p14="http://schemas.microsoft.com/office/powerpoint/2010/main" val="966111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F7CB06DE-9608-456D-BD70-4CF0D11C8C7A}" type="slidenum">
              <a:rPr lang="en-US" altLang="zh-CN"/>
              <a:pPr/>
              <a:t>‹#›</a:t>
            </a:fld>
            <a:endParaRPr lang="en-US" altLang="zh-CN"/>
          </a:p>
        </p:txBody>
      </p:sp>
    </p:spTree>
    <p:extLst>
      <p:ext uri="{BB962C8B-B14F-4D97-AF65-F5344CB8AC3E}">
        <p14:creationId xmlns:p14="http://schemas.microsoft.com/office/powerpoint/2010/main" val="3536571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9A725CF6-D380-4189-94F4-7F54F12C8B84}" type="slidenum">
              <a:rPr lang="en-US" altLang="zh-CN"/>
              <a:pPr/>
              <a:t>‹#›</a:t>
            </a:fld>
            <a:endParaRPr lang="en-US" altLang="zh-CN"/>
          </a:p>
        </p:txBody>
      </p:sp>
    </p:spTree>
    <p:extLst>
      <p:ext uri="{BB962C8B-B14F-4D97-AF65-F5344CB8AC3E}">
        <p14:creationId xmlns:p14="http://schemas.microsoft.com/office/powerpoint/2010/main" val="33269546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07B637D3-A1C9-4E46-ACC6-363D9DEA40C9}" type="slidenum">
              <a:rPr lang="en-US" altLang="zh-CN"/>
              <a:pPr/>
              <a:t>‹#›</a:t>
            </a:fld>
            <a:endParaRPr lang="en-US" altLang="zh-CN"/>
          </a:p>
        </p:txBody>
      </p:sp>
    </p:spTree>
    <p:extLst>
      <p:ext uri="{BB962C8B-B14F-4D97-AF65-F5344CB8AC3E}">
        <p14:creationId xmlns:p14="http://schemas.microsoft.com/office/powerpoint/2010/main" val="2511801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CB1FABB6-4998-4393-9EB3-D2BF3E14560F}" type="slidenum">
              <a:rPr lang="en-US" altLang="zh-CN"/>
              <a:pPr/>
              <a:t>‹#›</a:t>
            </a:fld>
            <a:endParaRPr lang="en-US" altLang="zh-CN"/>
          </a:p>
        </p:txBody>
      </p:sp>
    </p:spTree>
    <p:extLst>
      <p:ext uri="{BB962C8B-B14F-4D97-AF65-F5344CB8AC3E}">
        <p14:creationId xmlns:p14="http://schemas.microsoft.com/office/powerpoint/2010/main" val="10480050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E307A14A-5EED-4840-BEA9-1A2987CE58E4}" type="slidenum">
              <a:rPr lang="en-US" altLang="zh-CN"/>
              <a:pPr/>
              <a:t>‹#›</a:t>
            </a:fld>
            <a:endParaRPr lang="en-US" altLang="zh-CN"/>
          </a:p>
        </p:txBody>
      </p:sp>
    </p:spTree>
    <p:extLst>
      <p:ext uri="{BB962C8B-B14F-4D97-AF65-F5344CB8AC3E}">
        <p14:creationId xmlns:p14="http://schemas.microsoft.com/office/powerpoint/2010/main" val="24714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7" name="Rectangle 29"/>
          <p:cNvSpPr>
            <a:spLocks noGrp="1" noChangeArrowheads="1"/>
          </p:cNvSpPr>
          <p:nvPr>
            <p:ph type="sldNum" sz="quarter" idx="12"/>
          </p:nvPr>
        </p:nvSpPr>
        <p:spPr>
          <a:ln/>
        </p:spPr>
        <p:txBody>
          <a:bodyPr/>
          <a:lstStyle>
            <a:lvl1pPr>
              <a:defRPr/>
            </a:lvl1pPr>
          </a:lstStyle>
          <a:p>
            <a:fld id="{523131ED-8B7D-414F-864A-F7BFC118C362}" type="slidenum">
              <a:rPr lang="en-US" altLang="zh-CN"/>
              <a:pPr/>
              <a:t>‹#›</a:t>
            </a:fld>
            <a:endParaRPr lang="en-US" altLang="zh-CN"/>
          </a:p>
        </p:txBody>
      </p:sp>
    </p:spTree>
    <p:extLst>
      <p:ext uri="{BB962C8B-B14F-4D97-AF65-F5344CB8AC3E}">
        <p14:creationId xmlns:p14="http://schemas.microsoft.com/office/powerpoint/2010/main" val="25882040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2BB4F230-EAAB-464D-A0B4-E162959C0C7C}" type="slidenum">
              <a:rPr lang="en-US" altLang="zh-CN"/>
              <a:pPr/>
              <a:t>‹#›</a:t>
            </a:fld>
            <a:endParaRPr lang="en-US" altLang="zh-CN"/>
          </a:p>
        </p:txBody>
      </p:sp>
    </p:spTree>
    <p:extLst>
      <p:ext uri="{BB962C8B-B14F-4D97-AF65-F5344CB8AC3E}">
        <p14:creationId xmlns:p14="http://schemas.microsoft.com/office/powerpoint/2010/main" val="4587674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65081CCC-91FC-4C51-830A-015AE96B178A}" type="slidenum">
              <a:rPr lang="en-US" altLang="zh-CN"/>
              <a:pPr/>
              <a:t>‹#›</a:t>
            </a:fld>
            <a:endParaRPr lang="en-US" altLang="zh-CN"/>
          </a:p>
        </p:txBody>
      </p:sp>
    </p:spTree>
    <p:extLst>
      <p:ext uri="{BB962C8B-B14F-4D97-AF65-F5344CB8AC3E}">
        <p14:creationId xmlns:p14="http://schemas.microsoft.com/office/powerpoint/2010/main" val="520832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9" name="Rectangle 6"/>
          <p:cNvSpPr>
            <a:spLocks noGrp="1" noChangeArrowheads="1"/>
          </p:cNvSpPr>
          <p:nvPr>
            <p:ph type="sldNum" sz="quarter" idx="12"/>
          </p:nvPr>
        </p:nvSpPr>
        <p:spPr>
          <a:ln/>
        </p:spPr>
        <p:txBody>
          <a:bodyPr/>
          <a:lstStyle>
            <a:lvl1pPr>
              <a:defRPr/>
            </a:lvl1pPr>
          </a:lstStyle>
          <a:p>
            <a:fld id="{C0FD3AA0-DE96-4CAC-B0D8-B6CC05662C5A}" type="slidenum">
              <a:rPr lang="en-US" altLang="zh-CN"/>
              <a:pPr/>
              <a:t>‹#›</a:t>
            </a:fld>
            <a:endParaRPr lang="en-US" altLang="zh-CN"/>
          </a:p>
        </p:txBody>
      </p:sp>
    </p:spTree>
    <p:extLst>
      <p:ext uri="{BB962C8B-B14F-4D97-AF65-F5344CB8AC3E}">
        <p14:creationId xmlns:p14="http://schemas.microsoft.com/office/powerpoint/2010/main" val="19488794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5" name="Rectangle 6"/>
          <p:cNvSpPr>
            <a:spLocks noGrp="1" noChangeArrowheads="1"/>
          </p:cNvSpPr>
          <p:nvPr>
            <p:ph type="sldNum" sz="quarter" idx="12"/>
          </p:nvPr>
        </p:nvSpPr>
        <p:spPr>
          <a:ln/>
        </p:spPr>
        <p:txBody>
          <a:bodyPr/>
          <a:lstStyle>
            <a:lvl1pPr>
              <a:defRPr/>
            </a:lvl1pPr>
          </a:lstStyle>
          <a:p>
            <a:fld id="{097F1BBD-1D29-4850-B01D-B46DC3FEA235}" type="slidenum">
              <a:rPr lang="en-US" altLang="zh-CN"/>
              <a:pPr/>
              <a:t>‹#›</a:t>
            </a:fld>
            <a:endParaRPr lang="en-US" altLang="zh-CN"/>
          </a:p>
        </p:txBody>
      </p:sp>
    </p:spTree>
    <p:extLst>
      <p:ext uri="{BB962C8B-B14F-4D97-AF65-F5344CB8AC3E}">
        <p14:creationId xmlns:p14="http://schemas.microsoft.com/office/powerpoint/2010/main" val="23532272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4" name="Rectangle 6"/>
          <p:cNvSpPr>
            <a:spLocks noGrp="1" noChangeArrowheads="1"/>
          </p:cNvSpPr>
          <p:nvPr>
            <p:ph type="sldNum" sz="quarter" idx="12"/>
          </p:nvPr>
        </p:nvSpPr>
        <p:spPr>
          <a:ln/>
        </p:spPr>
        <p:txBody>
          <a:bodyPr/>
          <a:lstStyle>
            <a:lvl1pPr>
              <a:defRPr/>
            </a:lvl1pPr>
          </a:lstStyle>
          <a:p>
            <a:fld id="{5338F294-E8A7-4057-911D-5D17B343F144}" type="slidenum">
              <a:rPr lang="en-US" altLang="zh-CN"/>
              <a:pPr/>
              <a:t>‹#›</a:t>
            </a:fld>
            <a:endParaRPr lang="en-US" altLang="zh-CN"/>
          </a:p>
        </p:txBody>
      </p:sp>
    </p:spTree>
    <p:extLst>
      <p:ext uri="{BB962C8B-B14F-4D97-AF65-F5344CB8AC3E}">
        <p14:creationId xmlns:p14="http://schemas.microsoft.com/office/powerpoint/2010/main" val="39588409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6092F6E5-0641-4816-864B-ADC62E1F2C07}" type="slidenum">
              <a:rPr lang="en-US" altLang="zh-CN"/>
              <a:pPr/>
              <a:t>‹#›</a:t>
            </a:fld>
            <a:endParaRPr lang="en-US" altLang="zh-CN"/>
          </a:p>
        </p:txBody>
      </p:sp>
    </p:spTree>
    <p:extLst>
      <p:ext uri="{BB962C8B-B14F-4D97-AF65-F5344CB8AC3E}">
        <p14:creationId xmlns:p14="http://schemas.microsoft.com/office/powerpoint/2010/main" val="31751950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7" name="Rectangle 6"/>
          <p:cNvSpPr>
            <a:spLocks noGrp="1" noChangeArrowheads="1"/>
          </p:cNvSpPr>
          <p:nvPr>
            <p:ph type="sldNum" sz="quarter" idx="12"/>
          </p:nvPr>
        </p:nvSpPr>
        <p:spPr>
          <a:ln/>
        </p:spPr>
        <p:txBody>
          <a:bodyPr/>
          <a:lstStyle>
            <a:lvl1pPr>
              <a:defRPr/>
            </a:lvl1pPr>
          </a:lstStyle>
          <a:p>
            <a:fld id="{97462405-F1CC-4EFC-94C9-6D1BDFCD3CBD}" type="slidenum">
              <a:rPr lang="en-US" altLang="zh-CN"/>
              <a:pPr/>
              <a:t>‹#›</a:t>
            </a:fld>
            <a:endParaRPr lang="en-US" altLang="zh-CN"/>
          </a:p>
        </p:txBody>
      </p:sp>
    </p:spTree>
    <p:extLst>
      <p:ext uri="{BB962C8B-B14F-4D97-AF65-F5344CB8AC3E}">
        <p14:creationId xmlns:p14="http://schemas.microsoft.com/office/powerpoint/2010/main" val="26405069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D62C27C6-4D7F-4A08-BBFC-CC3871F489B9}" type="slidenum">
              <a:rPr lang="en-US" altLang="zh-CN"/>
              <a:pPr/>
              <a:t>‹#›</a:t>
            </a:fld>
            <a:endParaRPr lang="en-US" altLang="zh-CN"/>
          </a:p>
        </p:txBody>
      </p:sp>
    </p:spTree>
    <p:extLst>
      <p:ext uri="{BB962C8B-B14F-4D97-AF65-F5344CB8AC3E}">
        <p14:creationId xmlns:p14="http://schemas.microsoft.com/office/powerpoint/2010/main" val="26129616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普通高等教育“十五”国家级规划教材《信息论与编码》 曹雪虹等编著</a:t>
            </a:r>
          </a:p>
        </p:txBody>
      </p:sp>
      <p:sp>
        <p:nvSpPr>
          <p:cNvPr id="6" name="Rectangle 6"/>
          <p:cNvSpPr>
            <a:spLocks noGrp="1" noChangeArrowheads="1"/>
          </p:cNvSpPr>
          <p:nvPr>
            <p:ph type="sldNum" sz="quarter" idx="12"/>
          </p:nvPr>
        </p:nvSpPr>
        <p:spPr>
          <a:ln/>
        </p:spPr>
        <p:txBody>
          <a:bodyPr/>
          <a:lstStyle>
            <a:lvl1pPr>
              <a:defRPr/>
            </a:lvl1pPr>
          </a:lstStyle>
          <a:p>
            <a:fld id="{B7E42F06-BCF1-4304-A49E-72874E8282B5}" type="slidenum">
              <a:rPr lang="en-US" altLang="zh-CN"/>
              <a:pPr/>
              <a:t>‹#›</a:t>
            </a:fld>
            <a:endParaRPr lang="en-US" altLang="zh-CN"/>
          </a:p>
        </p:txBody>
      </p:sp>
    </p:spTree>
    <p:extLst>
      <p:ext uri="{BB962C8B-B14F-4D97-AF65-F5344CB8AC3E}">
        <p14:creationId xmlns:p14="http://schemas.microsoft.com/office/powerpoint/2010/main" val="1841987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9" name="Rectangle 29"/>
          <p:cNvSpPr>
            <a:spLocks noGrp="1" noChangeArrowheads="1"/>
          </p:cNvSpPr>
          <p:nvPr>
            <p:ph type="sldNum" sz="quarter" idx="12"/>
          </p:nvPr>
        </p:nvSpPr>
        <p:spPr>
          <a:ln/>
        </p:spPr>
        <p:txBody>
          <a:bodyPr/>
          <a:lstStyle>
            <a:lvl1pPr>
              <a:defRPr/>
            </a:lvl1pPr>
          </a:lstStyle>
          <a:p>
            <a:fld id="{4FD8C20D-DA55-4154-9467-3509CCBDF61E}" type="slidenum">
              <a:rPr lang="en-US" altLang="zh-CN"/>
              <a:pPr/>
              <a:t>‹#›</a:t>
            </a:fld>
            <a:endParaRPr lang="en-US" altLang="zh-CN"/>
          </a:p>
        </p:txBody>
      </p:sp>
    </p:spTree>
    <p:extLst>
      <p:ext uri="{BB962C8B-B14F-4D97-AF65-F5344CB8AC3E}">
        <p14:creationId xmlns:p14="http://schemas.microsoft.com/office/powerpoint/2010/main" val="1061481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5" name="Rectangle 29"/>
          <p:cNvSpPr>
            <a:spLocks noGrp="1" noChangeArrowheads="1"/>
          </p:cNvSpPr>
          <p:nvPr>
            <p:ph type="sldNum" sz="quarter" idx="12"/>
          </p:nvPr>
        </p:nvSpPr>
        <p:spPr>
          <a:ln/>
        </p:spPr>
        <p:txBody>
          <a:bodyPr/>
          <a:lstStyle>
            <a:lvl1pPr>
              <a:defRPr/>
            </a:lvl1pPr>
          </a:lstStyle>
          <a:p>
            <a:fld id="{6C634ACB-6230-4073-8D8B-E35DA34B8433}" type="slidenum">
              <a:rPr lang="en-US" altLang="zh-CN"/>
              <a:pPr/>
              <a:t>‹#›</a:t>
            </a:fld>
            <a:endParaRPr lang="en-US" altLang="zh-CN"/>
          </a:p>
        </p:txBody>
      </p:sp>
    </p:spTree>
    <p:extLst>
      <p:ext uri="{BB962C8B-B14F-4D97-AF65-F5344CB8AC3E}">
        <p14:creationId xmlns:p14="http://schemas.microsoft.com/office/powerpoint/2010/main" val="38445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4" name="Rectangle 29"/>
          <p:cNvSpPr>
            <a:spLocks noGrp="1" noChangeArrowheads="1"/>
          </p:cNvSpPr>
          <p:nvPr>
            <p:ph type="sldNum" sz="quarter" idx="12"/>
          </p:nvPr>
        </p:nvSpPr>
        <p:spPr>
          <a:ln/>
        </p:spPr>
        <p:txBody>
          <a:bodyPr/>
          <a:lstStyle>
            <a:lvl1pPr>
              <a:defRPr/>
            </a:lvl1pPr>
          </a:lstStyle>
          <a:p>
            <a:fld id="{94305DCF-200D-4CC6-9321-1179FBC77CD4}" type="slidenum">
              <a:rPr lang="en-US" altLang="zh-CN"/>
              <a:pPr/>
              <a:t>‹#›</a:t>
            </a:fld>
            <a:endParaRPr lang="en-US" altLang="zh-CN"/>
          </a:p>
        </p:txBody>
      </p:sp>
    </p:spTree>
    <p:extLst>
      <p:ext uri="{BB962C8B-B14F-4D97-AF65-F5344CB8AC3E}">
        <p14:creationId xmlns:p14="http://schemas.microsoft.com/office/powerpoint/2010/main" val="85340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7" name="Rectangle 29"/>
          <p:cNvSpPr>
            <a:spLocks noGrp="1" noChangeArrowheads="1"/>
          </p:cNvSpPr>
          <p:nvPr>
            <p:ph type="sldNum" sz="quarter" idx="12"/>
          </p:nvPr>
        </p:nvSpPr>
        <p:spPr>
          <a:ln/>
        </p:spPr>
        <p:txBody>
          <a:bodyPr/>
          <a:lstStyle>
            <a:lvl1pPr>
              <a:defRPr/>
            </a:lvl1pPr>
          </a:lstStyle>
          <a:p>
            <a:fld id="{914B8C60-3AD3-41C1-B194-DF8E6E00E98D}" type="slidenum">
              <a:rPr lang="en-US" altLang="zh-CN"/>
              <a:pPr/>
              <a:t>‹#›</a:t>
            </a:fld>
            <a:endParaRPr lang="en-US" altLang="zh-CN"/>
          </a:p>
        </p:txBody>
      </p:sp>
    </p:spTree>
    <p:extLst>
      <p:ext uri="{BB962C8B-B14F-4D97-AF65-F5344CB8AC3E}">
        <p14:creationId xmlns:p14="http://schemas.microsoft.com/office/powerpoint/2010/main" val="63619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xfrm>
            <a:off x="1116013" y="6337300"/>
            <a:ext cx="6877050" cy="439738"/>
          </a:xfrm>
          <a:prstGeom prst="rect">
            <a:avLst/>
          </a:prstGeom>
          <a:ln/>
        </p:spPr>
        <p:txBody>
          <a:bodyPr/>
          <a:lstStyle>
            <a:lvl1pPr>
              <a:defRPr/>
            </a:lvl1pPr>
          </a:lstStyle>
          <a:p>
            <a:pPr>
              <a:defRPr/>
            </a:pPr>
            <a:r>
              <a:rPr lang="en-US" altLang="zh-CN"/>
              <a:t>普通高等教育“十五”国家级规划教材《信息论与编码》 曹雪虹等编著</a:t>
            </a:r>
          </a:p>
        </p:txBody>
      </p:sp>
      <p:sp>
        <p:nvSpPr>
          <p:cNvPr id="7" name="Rectangle 29"/>
          <p:cNvSpPr>
            <a:spLocks noGrp="1" noChangeArrowheads="1"/>
          </p:cNvSpPr>
          <p:nvPr>
            <p:ph type="sldNum" sz="quarter" idx="12"/>
          </p:nvPr>
        </p:nvSpPr>
        <p:spPr>
          <a:ln/>
        </p:spPr>
        <p:txBody>
          <a:bodyPr/>
          <a:lstStyle>
            <a:lvl1pPr>
              <a:defRPr/>
            </a:lvl1pPr>
          </a:lstStyle>
          <a:p>
            <a:fld id="{983CE24E-501C-47EC-B281-95ED12FB73C4}" type="slidenum">
              <a:rPr lang="en-US" altLang="zh-CN"/>
              <a:pPr/>
              <a:t>‹#›</a:t>
            </a:fld>
            <a:endParaRPr lang="en-US" altLang="zh-CN"/>
          </a:p>
        </p:txBody>
      </p:sp>
    </p:spTree>
    <p:extLst>
      <p:ext uri="{BB962C8B-B14F-4D97-AF65-F5344CB8AC3E}">
        <p14:creationId xmlns:p14="http://schemas.microsoft.com/office/powerpoint/2010/main" val="38314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938" name="Group 2"/>
          <p:cNvGrpSpPr>
            <a:grpSpLocks/>
          </p:cNvGrpSpPr>
          <p:nvPr/>
        </p:nvGrpSpPr>
        <p:grpSpPr bwMode="auto">
          <a:xfrm>
            <a:off x="1" y="-4763"/>
            <a:ext cx="575556" cy="6858001"/>
            <a:chOff x="0" y="-3"/>
            <a:chExt cx="670" cy="4320"/>
          </a:xfrm>
        </p:grpSpPr>
        <p:grpSp>
          <p:nvGrpSpPr>
            <p:cNvPr id="39945" name="Group 3"/>
            <p:cNvGrpSpPr>
              <a:grpSpLocks/>
            </p:cNvGrpSpPr>
            <p:nvPr/>
          </p:nvGrpSpPr>
          <p:grpSpPr bwMode="auto">
            <a:xfrm rot="16200000" flipH="1">
              <a:off x="-1815" y="1838"/>
              <a:ext cx="4320" cy="638"/>
              <a:chOff x="-2" y="1562"/>
              <a:chExt cx="5762" cy="638"/>
            </a:xfrm>
          </p:grpSpPr>
          <p:sp>
            <p:nvSpPr>
              <p:cNvPr id="1036" name="Freeform 4"/>
              <p:cNvSpPr>
                <a:spLocks/>
              </p:cNvSpPr>
              <p:nvPr/>
            </p:nvSpPr>
            <p:spPr bwMode="ltGray">
              <a:xfrm rot="-5400000">
                <a:off x="2556" y="-991"/>
                <a:ext cx="624" cy="5745"/>
              </a:xfrm>
              <a:custGeom>
                <a:avLst/>
                <a:gdLst>
                  <a:gd name="T0" fmla="*/ 0 w 1000"/>
                  <a:gd name="T1" fmla="*/ 0 h 720"/>
                  <a:gd name="T2" fmla="*/ 0 w 1000"/>
                  <a:gd name="T3" fmla="*/ 720 h 720"/>
                  <a:gd name="T4" fmla="*/ 1000 w 1000"/>
                  <a:gd name="T5" fmla="*/ 720 h 720"/>
                  <a:gd name="T6" fmla="*/ 1000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w="9525">
                <a:noFill/>
                <a:round/>
                <a:headEnd/>
                <a:tailEnd/>
              </a:ln>
            </p:spPr>
            <p:txBody>
              <a:bodyPr wrap="none" anchor="ctr"/>
              <a:lstStyle/>
              <a:p>
                <a:pPr>
                  <a:defRPr/>
                </a:pPr>
                <a:endParaRPr lang="zh-CN" altLang="en-US"/>
              </a:p>
            </p:txBody>
          </p:sp>
          <p:sp>
            <p:nvSpPr>
              <p:cNvPr id="1037" name="Freeform 5"/>
              <p:cNvSpPr>
                <a:spLocks/>
              </p:cNvSpPr>
              <p:nvPr/>
            </p:nvSpPr>
            <p:spPr bwMode="ltGray">
              <a:xfrm rot="-5400000">
                <a:off x="1323"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w="9525">
                <a:noFill/>
                <a:round/>
                <a:headEnd/>
                <a:tailEnd/>
              </a:ln>
            </p:spPr>
            <p:txBody>
              <a:bodyPr wrap="none" anchor="ctr"/>
              <a:lstStyle/>
              <a:p>
                <a:pPr>
                  <a:defRPr/>
                </a:pPr>
                <a:endParaRPr lang="zh-CN" altLang="en-US"/>
              </a:p>
            </p:txBody>
          </p:sp>
          <p:sp>
            <p:nvSpPr>
              <p:cNvPr id="1038" name="Freeform 6"/>
              <p:cNvSpPr>
                <a:spLocks/>
              </p:cNvSpPr>
              <p:nvPr/>
            </p:nvSpPr>
            <p:spPr bwMode="ltGray">
              <a:xfrm rot="-5400000">
                <a:off x="978" y="1670"/>
                <a:ext cx="624" cy="423"/>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w="9525">
                <a:noFill/>
                <a:round/>
                <a:headEnd/>
                <a:tailEnd/>
              </a:ln>
            </p:spPr>
            <p:txBody>
              <a:bodyPr wrap="none" anchor="ctr"/>
              <a:lstStyle/>
              <a:p>
                <a:pPr>
                  <a:defRPr/>
                </a:pPr>
                <a:endParaRPr lang="zh-CN" altLang="en-US"/>
              </a:p>
            </p:txBody>
          </p:sp>
          <p:sp>
            <p:nvSpPr>
              <p:cNvPr id="1039" name="Freeform 7"/>
              <p:cNvSpPr>
                <a:spLocks/>
              </p:cNvSpPr>
              <p:nvPr/>
            </p:nvSpPr>
            <p:spPr bwMode="ltGray">
              <a:xfrm rot="-5400000">
                <a:off x="-61" y="1754"/>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w="9525">
                <a:noFill/>
                <a:round/>
                <a:headEnd/>
                <a:tailEnd/>
              </a:ln>
            </p:spPr>
            <p:txBody>
              <a:bodyPr wrap="none" anchor="ctr"/>
              <a:lstStyle/>
              <a:p>
                <a:pPr>
                  <a:defRPr/>
                </a:pPr>
                <a:endParaRPr lang="zh-CN" altLang="en-US"/>
              </a:p>
            </p:txBody>
          </p:sp>
          <p:sp>
            <p:nvSpPr>
              <p:cNvPr id="1040" name="Freeform 8"/>
              <p:cNvSpPr>
                <a:spLocks/>
              </p:cNvSpPr>
              <p:nvPr/>
            </p:nvSpPr>
            <p:spPr bwMode="ltGray">
              <a:xfrm rot="-5400000">
                <a:off x="664" y="1733"/>
                <a:ext cx="624" cy="293"/>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w="9525">
                <a:noFill/>
                <a:round/>
                <a:headEnd/>
                <a:tailEnd/>
              </a:ln>
            </p:spPr>
            <p:txBody>
              <a:bodyPr wrap="none" anchor="ctr"/>
              <a:lstStyle/>
              <a:p>
                <a:pPr>
                  <a:defRPr/>
                </a:pPr>
                <a:endParaRPr lang="zh-CN" altLang="en-US"/>
              </a:p>
            </p:txBody>
          </p:sp>
          <p:sp>
            <p:nvSpPr>
              <p:cNvPr id="1041" name="Freeform 9"/>
              <p:cNvSpPr>
                <a:spLocks/>
              </p:cNvSpPr>
              <p:nvPr/>
            </p:nvSpPr>
            <p:spPr bwMode="ltGray">
              <a:xfrm rot="-5400000">
                <a:off x="440" y="1699"/>
                <a:ext cx="624" cy="364"/>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wrap="none" anchor="ctr"/>
              <a:lstStyle/>
              <a:p>
                <a:pPr>
                  <a:defRPr/>
                </a:pPr>
                <a:endParaRPr lang="zh-CN" altLang="en-US"/>
              </a:p>
            </p:txBody>
          </p:sp>
          <p:sp>
            <p:nvSpPr>
              <p:cNvPr id="1042" name="Freeform 10"/>
              <p:cNvSpPr>
                <a:spLocks/>
              </p:cNvSpPr>
              <p:nvPr/>
            </p:nvSpPr>
            <p:spPr bwMode="ltGray">
              <a:xfrm rot="-5400000">
                <a:off x="154" y="1728"/>
                <a:ext cx="632" cy="315"/>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w="9525">
                <a:noFill/>
                <a:round/>
                <a:headEnd/>
                <a:tailEnd/>
              </a:ln>
            </p:spPr>
            <p:txBody>
              <a:bodyPr wrap="none" anchor="ctr"/>
              <a:lstStyle/>
              <a:p>
                <a:pPr>
                  <a:defRPr/>
                </a:pPr>
                <a:endParaRPr lang="zh-CN" altLang="en-US"/>
              </a:p>
            </p:txBody>
          </p:sp>
          <p:sp>
            <p:nvSpPr>
              <p:cNvPr id="1043" name="Freeform 11"/>
              <p:cNvSpPr>
                <a:spLocks/>
              </p:cNvSpPr>
              <p:nvPr/>
            </p:nvSpPr>
            <p:spPr bwMode="ltGray">
              <a:xfrm rot="-5400000">
                <a:off x="3205" y="1663"/>
                <a:ext cx="624" cy="420"/>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w="9525">
                <a:noFill/>
                <a:round/>
                <a:headEnd/>
                <a:tailEnd/>
              </a:ln>
            </p:spPr>
            <p:txBody>
              <a:bodyPr wrap="none" anchor="ctr"/>
              <a:lstStyle/>
              <a:p>
                <a:pPr>
                  <a:defRPr/>
                </a:pPr>
                <a:endParaRPr lang="zh-CN" altLang="en-US"/>
              </a:p>
            </p:txBody>
          </p:sp>
          <p:sp>
            <p:nvSpPr>
              <p:cNvPr id="1044" name="Freeform 12"/>
              <p:cNvSpPr>
                <a:spLocks/>
              </p:cNvSpPr>
              <p:nvPr/>
            </p:nvSpPr>
            <p:spPr bwMode="ltGray">
              <a:xfrm rot="-5400000">
                <a:off x="2870" y="1664"/>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w="9525">
                <a:noFill/>
                <a:round/>
                <a:headEnd/>
                <a:tailEnd/>
              </a:ln>
            </p:spPr>
            <p:txBody>
              <a:bodyPr wrap="none" anchor="ctr"/>
              <a:lstStyle/>
              <a:p>
                <a:pPr>
                  <a:defRPr/>
                </a:pPr>
                <a:endParaRPr lang="zh-CN" altLang="en-US"/>
              </a:p>
            </p:txBody>
          </p:sp>
          <p:sp>
            <p:nvSpPr>
              <p:cNvPr id="1045" name="Freeform 13"/>
              <p:cNvSpPr>
                <a:spLocks/>
              </p:cNvSpPr>
              <p:nvPr/>
            </p:nvSpPr>
            <p:spPr bwMode="ltGray">
              <a:xfrm rot="-5400000">
                <a:off x="1829" y="1747"/>
                <a:ext cx="624" cy="256"/>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w="9525">
                <a:noFill/>
                <a:round/>
                <a:headEnd/>
                <a:tailEnd/>
              </a:ln>
            </p:spPr>
            <p:txBody>
              <a:bodyPr wrap="none" anchor="ctr"/>
              <a:lstStyle/>
              <a:p>
                <a:pPr>
                  <a:defRPr/>
                </a:pPr>
                <a:endParaRPr lang="zh-CN" altLang="en-US"/>
              </a:p>
            </p:txBody>
          </p:sp>
          <p:sp>
            <p:nvSpPr>
              <p:cNvPr id="1046" name="Freeform 14"/>
              <p:cNvSpPr>
                <a:spLocks/>
              </p:cNvSpPr>
              <p:nvPr/>
            </p:nvSpPr>
            <p:spPr bwMode="ltGray">
              <a:xfrm rot="-5400000">
                <a:off x="2549" y="1729"/>
                <a:ext cx="624" cy="29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w="9525">
                <a:noFill/>
                <a:round/>
                <a:headEnd/>
                <a:tailEnd/>
              </a:ln>
            </p:spPr>
            <p:txBody>
              <a:bodyPr wrap="none" anchor="ctr"/>
              <a:lstStyle/>
              <a:p>
                <a:pPr>
                  <a:defRPr/>
                </a:pPr>
                <a:endParaRPr lang="zh-CN" altLang="en-US"/>
              </a:p>
            </p:txBody>
          </p:sp>
          <p:sp>
            <p:nvSpPr>
              <p:cNvPr id="1047" name="Freeform 15"/>
              <p:cNvSpPr>
                <a:spLocks/>
              </p:cNvSpPr>
              <p:nvPr/>
            </p:nvSpPr>
            <p:spPr bwMode="ltGray">
              <a:xfrm rot="-5400000">
                <a:off x="2330" y="1695"/>
                <a:ext cx="624" cy="360"/>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wrap="none" anchor="ctr"/>
              <a:lstStyle/>
              <a:p>
                <a:pPr>
                  <a:defRPr/>
                </a:pPr>
                <a:endParaRPr lang="zh-CN" altLang="en-US"/>
              </a:p>
            </p:txBody>
          </p:sp>
          <p:sp>
            <p:nvSpPr>
              <p:cNvPr id="1048" name="Freeform 16"/>
              <p:cNvSpPr>
                <a:spLocks/>
              </p:cNvSpPr>
              <p:nvPr/>
            </p:nvSpPr>
            <p:spPr bwMode="ltGray">
              <a:xfrm rot="-5400000">
                <a:off x="2041"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w="9525">
                <a:noFill/>
                <a:round/>
                <a:headEnd/>
                <a:tailEnd/>
              </a:ln>
            </p:spPr>
            <p:txBody>
              <a:bodyPr wrap="none" anchor="ctr"/>
              <a:lstStyle/>
              <a:p>
                <a:pPr>
                  <a:defRPr/>
                </a:pPr>
                <a:endParaRPr lang="zh-CN" altLang="en-US"/>
              </a:p>
            </p:txBody>
          </p:sp>
          <p:sp>
            <p:nvSpPr>
              <p:cNvPr id="1049" name="Freeform 17"/>
              <p:cNvSpPr>
                <a:spLocks/>
              </p:cNvSpPr>
              <p:nvPr/>
            </p:nvSpPr>
            <p:spPr bwMode="ltGray">
              <a:xfrm rot="-5400000">
                <a:off x="4074" y="1667"/>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w="9525">
                <a:noFill/>
                <a:round/>
                <a:headEnd/>
                <a:tailEnd/>
              </a:ln>
            </p:spPr>
            <p:txBody>
              <a:bodyPr wrap="none" anchor="ctr"/>
              <a:lstStyle/>
              <a:p>
                <a:pPr>
                  <a:defRPr/>
                </a:pPr>
                <a:endParaRPr lang="zh-CN" altLang="en-US"/>
              </a:p>
            </p:txBody>
          </p:sp>
          <p:sp>
            <p:nvSpPr>
              <p:cNvPr id="1050" name="Freeform 18"/>
              <p:cNvSpPr>
                <a:spLocks/>
              </p:cNvSpPr>
              <p:nvPr/>
            </p:nvSpPr>
            <p:spPr bwMode="ltGray">
              <a:xfrm rot="-5400000">
                <a:off x="3729" y="1668"/>
                <a:ext cx="624" cy="423"/>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w="9525">
                <a:noFill/>
                <a:round/>
                <a:headEnd/>
                <a:tailEnd/>
              </a:ln>
            </p:spPr>
            <p:txBody>
              <a:bodyPr wrap="none" anchor="ctr"/>
              <a:lstStyle/>
              <a:p>
                <a:pPr>
                  <a:defRPr/>
                </a:pPr>
                <a:endParaRPr lang="zh-CN" altLang="en-US"/>
              </a:p>
            </p:txBody>
          </p:sp>
          <p:sp>
            <p:nvSpPr>
              <p:cNvPr id="1051" name="Freeform 19"/>
              <p:cNvSpPr>
                <a:spLocks/>
              </p:cNvSpPr>
              <p:nvPr/>
            </p:nvSpPr>
            <p:spPr bwMode="ltGray">
              <a:xfrm rot="-5400000">
                <a:off x="4576"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w="9525">
                <a:noFill/>
                <a:round/>
                <a:headEnd/>
                <a:tailEnd/>
              </a:ln>
            </p:spPr>
            <p:txBody>
              <a:bodyPr wrap="none" anchor="ctr"/>
              <a:lstStyle/>
              <a:p>
                <a:pPr>
                  <a:defRPr/>
                </a:pPr>
                <a:endParaRPr lang="zh-CN" altLang="en-US"/>
              </a:p>
            </p:txBody>
          </p:sp>
          <p:sp>
            <p:nvSpPr>
              <p:cNvPr id="1052"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w="9525">
                <a:noFill/>
                <a:round/>
                <a:headEnd/>
                <a:tailEnd/>
              </a:ln>
            </p:spPr>
            <p:txBody>
              <a:bodyPr wrap="none" anchor="ctr"/>
              <a:lstStyle/>
              <a:p>
                <a:pPr>
                  <a:defRPr/>
                </a:pPr>
                <a:endParaRPr lang="zh-CN" altLang="en-US"/>
              </a:p>
            </p:txBody>
          </p:sp>
          <p:sp>
            <p:nvSpPr>
              <p:cNvPr id="1053" name="Freeform 21"/>
              <p:cNvSpPr>
                <a:spLocks/>
              </p:cNvSpPr>
              <p:nvPr/>
            </p:nvSpPr>
            <p:spPr bwMode="ltGray">
              <a:xfrm rot="-5400000">
                <a:off x="5078" y="1692"/>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wrap="none" anchor="ctr"/>
              <a:lstStyle/>
              <a:p>
                <a:pPr>
                  <a:defRPr/>
                </a:pPr>
                <a:endParaRPr lang="zh-CN" altLang="en-US"/>
              </a:p>
            </p:txBody>
          </p:sp>
          <p:sp>
            <p:nvSpPr>
              <p:cNvPr id="1054" name="Freeform 22"/>
              <p:cNvSpPr>
                <a:spLocks/>
              </p:cNvSpPr>
              <p:nvPr/>
            </p:nvSpPr>
            <p:spPr bwMode="ltGray">
              <a:xfrm rot="-5400000">
                <a:off x="4791" y="1719"/>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w="9525">
                <a:noFill/>
                <a:round/>
                <a:headEnd/>
                <a:tailEnd/>
              </a:ln>
            </p:spPr>
            <p:txBody>
              <a:bodyPr wrap="none" anchor="ctr"/>
              <a:lstStyle/>
              <a:p>
                <a:pPr>
                  <a:defRPr/>
                </a:pPr>
                <a:endParaRPr lang="zh-CN" altLang="en-US"/>
              </a:p>
            </p:txBody>
          </p:sp>
        </p:grpSp>
        <p:sp>
          <p:nvSpPr>
            <p:cNvPr id="1034" name="Freeform 23"/>
            <p:cNvSpPr>
              <a:spLocks/>
            </p:cNvSpPr>
            <p:nvPr/>
          </p:nvSpPr>
          <p:spPr bwMode="ltGray">
            <a:xfrm rot="16200000" flipH="1">
              <a:off x="-1954" y="1951"/>
              <a:ext cx="4320" cy="412"/>
            </a:xfrm>
            <a:custGeom>
              <a:avLst/>
              <a:gdLst>
                <a:gd name="T0" fmla="*/ 0 w 5762"/>
                <a:gd name="T1" fmla="*/ 196 h 385"/>
                <a:gd name="T2" fmla="*/ 5762 w 5762"/>
                <a:gd name="T3" fmla="*/ 188 h 385"/>
                <a:gd name="T4" fmla="*/ 5762 w 5762"/>
                <a:gd name="T5" fmla="*/ 4 h 385"/>
                <a:gd name="T6" fmla="*/ 0 w 5762"/>
                <a:gd name="T7" fmla="*/ 0 h 385"/>
                <a:gd name="T8" fmla="*/ 0 w 5762"/>
                <a:gd name="T9" fmla="*/ 196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w="9525" cap="flat">
              <a:noFill/>
              <a:prstDash val="solid"/>
              <a:miter lim="800000"/>
              <a:headEnd type="none" w="med" len="med"/>
              <a:tailEnd type="none" w="med" len="med"/>
            </a:ln>
          </p:spPr>
          <p:txBody>
            <a:bodyPr wrap="none" anchor="ctr"/>
            <a:lstStyle/>
            <a:p>
              <a:pPr>
                <a:defRPr/>
              </a:pPr>
              <a:endParaRPr lang="zh-CN" altLang="en-US"/>
            </a:p>
          </p:txBody>
        </p:sp>
        <p:sp>
          <p:nvSpPr>
            <p:cNvPr id="1035" name="Freeform 24"/>
            <p:cNvSpPr>
              <a:spLocks/>
            </p:cNvSpPr>
            <p:nvPr/>
          </p:nvSpPr>
          <p:spPr bwMode="ltGray">
            <a:xfrm rot="16200000" flipH="1">
              <a:off x="-1584" y="2062"/>
              <a:ext cx="4319"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w="9525" cap="flat">
              <a:noFill/>
              <a:prstDash val="solid"/>
              <a:miter lim="800000"/>
              <a:headEnd type="none" w="med" len="med"/>
              <a:tailEnd type="none" w="med" len="med"/>
            </a:ln>
          </p:spPr>
          <p:txBody>
            <a:bodyPr wrap="none" anchor="ctr"/>
            <a:lstStyle/>
            <a:p>
              <a:pPr>
                <a:defRPr/>
              </a:pPr>
              <a:endParaRPr lang="zh-CN" altLang="en-US"/>
            </a:p>
          </p:txBody>
        </p:sp>
      </p:grpSp>
      <p:sp>
        <p:nvSpPr>
          <p:cNvPr id="39939"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9940"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39" name="Rectangle 27"/>
          <p:cNvSpPr>
            <a:spLocks noGrp="1" noChangeArrowheads="1"/>
          </p:cNvSpPr>
          <p:nvPr>
            <p:ph type="dt" sz="half" idx="2"/>
          </p:nvPr>
        </p:nvSpPr>
        <p:spPr bwMode="auto">
          <a:xfrm>
            <a:off x="1173163" y="6265863"/>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spcBef>
                <a:spcPct val="50000"/>
              </a:spcBef>
              <a:defRPr sz="1400">
                <a:latin typeface="+mn-lt"/>
              </a:defRPr>
            </a:lvl1pPr>
          </a:lstStyle>
          <a:p>
            <a:pPr>
              <a:defRPr/>
            </a:pPr>
            <a:endParaRPr lang="en-US" altLang="zh-CN"/>
          </a:p>
        </p:txBody>
      </p:sp>
      <p:sp>
        <p:nvSpPr>
          <p:cNvPr id="13341" name="Rectangle 29"/>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spcBef>
                <a:spcPct val="50000"/>
              </a:spcBef>
              <a:defRPr sz="1400">
                <a:latin typeface="Arial" panose="020B0604020202020204" pitchFamily="34" charset="0"/>
              </a:defRPr>
            </a:lvl1pPr>
          </a:lstStyle>
          <a:p>
            <a:fld id="{13E09DE0-884D-4CD0-AB1E-66554688EA9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45"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46" r:id="rId15"/>
  </p:sldLayoutIdLst>
  <p:hf hd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7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6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584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atin typeface="+mn-lt"/>
              </a:defRPr>
            </a:lvl1pPr>
          </a:lstStyle>
          <a:p>
            <a:pPr>
              <a:defRPr/>
            </a:pPr>
            <a:endParaRPr lang="en-US" altLang="zh-CN"/>
          </a:p>
        </p:txBody>
      </p:sp>
      <p:sp>
        <p:nvSpPr>
          <p:cNvPr id="3584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atin typeface="+mn-lt"/>
              </a:defRPr>
            </a:lvl1pPr>
          </a:lstStyle>
          <a:p>
            <a:pPr>
              <a:defRPr/>
            </a:pPr>
            <a:r>
              <a:rPr lang="en-US" altLang="zh-CN"/>
              <a:t>普通高等教育“十五”国家级规划教材《信息论与编码》 曹雪虹等编著</a:t>
            </a:r>
          </a:p>
        </p:txBody>
      </p:sp>
      <p:sp>
        <p:nvSpPr>
          <p:cNvPr id="3584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atin typeface="Arial" panose="020B0604020202020204" pitchFamily="34" charset="0"/>
              </a:defRPr>
            </a:lvl1pPr>
          </a:lstStyle>
          <a:p>
            <a:fld id="{282EFF5C-0100-49D9-9970-017E1242E6C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98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atin typeface="+mn-lt"/>
              </a:defRPr>
            </a:lvl1pPr>
          </a:lstStyle>
          <a:p>
            <a:pPr>
              <a:defRPr/>
            </a:pPr>
            <a:endParaRPr lang="en-US" altLang="zh-CN"/>
          </a:p>
        </p:txBody>
      </p:sp>
      <p:sp>
        <p:nvSpPr>
          <p:cNvPr id="368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atin typeface="+mn-lt"/>
              </a:defRPr>
            </a:lvl1pPr>
          </a:lstStyle>
          <a:p>
            <a:pPr>
              <a:defRPr/>
            </a:pPr>
            <a:r>
              <a:rPr lang="en-US" altLang="zh-CN"/>
              <a:t>普通高等教育“十五”国家级规划教材《信息论与编码》 曹雪虹等编著</a:t>
            </a:r>
          </a:p>
        </p:txBody>
      </p:sp>
      <p:sp>
        <p:nvSpPr>
          <p:cNvPr id="368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atin typeface="Arial" panose="020B0604020202020204" pitchFamily="34" charset="0"/>
              </a:defRPr>
            </a:lvl1pPr>
          </a:lstStyle>
          <a:p>
            <a:fld id="{AE200EF5-C6F9-4BF0-9085-7FBA2D454E2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301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789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atin typeface="+mn-lt"/>
              </a:defRPr>
            </a:lvl1pPr>
          </a:lstStyle>
          <a:p>
            <a:pPr>
              <a:defRPr/>
            </a:pPr>
            <a:endParaRPr lang="en-US" altLang="zh-CN"/>
          </a:p>
        </p:txBody>
      </p:sp>
      <p:sp>
        <p:nvSpPr>
          <p:cNvPr id="3789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atin typeface="+mn-lt"/>
              </a:defRPr>
            </a:lvl1pPr>
          </a:lstStyle>
          <a:p>
            <a:pPr>
              <a:defRPr/>
            </a:pPr>
            <a:r>
              <a:rPr lang="en-US" altLang="zh-CN"/>
              <a:t>普通高等教育“十五”国家级规划教材《信息论与编码》 曹雪虹等编著</a:t>
            </a:r>
          </a:p>
        </p:txBody>
      </p:sp>
      <p:sp>
        <p:nvSpPr>
          <p:cNvPr id="3789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atin typeface="Arial" panose="020B0604020202020204" pitchFamily="34" charset="0"/>
              </a:defRPr>
            </a:lvl1pPr>
          </a:lstStyle>
          <a:p>
            <a:fld id="{526D4571-3697-45D8-89D1-54803BF2AAC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86.wmf"/><Relationship Id="rId5" Type="http://schemas.openxmlformats.org/officeDocument/2006/relationships/oleObject" Target="../embeddings/oleObject77.bin"/><Relationship Id="rId4" Type="http://schemas.openxmlformats.org/officeDocument/2006/relationships/image" Target="../media/image85.wmf"/></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0.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940.png"/><Relationship Id="rId5" Type="http://schemas.openxmlformats.org/officeDocument/2006/relationships/image" Target="../media/image101.png"/><Relationship Id="rId4" Type="http://schemas.openxmlformats.org/officeDocument/2006/relationships/image" Target="../media/image1000.png"/></Relationships>
</file>

<file path=ppt/slides/_rels/slide10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103.png"/><Relationship Id="rId16"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2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11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05.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02.png"/><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1310.pn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79.bin"/><Relationship Id="rId5" Type="http://schemas.openxmlformats.org/officeDocument/2006/relationships/image" Target="../media/image95.wmf"/><Relationship Id="rId4" Type="http://schemas.openxmlformats.org/officeDocument/2006/relationships/oleObject" Target="../embeddings/oleObject78.bin"/><Relationship Id="rId9" Type="http://schemas.openxmlformats.org/officeDocument/2006/relationships/image" Target="../media/image97.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9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82.bin"/><Relationship Id="rId7" Type="http://schemas.openxmlformats.org/officeDocument/2006/relationships/image" Target="../media/image1371.png"/><Relationship Id="rId2" Type="http://schemas.openxmlformats.org/officeDocument/2006/relationships/slideLayout" Target="../slideLayouts/slideLayout22.xml"/><Relationship Id="rId1" Type="http://schemas.openxmlformats.org/officeDocument/2006/relationships/vmlDrawing" Target="../drawings/vmlDrawing42.vml"/><Relationship Id="rId6" Type="http://schemas.openxmlformats.org/officeDocument/2006/relationships/image" Target="../media/image100.wmf"/><Relationship Id="rId5" Type="http://schemas.openxmlformats.org/officeDocument/2006/relationships/oleObject" Target="../embeddings/oleObject83.bin"/><Relationship Id="rId4" Type="http://schemas.openxmlformats.org/officeDocument/2006/relationships/image" Target="../media/image99.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800.png"/><Relationship Id="rId4" Type="http://schemas.openxmlformats.org/officeDocument/2006/relationships/image" Target="../media/image5.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44.vml"/><Relationship Id="rId6" Type="http://schemas.openxmlformats.org/officeDocument/2006/relationships/image" Target="../media/image148.wmf"/><Relationship Id="rId5" Type="http://schemas.openxmlformats.org/officeDocument/2006/relationships/oleObject" Target="../embeddings/oleObject84.bin"/><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0.wmf"/></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3.wmf"/><Relationship Id="rId5" Type="http://schemas.openxmlformats.org/officeDocument/2006/relationships/oleObject" Target="../embeddings/oleObject9.bin"/><Relationship Id="rId4" Type="http://schemas.openxmlformats.org/officeDocument/2006/relationships/image" Target="../media/image12.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7.png"/><Relationship Id="rId7" Type="http://schemas.openxmlformats.org/officeDocument/2006/relationships/image" Target="../media/image15.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14.wmf"/><Relationship Id="rId4" Type="http://schemas.openxmlformats.org/officeDocument/2006/relationships/oleObject" Target="../embeddings/oleObject10.bin"/><Relationship Id="rId9" Type="http://schemas.openxmlformats.org/officeDocument/2006/relationships/image" Target="../media/image1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10.wmf"/><Relationship Id="rId5" Type="http://schemas.openxmlformats.org/officeDocument/2006/relationships/oleObject" Target="../embeddings/oleObject14.bin"/><Relationship Id="rId4" Type="http://schemas.openxmlformats.org/officeDocument/2006/relationships/image" Target="../media/image17.wmf"/></Relationships>
</file>

<file path=ppt/slides/_rels/slide39.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19.wmf"/><Relationship Id="rId5" Type="http://schemas.openxmlformats.org/officeDocument/2006/relationships/oleObject" Target="../embeddings/oleObject16.bin"/><Relationship Id="rId4" Type="http://schemas.openxmlformats.org/officeDocument/2006/relationships/image" Target="../media/image1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e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20.bin"/><Relationship Id="rId5" Type="http://schemas.openxmlformats.org/officeDocument/2006/relationships/image" Target="../media/image22.wmf"/><Relationship Id="rId4" Type="http://schemas.openxmlformats.org/officeDocument/2006/relationships/oleObject" Target="../embeddings/oleObject19.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xml"/><Relationship Id="rId7" Type="http://schemas.openxmlformats.org/officeDocument/2006/relationships/image" Target="../media/image25.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2.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6.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oleObject" Target="../embeddings/oleObject25.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9.wmf"/><Relationship Id="rId11" Type="http://schemas.openxmlformats.org/officeDocument/2006/relationships/image" Target="../media/image24.wmf"/><Relationship Id="rId5" Type="http://schemas.openxmlformats.org/officeDocument/2006/relationships/oleObject" Target="../embeddings/oleObject26.bin"/><Relationship Id="rId10" Type="http://schemas.openxmlformats.org/officeDocument/2006/relationships/oleObject" Target="../embeddings/oleObject21.bin"/><Relationship Id="rId4" Type="http://schemas.openxmlformats.org/officeDocument/2006/relationships/image" Target="../media/image28.wmf"/><Relationship Id="rId9" Type="http://schemas.openxmlformats.org/officeDocument/2006/relationships/image" Target="../media/image30.wmf"/></Relationships>
</file>

<file path=ppt/slides/_rels/slide4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2.wmf"/><Relationship Id="rId11" Type="http://schemas.openxmlformats.org/officeDocument/2006/relationships/image" Target="../media/image35.png"/><Relationship Id="rId5" Type="http://schemas.openxmlformats.org/officeDocument/2006/relationships/oleObject" Target="../embeddings/oleObject29.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31.bin"/></Relationships>
</file>

<file path=ppt/slides/_rels/slide4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5.wmf"/><Relationship Id="rId5" Type="http://schemas.openxmlformats.org/officeDocument/2006/relationships/oleObject" Target="../embeddings/oleObject32.bin"/><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4.bin"/><Relationship Id="rId5" Type="http://schemas.openxmlformats.org/officeDocument/2006/relationships/image" Target="../media/image36.wmf"/><Relationship Id="rId4" Type="http://schemas.openxmlformats.org/officeDocument/2006/relationships/oleObject" Target="../embeddings/oleObject33.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39.wmf"/><Relationship Id="rId5" Type="http://schemas.openxmlformats.org/officeDocument/2006/relationships/oleObject" Target="../embeddings/oleObject36.bin"/><Relationship Id="rId4" Type="http://schemas.openxmlformats.org/officeDocument/2006/relationships/image" Target="../media/image3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41.wmf"/><Relationship Id="rId5" Type="http://schemas.openxmlformats.org/officeDocument/2006/relationships/oleObject" Target="../embeddings/oleObject38.bin"/><Relationship Id="rId4" Type="http://schemas.openxmlformats.org/officeDocument/2006/relationships/image" Target="../media/image40.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image" Target="../media/image52.png"/><Relationship Id="rId4" Type="http://schemas.openxmlformats.org/officeDocument/2006/relationships/image" Target="../media/image42.wmf"/></Relationships>
</file>

<file path=ppt/slides/_rels/slide54.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45.wmf"/><Relationship Id="rId5" Type="http://schemas.openxmlformats.org/officeDocument/2006/relationships/oleObject" Target="../embeddings/oleObject42.bin"/><Relationship Id="rId4" Type="http://schemas.openxmlformats.org/officeDocument/2006/relationships/image" Target="../media/image44.wmf"/><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15.xml"/><Relationship Id="rId1" Type="http://schemas.openxmlformats.org/officeDocument/2006/relationships/vmlDrawing" Target="../drawings/vmlDrawing22.vml"/><Relationship Id="rId6" Type="http://schemas.openxmlformats.org/officeDocument/2006/relationships/image" Target="../media/image48.emf"/><Relationship Id="rId11" Type="http://schemas.openxmlformats.org/officeDocument/2006/relationships/image" Target="../media/image53.png"/><Relationship Id="rId5" Type="http://schemas.openxmlformats.org/officeDocument/2006/relationships/oleObject" Target="../embeddings/oleObject45.bin"/><Relationship Id="rId10" Type="http://schemas.openxmlformats.org/officeDocument/2006/relationships/image" Target="../media/image26.wmf"/><Relationship Id="rId4" Type="http://schemas.openxmlformats.org/officeDocument/2006/relationships/image" Target="../media/image47.emf"/><Relationship Id="rId9" Type="http://schemas.openxmlformats.org/officeDocument/2006/relationships/oleObject" Target="../embeddings/oleObject47.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50.wmf"/><Relationship Id="rId4" Type="http://schemas.openxmlformats.org/officeDocument/2006/relationships/oleObject" Target="../embeddings/oleObject48.bin"/></Relationships>
</file>

<file path=ppt/slides/_rels/slide58.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15.xml"/><Relationship Id="rId1" Type="http://schemas.openxmlformats.org/officeDocument/2006/relationships/vmlDrawing" Target="../drawings/vmlDrawing24.vml"/><Relationship Id="rId6" Type="http://schemas.openxmlformats.org/officeDocument/2006/relationships/image" Target="../media/image52.wmf"/><Relationship Id="rId5" Type="http://schemas.openxmlformats.org/officeDocument/2006/relationships/oleObject" Target="../embeddings/oleObject50.bin"/><Relationship Id="rId4" Type="http://schemas.openxmlformats.org/officeDocument/2006/relationships/image" Target="../media/image51.wmf"/></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oleObject" Target="../embeddings/oleObject51.bin"/><Relationship Id="rId3" Type="http://schemas.openxmlformats.org/officeDocument/2006/relationships/notesSlide" Target="../notesSlides/notesSlide4.xml"/><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15.xml"/><Relationship Id="rId1" Type="http://schemas.openxmlformats.org/officeDocument/2006/relationships/vmlDrawing" Target="../drawings/vmlDrawing25.v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53.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15.xml"/><Relationship Id="rId1" Type="http://schemas.openxmlformats.org/officeDocument/2006/relationships/vmlDrawing" Target="../drawings/vmlDrawing26.vml"/><Relationship Id="rId6" Type="http://schemas.openxmlformats.org/officeDocument/2006/relationships/image" Target="../media/image55.wmf"/><Relationship Id="rId5" Type="http://schemas.openxmlformats.org/officeDocument/2006/relationships/oleObject" Target="../embeddings/oleObject53.bin"/><Relationship Id="rId4" Type="http://schemas.openxmlformats.org/officeDocument/2006/relationships/image" Target="../media/image5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5.xml"/><Relationship Id="rId1" Type="http://schemas.openxmlformats.org/officeDocument/2006/relationships/vmlDrawing" Target="../drawings/vmlDrawing27.vml"/><Relationship Id="rId4" Type="http://schemas.openxmlformats.org/officeDocument/2006/relationships/image" Target="../media/image57.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5.xml"/><Relationship Id="rId1" Type="http://schemas.openxmlformats.org/officeDocument/2006/relationships/vmlDrawing" Target="../drawings/vmlDrawing28.vml"/><Relationship Id="rId4" Type="http://schemas.openxmlformats.org/officeDocument/2006/relationships/image" Target="../media/image5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15.xml"/><Relationship Id="rId1" Type="http://schemas.openxmlformats.org/officeDocument/2006/relationships/vmlDrawing" Target="../drawings/vmlDrawing29.vml"/><Relationship Id="rId6" Type="http://schemas.openxmlformats.org/officeDocument/2006/relationships/image" Target="../media/image59.wmf"/><Relationship Id="rId5" Type="http://schemas.openxmlformats.org/officeDocument/2006/relationships/oleObject" Target="../embeddings/oleObject58.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60.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5.xml"/><Relationship Id="rId1" Type="http://schemas.openxmlformats.org/officeDocument/2006/relationships/vmlDrawing" Target="../drawings/vmlDrawing30.vml"/><Relationship Id="rId4" Type="http://schemas.openxmlformats.org/officeDocument/2006/relationships/image" Target="../media/image6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5.xml"/><Relationship Id="rId1" Type="http://schemas.openxmlformats.org/officeDocument/2006/relationships/vmlDrawing" Target="../drawings/vmlDrawing31.vml"/><Relationship Id="rId6" Type="http://schemas.openxmlformats.org/officeDocument/2006/relationships/image" Target="../media/image64.emf"/><Relationship Id="rId5" Type="http://schemas.openxmlformats.org/officeDocument/2006/relationships/oleObject" Target="../embeddings/oleObject63.bin"/><Relationship Id="rId4" Type="http://schemas.openxmlformats.org/officeDocument/2006/relationships/image" Target="../media/image63.emf"/></Relationships>
</file>

<file path=ppt/slides/_rels/slide82.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15.xml"/><Relationship Id="rId1" Type="http://schemas.openxmlformats.org/officeDocument/2006/relationships/vmlDrawing" Target="../drawings/vmlDrawing32.vml"/><Relationship Id="rId6" Type="http://schemas.openxmlformats.org/officeDocument/2006/relationships/image" Target="../media/image66.wmf"/><Relationship Id="rId5" Type="http://schemas.openxmlformats.org/officeDocument/2006/relationships/oleObject" Target="../embeddings/oleObject65.bin"/><Relationship Id="rId4" Type="http://schemas.openxmlformats.org/officeDocument/2006/relationships/image" Target="../media/image65.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5.xml"/><Relationship Id="rId1" Type="http://schemas.openxmlformats.org/officeDocument/2006/relationships/vmlDrawing" Target="../drawings/vmlDrawing33.vml"/><Relationship Id="rId4" Type="http://schemas.openxmlformats.org/officeDocument/2006/relationships/image" Target="../media/image68.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image" Target="../media/image70.wmf"/><Relationship Id="rId5" Type="http://schemas.openxmlformats.org/officeDocument/2006/relationships/oleObject" Target="../embeddings/oleObject69.bin"/><Relationship Id="rId4" Type="http://schemas.openxmlformats.org/officeDocument/2006/relationships/image" Target="../media/image69.wmf"/></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83.png"/><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5.xml"/><Relationship Id="rId1" Type="http://schemas.openxmlformats.org/officeDocument/2006/relationships/vmlDrawing" Target="../drawings/vmlDrawing35.vml"/><Relationship Id="rId4" Type="http://schemas.openxmlformats.org/officeDocument/2006/relationships/image" Target="../media/image51.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5.xml"/><Relationship Id="rId1" Type="http://schemas.openxmlformats.org/officeDocument/2006/relationships/vmlDrawing" Target="../drawings/vmlDrawing36.vml"/><Relationship Id="rId6" Type="http://schemas.openxmlformats.org/officeDocument/2006/relationships/image" Target="../media/image72.wmf"/><Relationship Id="rId5" Type="http://schemas.openxmlformats.org/officeDocument/2006/relationships/oleObject" Target="../embeddings/oleObject72.bin"/><Relationship Id="rId4" Type="http://schemas.openxmlformats.org/officeDocument/2006/relationships/image" Target="../media/image71.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5.xml"/><Relationship Id="rId1" Type="http://schemas.openxmlformats.org/officeDocument/2006/relationships/vmlDrawing" Target="../drawings/vmlDrawing37.vml"/><Relationship Id="rId6" Type="http://schemas.openxmlformats.org/officeDocument/2006/relationships/image" Target="../media/image74.wmf"/><Relationship Id="rId5" Type="http://schemas.openxmlformats.org/officeDocument/2006/relationships/oleObject" Target="../embeddings/oleObject74.bin"/><Relationship Id="rId4" Type="http://schemas.openxmlformats.org/officeDocument/2006/relationships/image" Target="../media/image73.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5.xml"/><Relationship Id="rId1" Type="http://schemas.openxmlformats.org/officeDocument/2006/relationships/vmlDrawing" Target="../drawings/vmlDrawing38.vml"/><Relationship Id="rId5" Type="http://schemas.openxmlformats.org/officeDocument/2006/relationships/image" Target="../media/image84.png"/><Relationship Id="rId4" Type="http://schemas.openxmlformats.org/officeDocument/2006/relationships/image" Target="../media/image75.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935596" y="315582"/>
            <a:ext cx="7772400" cy="1143000"/>
          </a:xfrm>
        </p:spPr>
        <p:txBody>
          <a:bodyPr/>
          <a:lstStyle/>
          <a:p>
            <a:pPr algn="ctr" eaLnBrk="1" hangingPunct="1"/>
            <a:r>
              <a:rPr lang="zh-CN" altLang="en-US" sz="3600" b="1" dirty="0" smtClean="0"/>
              <a:t>第</a:t>
            </a:r>
            <a:r>
              <a:rPr lang="en-US" altLang="zh-CN" sz="3600" b="1" dirty="0" smtClean="0"/>
              <a:t>5</a:t>
            </a:r>
            <a:r>
              <a:rPr lang="zh-CN" altLang="en-US" sz="3600" b="1" dirty="0" smtClean="0"/>
              <a:t>章　信源编码</a:t>
            </a:r>
            <a:r>
              <a:rPr lang="zh-CN" altLang="en-US" sz="3600" dirty="0" smtClean="0"/>
              <a:t> </a:t>
            </a:r>
          </a:p>
        </p:txBody>
      </p:sp>
      <p:sp>
        <p:nvSpPr>
          <p:cNvPr id="16387" name="Rectangle 3"/>
          <p:cNvSpPr>
            <a:spLocks noGrp="1" noChangeArrowheads="1"/>
          </p:cNvSpPr>
          <p:nvPr>
            <p:ph type="body" idx="1"/>
          </p:nvPr>
        </p:nvSpPr>
        <p:spPr>
          <a:xfrm>
            <a:off x="935596" y="1478321"/>
            <a:ext cx="7772400" cy="4876800"/>
          </a:xfrm>
        </p:spPr>
        <p:txBody>
          <a:bodyPr/>
          <a:lstStyle/>
          <a:p>
            <a:pPr>
              <a:lnSpc>
                <a:spcPct val="150000"/>
              </a:lnSpc>
            </a:pPr>
            <a:r>
              <a:rPr lang="zh-CN" altLang="en-US" sz="2800" dirty="0" smtClean="0"/>
              <a:t>前面介绍了信源熵和信息率失真函数的概念，弄清了传送</a:t>
            </a:r>
            <a:r>
              <a:rPr lang="zh-CN" altLang="en-US" sz="2800" dirty="0" smtClean="0">
                <a:solidFill>
                  <a:srgbClr val="FF0000"/>
                </a:solidFill>
              </a:rPr>
              <a:t>信源信息</a:t>
            </a:r>
            <a:r>
              <a:rPr lang="zh-CN" altLang="en-US" sz="2800" dirty="0" smtClean="0"/>
              <a:t>只需要具有</a:t>
            </a:r>
            <a:r>
              <a:rPr lang="zh-CN" altLang="en-US" sz="2800" dirty="0" smtClean="0">
                <a:solidFill>
                  <a:srgbClr val="FF0000"/>
                </a:solidFill>
              </a:rPr>
              <a:t>信源极限熵</a:t>
            </a:r>
            <a:r>
              <a:rPr lang="zh-CN" altLang="en-US" sz="2800" dirty="0" smtClean="0"/>
              <a:t>或</a:t>
            </a:r>
            <a:r>
              <a:rPr lang="zh-CN" altLang="en-US" sz="2800" dirty="0" smtClean="0">
                <a:solidFill>
                  <a:srgbClr val="FF0000"/>
                </a:solidFill>
              </a:rPr>
              <a:t>信息率失真函数</a:t>
            </a:r>
            <a:r>
              <a:rPr lang="zh-CN" altLang="en-US" sz="2800" dirty="0" smtClean="0"/>
              <a:t>大小的信息率。</a:t>
            </a:r>
          </a:p>
          <a:p>
            <a:pPr>
              <a:lnSpc>
                <a:spcPct val="150000"/>
              </a:lnSpc>
            </a:pPr>
            <a:r>
              <a:rPr lang="zh-CN" altLang="en-US" sz="2800" dirty="0" smtClean="0"/>
              <a:t>但在实际通信系统中，用来传送信源信息的信息率远大于这些，那么能否达到或接近像信源极限熵或率失真函数这样的</a:t>
            </a:r>
            <a:r>
              <a:rPr lang="zh-CN" altLang="en-US" sz="2800" dirty="0" smtClean="0">
                <a:solidFill>
                  <a:srgbClr val="FF0000"/>
                </a:solidFill>
              </a:rPr>
              <a:t>最小信息率</a:t>
            </a:r>
            <a:r>
              <a:rPr lang="zh-CN" altLang="en-US" sz="2800" dirty="0" smtClean="0"/>
              <a:t>呢，这就是编码定理要回答的问题之一。</a:t>
            </a:r>
            <a:endParaRPr lang="zh-CN" altLang="en-US" sz="2800" dirty="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1</a:t>
            </a:fld>
            <a:endParaRPr lang="zh-CN" altLang="en-US"/>
          </a:p>
        </p:txBody>
      </p:sp>
    </p:spTree>
    <p:extLst>
      <p:ext uri="{BB962C8B-B14F-4D97-AF65-F5344CB8AC3E}">
        <p14:creationId xmlns:p14="http://schemas.microsoft.com/office/powerpoint/2010/main" val="270164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half" idx="1"/>
          </p:nvPr>
        </p:nvSpPr>
        <p:spPr>
          <a:xfrm>
            <a:off x="571472" y="857232"/>
            <a:ext cx="8313740" cy="3286148"/>
          </a:xfrm>
        </p:spPr>
        <p:txBody>
          <a:bodyPr>
            <a:normAutofit fontScale="92500"/>
          </a:bodyPr>
          <a:lstStyle/>
          <a:p>
            <a:pPr marL="609600" indent="-609600" algn="just">
              <a:lnSpc>
                <a:spcPct val="130000"/>
              </a:lnSpc>
              <a:buNone/>
            </a:pPr>
            <a:r>
              <a:rPr lang="zh-CN" altLang="en-US" sz="2400" b="1" dirty="0" smtClean="0"/>
              <a:t>       采用分组编码方法，需要分组码具有某些属性，以保证在接收端能够迅速准确地将码译出。</a:t>
            </a:r>
            <a:endParaRPr lang="en-US" altLang="zh-CN" sz="2400" b="1" dirty="0" smtClean="0">
              <a:latin typeface="Times New Roman" pitchFamily="18" charset="0"/>
            </a:endParaRPr>
          </a:p>
          <a:p>
            <a:pPr marL="609600" indent="-609600" algn="just" eaLnBrk="1" hangingPunct="1">
              <a:lnSpc>
                <a:spcPct val="130000"/>
              </a:lnSpc>
              <a:buFont typeface="Monotype Sorts" pitchFamily="2" charset="2"/>
              <a:buNone/>
            </a:pPr>
            <a:r>
              <a:rPr lang="zh-CN" altLang="en-US" sz="2400" b="1" dirty="0" smtClean="0">
                <a:latin typeface="Times New Roman" pitchFamily="18" charset="0"/>
              </a:rPr>
              <a:t>    （</a:t>
            </a:r>
            <a:r>
              <a:rPr lang="en-US" altLang="zh-CN" sz="2400" b="1" dirty="0" smtClean="0">
                <a:latin typeface="Times New Roman" pitchFamily="18" charset="0"/>
              </a:rPr>
              <a:t>1</a:t>
            </a:r>
            <a:r>
              <a:rPr lang="zh-CN" altLang="en-US" sz="2400" b="1" dirty="0" smtClean="0">
                <a:latin typeface="Times New Roman" pitchFamily="18" charset="0"/>
              </a:rPr>
              <a:t>）</a:t>
            </a:r>
            <a:r>
              <a:rPr lang="zh-CN" altLang="en-US" sz="2200" b="1" dirty="0" smtClean="0">
                <a:latin typeface="Times New Roman" pitchFamily="18" charset="0"/>
              </a:rPr>
              <a:t>奇异码</a:t>
            </a:r>
            <a:r>
              <a:rPr lang="en-US" altLang="zh-CN" sz="2200" b="1" dirty="0" smtClean="0">
                <a:latin typeface="Times New Roman" pitchFamily="18" charset="0"/>
              </a:rPr>
              <a:t>(</a:t>
            </a:r>
            <a:r>
              <a:rPr lang="en-US" altLang="zh-CN" sz="2400" b="1" dirty="0" smtClean="0">
                <a:latin typeface="Times New Roman" pitchFamily="18" charset="0"/>
              </a:rPr>
              <a:t>Singular Codes)</a:t>
            </a:r>
            <a:r>
              <a:rPr lang="zh-CN" altLang="en-US" sz="2400" b="1" dirty="0" smtClean="0">
                <a:latin typeface="Times New Roman" pitchFamily="18" charset="0"/>
              </a:rPr>
              <a:t>和非奇异码 </a:t>
            </a:r>
            <a:r>
              <a:rPr lang="en-US" altLang="zh-CN" sz="2400" b="1" dirty="0" smtClean="0">
                <a:latin typeface="Times New Roman" pitchFamily="18" charset="0"/>
              </a:rPr>
              <a:t>(Nonsingular Codes)</a:t>
            </a:r>
            <a:endParaRPr lang="zh-CN" altLang="en-US" sz="2400" b="1" dirty="0" smtClean="0">
              <a:latin typeface="Times New Roman" pitchFamily="18" charset="0"/>
            </a:endParaRPr>
          </a:p>
          <a:p>
            <a:pPr marL="609600" indent="-609600" algn="just" eaLnBrk="1" hangingPunct="1">
              <a:lnSpc>
                <a:spcPct val="130000"/>
              </a:lnSpc>
              <a:buFont typeface="Monotype Sorts" pitchFamily="2" charset="2"/>
              <a:buNone/>
            </a:pPr>
            <a:r>
              <a:rPr lang="zh-CN" altLang="en-US" sz="2400" b="1" dirty="0" smtClean="0">
                <a:latin typeface="Times New Roman" pitchFamily="18" charset="0"/>
              </a:rPr>
              <a:t>         若信源符号和码字是</a:t>
            </a:r>
            <a:r>
              <a:rPr lang="zh-CN" altLang="en-US" sz="2400" b="1" dirty="0" smtClean="0">
                <a:solidFill>
                  <a:srgbClr val="FF0000"/>
                </a:solidFill>
                <a:latin typeface="Times New Roman" pitchFamily="18" charset="0"/>
              </a:rPr>
              <a:t>一一对应</a:t>
            </a:r>
            <a:r>
              <a:rPr lang="zh-CN" altLang="en-US" sz="2400" b="1" dirty="0" smtClean="0">
                <a:latin typeface="Times New Roman" pitchFamily="18" charset="0"/>
              </a:rPr>
              <a:t>的，则该码为</a:t>
            </a:r>
            <a:r>
              <a:rPr lang="zh-CN" altLang="en-US" sz="2400" b="1" dirty="0" smtClean="0">
                <a:solidFill>
                  <a:srgbClr val="FF0000"/>
                </a:solidFill>
                <a:latin typeface="Times New Roman" pitchFamily="18" charset="0"/>
              </a:rPr>
              <a:t>非奇异码</a:t>
            </a:r>
            <a:r>
              <a:rPr lang="en-US" altLang="zh-CN" sz="2400" b="1" dirty="0" smtClean="0">
                <a:latin typeface="Times New Roman" pitchFamily="18" charset="0"/>
              </a:rPr>
              <a:t>, </a:t>
            </a:r>
            <a:r>
              <a:rPr lang="zh-CN" altLang="en-US" sz="2400" b="1" dirty="0" smtClean="0">
                <a:latin typeface="Times New Roman" pitchFamily="18" charset="0"/>
              </a:rPr>
              <a:t>反之为奇异码。</a:t>
            </a:r>
          </a:p>
          <a:p>
            <a:pPr marL="609600" indent="-609600" algn="just" eaLnBrk="1" hangingPunct="1">
              <a:lnSpc>
                <a:spcPct val="130000"/>
              </a:lnSpc>
              <a:buFont typeface="Monotype Sorts" pitchFamily="2" charset="2"/>
              <a:buNone/>
            </a:pPr>
            <a:r>
              <a:rPr lang="zh-CN" altLang="en-US" sz="2400" b="1" dirty="0" smtClean="0">
                <a:latin typeface="Times New Roman" pitchFamily="18" charset="0"/>
              </a:rPr>
              <a:t>            </a:t>
            </a:r>
            <a:r>
              <a:rPr lang="zh-CN" altLang="en-US" sz="2400" b="1" dirty="0">
                <a:latin typeface="Times New Roman" pitchFamily="18" charset="0"/>
              </a:rPr>
              <a:t>下表</a:t>
            </a:r>
            <a:r>
              <a:rPr lang="zh-CN" altLang="en-US" sz="2400" b="1" dirty="0" smtClean="0">
                <a:latin typeface="Times New Roman" pitchFamily="18" charset="0"/>
              </a:rPr>
              <a:t>中的码</a:t>
            </a:r>
            <a:r>
              <a:rPr lang="en-US" altLang="zh-CN" sz="2400" b="1" dirty="0">
                <a:latin typeface="Times New Roman" pitchFamily="18" charset="0"/>
              </a:rPr>
              <a:t>2</a:t>
            </a:r>
            <a:r>
              <a:rPr lang="zh-CN" altLang="en-US" sz="2400" b="1" dirty="0" smtClean="0">
                <a:latin typeface="Times New Roman" pitchFamily="18" charset="0"/>
              </a:rPr>
              <a:t>是奇异</a:t>
            </a:r>
            <a:r>
              <a:rPr lang="zh-CN" altLang="en-US" sz="2200" b="1" dirty="0" smtClean="0">
                <a:latin typeface="Times New Roman" pitchFamily="18" charset="0"/>
              </a:rPr>
              <a:t>码，其他都是非奇异码。</a:t>
            </a:r>
            <a:endParaRPr lang="zh-CN" altLang="en-US" sz="2200" b="1" dirty="0" smtClean="0"/>
          </a:p>
        </p:txBody>
      </p:sp>
      <p:graphicFrame>
        <p:nvGraphicFramePr>
          <p:cNvPr id="28736" name="Group 64"/>
          <p:cNvGraphicFramePr>
            <a:graphicFrameLocks noGrp="1"/>
          </p:cNvGraphicFramePr>
          <p:nvPr>
            <p:ph sz="half" idx="2"/>
            <p:extLst>
              <p:ext uri="{D42A27DB-BD31-4B8C-83A1-F6EECF244321}">
                <p14:modId xmlns:p14="http://schemas.microsoft.com/office/powerpoint/2010/main" val="2817537651"/>
              </p:ext>
            </p:extLst>
          </p:nvPr>
        </p:nvGraphicFramePr>
        <p:xfrm>
          <a:off x="1142976" y="4149080"/>
          <a:ext cx="6977816" cy="2469198"/>
        </p:xfrm>
        <a:graphic>
          <a:graphicData uri="http://schemas.openxmlformats.org/drawingml/2006/table">
            <a:tbl>
              <a:tblPr>
                <a:tableStyleId>{775DCB02-9BB8-47FD-8907-85C794F793BA}</a:tableStyleId>
              </a:tblPr>
              <a:tblGrid>
                <a:gridCol w="1091417">
                  <a:extLst>
                    <a:ext uri="{9D8B030D-6E8A-4147-A177-3AD203B41FA5}">
                      <a16:colId xmlns:a16="http://schemas.microsoft.com/office/drawing/2014/main" val="20000"/>
                    </a:ext>
                  </a:extLst>
                </a:gridCol>
                <a:gridCol w="1703675">
                  <a:extLst>
                    <a:ext uri="{9D8B030D-6E8A-4147-A177-3AD203B41FA5}">
                      <a16:colId xmlns:a16="http://schemas.microsoft.com/office/drawing/2014/main" val="20001"/>
                    </a:ext>
                  </a:extLst>
                </a:gridCol>
                <a:gridCol w="741944">
                  <a:extLst>
                    <a:ext uri="{9D8B030D-6E8A-4147-A177-3AD203B41FA5}">
                      <a16:colId xmlns:a16="http://schemas.microsoft.com/office/drawing/2014/main" val="1399744813"/>
                    </a:ext>
                  </a:extLst>
                </a:gridCol>
                <a:gridCol w="749532">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27052">
                  <a:extLst>
                    <a:ext uri="{9D8B030D-6E8A-4147-A177-3AD203B41FA5}">
                      <a16:colId xmlns:a16="http://schemas.microsoft.com/office/drawing/2014/main" val="20005"/>
                    </a:ext>
                  </a:extLst>
                </a:gridCol>
              </a:tblGrid>
              <a:tr h="622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信源符号</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err="1" smtClean="0">
                          <a:ln>
                            <a:noFill/>
                          </a:ln>
                          <a:effectLst/>
                          <a:latin typeface="Times New Roman" pitchFamily="18" charset="0"/>
                          <a:cs typeface="Times New Roman" pitchFamily="18" charset="0"/>
                        </a:rPr>
                        <a:t>i</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符号出现概率</a:t>
                      </a:r>
                      <a:r>
                        <a:rPr kumimoji="0" lang="en-US" altLang="zh-CN" sz="2000" u="none" strike="noStrike" cap="none" normalizeH="0" baseline="0" dirty="0" smtClean="0">
                          <a:ln>
                            <a:noFill/>
                          </a:ln>
                          <a:effectLst/>
                          <a:latin typeface="Times New Roman" pitchFamily="18" charset="0"/>
                          <a:cs typeface="Times New Roman" pitchFamily="18" charset="0"/>
                        </a:rPr>
                        <a:t>p(</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err="1" smtClean="0">
                          <a:ln>
                            <a:noFill/>
                          </a:ln>
                          <a:effectLst/>
                          <a:latin typeface="Times New Roman" pitchFamily="18" charset="0"/>
                          <a:cs typeface="Times New Roman" pitchFamily="18" charset="0"/>
                        </a:rPr>
                        <a:t>i</a:t>
                      </a:r>
                      <a:r>
                        <a:rPr kumimoji="0" lang="en-US" altLang="zh-CN" sz="2000" u="none" strike="noStrike" cap="none" normalizeH="0" baseline="0" dirty="0" smtClean="0">
                          <a:ln>
                            <a:noFill/>
                          </a:ln>
                          <a:effectLst/>
                          <a:latin typeface="Times New Roman" pitchFamily="18" charset="0"/>
                          <a:cs typeface="Times New Roman" pitchFamily="18" charset="0"/>
                        </a:rPr>
                        <a:t>)</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3</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5</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00</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1"/>
                  </a:ext>
                </a:extLst>
              </a:tr>
              <a:tr h="366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01</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solidFill>
                            <a:srgbClr val="FF0000"/>
                          </a:solidFill>
                          <a:effectLst/>
                          <a:latin typeface="Times New Roman" pitchFamily="18" charset="0"/>
                          <a:cs typeface="Times New Roman" pitchFamily="18" charset="0"/>
                        </a:rPr>
                        <a:t>11</a:t>
                      </a:r>
                      <a:endPar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2"/>
                  </a:ext>
                </a:extLst>
              </a:tr>
              <a:tr h="368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3</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1/8</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00</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00</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3"/>
                  </a:ext>
                </a:extLst>
              </a:tr>
              <a:tr h="5794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1/8</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11</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solidFill>
                            <a:srgbClr val="FF0000"/>
                          </a:solidFill>
                          <a:effectLst/>
                          <a:latin typeface="Times New Roman" pitchFamily="18" charset="0"/>
                          <a:cs typeface="Times New Roman" pitchFamily="18" charset="0"/>
                        </a:rPr>
                        <a:t>11</a:t>
                      </a:r>
                      <a:endPar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0001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7" name="灯片编号占位符 6"/>
          <p:cNvSpPr>
            <a:spLocks noGrp="1"/>
          </p:cNvSpPr>
          <p:nvPr>
            <p:ph type="sldNum" sz="quarter" idx="12"/>
          </p:nvPr>
        </p:nvSpPr>
        <p:spPr/>
        <p:txBody>
          <a:bodyPr/>
          <a:lstStyle/>
          <a:p>
            <a:pPr>
              <a:defRPr/>
            </a:pPr>
            <a:fld id="{532E3201-0182-4D5F-888A-790D6EC68624}" type="slidenum">
              <a:rPr lang="en-US" altLang="zh-CN" smtClean="0"/>
              <a:pPr>
                <a:defRPr/>
              </a:pPr>
              <a:t>10</a:t>
            </a:fld>
            <a:endParaRPr lang="en-US" altLang="zh-CN"/>
          </a:p>
        </p:txBody>
      </p:sp>
      <p:sp>
        <p:nvSpPr>
          <p:cNvPr id="10" name="Rectangle 2"/>
          <p:cNvSpPr>
            <a:spLocks noGrp="1" noChangeArrowheads="1"/>
          </p:cNvSpPr>
          <p:nvPr>
            <p:ph type="title"/>
          </p:nvPr>
        </p:nvSpPr>
        <p:spPr>
          <a:xfrm>
            <a:off x="890538" y="152636"/>
            <a:ext cx="7072362" cy="785794"/>
          </a:xfrm>
        </p:spPr>
        <p:txBody>
          <a:bodyPr/>
          <a:lstStyle/>
          <a:p>
            <a:pPr algn="ctr" eaLnBrk="1" hangingPunct="1"/>
            <a:r>
              <a:rPr lang="zh-CN" altLang="en-US" sz="3600" b="1" dirty="0" smtClean="0"/>
              <a:t>码的属性（</a:t>
            </a:r>
            <a:r>
              <a:rPr lang="en-US" altLang="zh-CN" sz="3600" b="1" dirty="0" smtClean="0"/>
              <a:t>1</a:t>
            </a:r>
            <a:r>
              <a:rPr lang="zh-CN" altLang="en-US" sz="3600" b="1" dirty="0" smtClean="0"/>
              <a:t>）奇异码与非奇异码</a:t>
            </a:r>
          </a:p>
        </p:txBody>
      </p:sp>
    </p:spTree>
    <p:extLst>
      <p:ext uri="{BB962C8B-B14F-4D97-AF65-F5344CB8AC3E}">
        <p14:creationId xmlns:p14="http://schemas.microsoft.com/office/powerpoint/2010/main" val="31360704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11A49DA-2C68-4BD4-A4F8-283C9540C5B6}" type="slidenum">
              <a:rPr lang="en-US" altLang="zh-CN" sz="1400">
                <a:latin typeface="Arial" panose="020B0604020202020204" pitchFamily="34" charset="0"/>
              </a:rPr>
              <a:pPr/>
              <a:t>100</a:t>
            </a:fld>
            <a:endParaRPr lang="en-US" altLang="zh-CN" sz="1400">
              <a:latin typeface="Arial" panose="020B0604020202020204" pitchFamily="34" charset="0"/>
            </a:endParaRPr>
          </a:p>
        </p:txBody>
      </p:sp>
      <p:grpSp>
        <p:nvGrpSpPr>
          <p:cNvPr id="33798" name="Group 3"/>
          <p:cNvGrpSpPr>
            <a:grpSpLocks/>
          </p:cNvGrpSpPr>
          <p:nvPr/>
        </p:nvGrpSpPr>
        <p:grpSpPr bwMode="auto">
          <a:xfrm>
            <a:off x="1187450" y="680677"/>
            <a:ext cx="7345363" cy="1117600"/>
            <a:chOff x="839" y="3067"/>
            <a:chExt cx="4627" cy="704"/>
          </a:xfrm>
        </p:grpSpPr>
        <p:grpSp>
          <p:nvGrpSpPr>
            <p:cNvPr id="33803" name="Group 4"/>
            <p:cNvGrpSpPr>
              <a:grpSpLocks/>
            </p:cNvGrpSpPr>
            <p:nvPr/>
          </p:nvGrpSpPr>
          <p:grpSpPr bwMode="auto">
            <a:xfrm>
              <a:off x="1247" y="3339"/>
              <a:ext cx="3583" cy="91"/>
              <a:chOff x="1247" y="3339"/>
              <a:chExt cx="3583" cy="91"/>
            </a:xfrm>
          </p:grpSpPr>
          <p:sp>
            <p:nvSpPr>
              <p:cNvPr id="33812" name="Line 5"/>
              <p:cNvSpPr>
                <a:spLocks noChangeShapeType="1"/>
              </p:cNvSpPr>
              <p:nvPr/>
            </p:nvSpPr>
            <p:spPr bwMode="auto">
              <a:xfrm>
                <a:off x="1247" y="3339"/>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3" name="Line 6"/>
              <p:cNvSpPr>
                <a:spLocks noChangeShapeType="1"/>
              </p:cNvSpPr>
              <p:nvPr/>
            </p:nvSpPr>
            <p:spPr bwMode="auto">
              <a:xfrm>
                <a:off x="1247" y="3430"/>
                <a:ext cx="35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4" name="Line 7"/>
              <p:cNvSpPr>
                <a:spLocks noChangeShapeType="1"/>
              </p:cNvSpPr>
              <p:nvPr/>
            </p:nvSpPr>
            <p:spPr bwMode="auto">
              <a:xfrm flipV="1">
                <a:off x="4830" y="3339"/>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5" name="Line 8"/>
              <p:cNvSpPr>
                <a:spLocks noChangeShapeType="1"/>
              </p:cNvSpPr>
              <p:nvPr/>
            </p:nvSpPr>
            <p:spPr bwMode="auto">
              <a:xfrm flipV="1">
                <a:off x="1837"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6" name="Line 9"/>
              <p:cNvSpPr>
                <a:spLocks noChangeShapeType="1"/>
              </p:cNvSpPr>
              <p:nvPr/>
            </p:nvSpPr>
            <p:spPr bwMode="auto">
              <a:xfrm flipV="1">
                <a:off x="2245"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7" name="Line 10"/>
              <p:cNvSpPr>
                <a:spLocks noChangeShapeType="1"/>
              </p:cNvSpPr>
              <p:nvPr/>
            </p:nvSpPr>
            <p:spPr bwMode="auto">
              <a:xfrm flipV="1">
                <a:off x="2789"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8" name="Line 11"/>
              <p:cNvSpPr>
                <a:spLocks noChangeShapeType="1"/>
              </p:cNvSpPr>
              <p:nvPr/>
            </p:nvSpPr>
            <p:spPr bwMode="auto">
              <a:xfrm flipV="1">
                <a:off x="3379"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804" name="Text Box 12"/>
            <p:cNvSpPr txBox="1">
              <a:spLocks noChangeArrowheads="1"/>
            </p:cNvSpPr>
            <p:nvPr/>
          </p:nvSpPr>
          <p:spPr bwMode="auto">
            <a:xfrm>
              <a:off x="839" y="3113"/>
              <a:ext cx="44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kumimoji="0" lang="zh-CN" altLang="zh-CN" sz="1800">
                <a:latin typeface="Arial" panose="020B0604020202020204" pitchFamily="34" charset="0"/>
              </a:endParaRPr>
            </a:p>
          </p:txBody>
        </p:sp>
        <p:sp>
          <p:nvSpPr>
            <p:cNvPr id="33805" name="Text Box 13"/>
            <p:cNvSpPr txBox="1">
              <a:spLocks noChangeArrowheads="1"/>
            </p:cNvSpPr>
            <p:nvPr/>
          </p:nvSpPr>
          <p:spPr bwMode="auto">
            <a:xfrm>
              <a:off x="930" y="3067"/>
              <a:ext cx="4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a:t>  0(P</a:t>
              </a:r>
              <a:r>
                <a:rPr kumimoji="0" lang="en-US" altLang="zh-CN" sz="2000" baseline="-25000"/>
                <a:t>1</a:t>
              </a:r>
              <a:r>
                <a:rPr kumimoji="0" lang="en-US" altLang="zh-CN" sz="2000"/>
                <a:t>)        P</a:t>
              </a:r>
              <a:r>
                <a:rPr kumimoji="0" lang="en-US" altLang="zh-CN" sz="2000" baseline="-25000"/>
                <a:t>2</a:t>
              </a:r>
              <a:r>
                <a:rPr kumimoji="0" lang="en-US" altLang="zh-CN" sz="2000"/>
                <a:t>        P</a:t>
              </a:r>
              <a:r>
                <a:rPr kumimoji="0" lang="en-US" altLang="zh-CN" sz="2000" baseline="-25000"/>
                <a:t>3</a:t>
              </a:r>
              <a:r>
                <a:rPr kumimoji="0" lang="en-US" altLang="zh-CN" sz="2000"/>
                <a:t>          P</a:t>
              </a:r>
              <a:r>
                <a:rPr kumimoji="0" lang="en-US" altLang="zh-CN" sz="2000" baseline="-25000"/>
                <a:t>4                 </a:t>
              </a:r>
              <a:r>
                <a:rPr kumimoji="0" lang="en-US" altLang="zh-CN" sz="2000"/>
                <a:t>P</a:t>
              </a:r>
              <a:r>
                <a:rPr kumimoji="0" lang="en-US" altLang="zh-CN" sz="2000" baseline="-25000"/>
                <a:t>5</a:t>
              </a:r>
              <a:r>
                <a:rPr kumimoji="0" lang="en-US" altLang="zh-CN" sz="2000"/>
                <a:t>          ……               1</a:t>
              </a:r>
            </a:p>
          </p:txBody>
        </p:sp>
        <p:sp>
          <p:nvSpPr>
            <p:cNvPr id="33806" name="AutoShape 14"/>
            <p:cNvSpPr>
              <a:spLocks/>
            </p:cNvSpPr>
            <p:nvPr/>
          </p:nvSpPr>
          <p:spPr bwMode="auto">
            <a:xfrm rot="-5400000">
              <a:off x="1496" y="3272"/>
              <a:ext cx="45" cy="544"/>
            </a:xfrm>
            <a:prstGeom prst="leftBrace">
              <a:avLst>
                <a:gd name="adj1" fmla="val 10074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07" name="AutoShape 15"/>
            <p:cNvSpPr>
              <a:spLocks/>
            </p:cNvSpPr>
            <p:nvPr/>
          </p:nvSpPr>
          <p:spPr bwMode="auto">
            <a:xfrm rot="-5400000">
              <a:off x="2018" y="3340"/>
              <a:ext cx="45" cy="408"/>
            </a:xfrm>
            <a:prstGeom prst="leftBrace">
              <a:avLst>
                <a:gd name="adj1" fmla="val 7555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08" name="AutoShape 16"/>
            <p:cNvSpPr>
              <a:spLocks/>
            </p:cNvSpPr>
            <p:nvPr/>
          </p:nvSpPr>
          <p:spPr bwMode="auto">
            <a:xfrm rot="-5400000">
              <a:off x="2517" y="3294"/>
              <a:ext cx="45" cy="499"/>
            </a:xfrm>
            <a:prstGeom prst="leftBrace">
              <a:avLst>
                <a:gd name="adj1" fmla="val 9240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09" name="AutoShape 17"/>
            <p:cNvSpPr>
              <a:spLocks/>
            </p:cNvSpPr>
            <p:nvPr/>
          </p:nvSpPr>
          <p:spPr bwMode="auto">
            <a:xfrm rot="-5400000">
              <a:off x="3084" y="3272"/>
              <a:ext cx="45" cy="544"/>
            </a:xfrm>
            <a:prstGeom prst="leftBrace">
              <a:avLst>
                <a:gd name="adj1" fmla="val 10074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0" name="Text Box 18"/>
            <p:cNvSpPr txBox="1">
              <a:spLocks noChangeArrowheads="1"/>
            </p:cNvSpPr>
            <p:nvPr/>
          </p:nvSpPr>
          <p:spPr bwMode="auto">
            <a:xfrm>
              <a:off x="3470" y="3339"/>
              <a:ext cx="1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dirty="0">
                  <a:latin typeface="Arial" panose="020B0604020202020204" pitchFamily="34" charset="0"/>
                </a:rPr>
                <a:t>        </a:t>
              </a:r>
              <a:r>
                <a:rPr kumimoji="0" lang="en-US" altLang="zh-CN" sz="2000" dirty="0"/>
                <a:t>……</a:t>
              </a:r>
              <a:endParaRPr kumimoji="0" lang="en-US" altLang="zh-CN" sz="1800" dirty="0">
                <a:latin typeface="Arial" panose="020B0604020202020204" pitchFamily="34" charset="0"/>
              </a:endParaRPr>
            </a:p>
          </p:txBody>
        </p:sp>
        <p:sp>
          <p:nvSpPr>
            <p:cNvPr id="33811" name="Text Box 19"/>
            <p:cNvSpPr txBox="1">
              <a:spLocks noChangeArrowheads="1"/>
            </p:cNvSpPr>
            <p:nvPr/>
          </p:nvSpPr>
          <p:spPr bwMode="auto">
            <a:xfrm>
              <a:off x="1429" y="3521"/>
              <a:ext cx="31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1"/>
                <a:t>p</a:t>
              </a:r>
              <a:r>
                <a:rPr kumimoji="0" lang="en-US" altLang="zh-CN" sz="2000" baseline="-25000"/>
                <a:t>1</a:t>
              </a:r>
              <a:r>
                <a:rPr kumimoji="0" lang="en-US" altLang="zh-CN" sz="2000"/>
                <a:t>         </a:t>
              </a:r>
              <a:r>
                <a:rPr kumimoji="0" lang="en-US" altLang="zh-CN" sz="2000" i="1"/>
                <a:t>p</a:t>
              </a:r>
              <a:r>
                <a:rPr kumimoji="0" lang="en-US" altLang="zh-CN" sz="2000" baseline="-25000"/>
                <a:t>2               </a:t>
              </a:r>
              <a:r>
                <a:rPr kumimoji="0" lang="en-US" altLang="zh-CN" sz="2000" i="1"/>
                <a:t>p</a:t>
              </a:r>
              <a:r>
                <a:rPr kumimoji="0" lang="en-US" altLang="zh-CN" sz="2000" baseline="-25000"/>
                <a:t>3                </a:t>
              </a:r>
              <a:r>
                <a:rPr kumimoji="0" lang="en-US" altLang="zh-CN" sz="2000" i="1"/>
                <a:t>p</a:t>
              </a:r>
              <a:r>
                <a:rPr kumimoji="0" lang="en-US" altLang="zh-CN" sz="2000" baseline="-25000"/>
                <a:t>4                    </a:t>
              </a:r>
              <a:endParaRPr kumimoji="0" lang="en-US" altLang="zh-CN" sz="2000"/>
            </a:p>
          </p:txBody>
        </p:sp>
      </p:grpSp>
      <p:sp>
        <p:nvSpPr>
          <p:cNvPr id="33799" name="Rectangle 20"/>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33794" name="Object 21"/>
          <p:cNvGraphicFramePr>
            <a:graphicFrameLocks noChangeAspect="1"/>
          </p:cNvGraphicFramePr>
          <p:nvPr>
            <p:extLst>
              <p:ext uri="{D42A27DB-BD31-4B8C-83A1-F6EECF244321}">
                <p14:modId xmlns:p14="http://schemas.microsoft.com/office/powerpoint/2010/main" val="2560610923"/>
              </p:ext>
            </p:extLst>
          </p:nvPr>
        </p:nvGraphicFramePr>
        <p:xfrm>
          <a:off x="3059113" y="1831614"/>
          <a:ext cx="2447925" cy="1141413"/>
        </p:xfrm>
        <a:graphic>
          <a:graphicData uri="http://schemas.openxmlformats.org/presentationml/2006/ole">
            <mc:AlternateContent xmlns:mc="http://schemas.openxmlformats.org/markup-compatibility/2006">
              <mc:Choice xmlns:v="urn:schemas-microsoft-com:vml" Requires="v">
                <p:oleObj spid="_x0000_s34811" name="公式" r:id="rId3" imgW="977900" imgH="457200" progId="Equation.3">
                  <p:embed/>
                </p:oleObj>
              </mc:Choice>
              <mc:Fallback>
                <p:oleObj name="公式" r:id="rId3" imgW="977900" imgH="4572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831614"/>
                        <a:ext cx="244792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Text Box 22"/>
          <p:cNvSpPr txBox="1">
            <a:spLocks noChangeArrowheads="1"/>
          </p:cNvSpPr>
          <p:nvPr/>
        </p:nvSpPr>
        <p:spPr bwMode="auto">
          <a:xfrm>
            <a:off x="971550" y="3200039"/>
            <a:ext cx="78486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b="1" dirty="0">
                <a:latin typeface="Arial" panose="020B0604020202020204" pitchFamily="34" charset="0"/>
              </a:rPr>
              <a:t>      </a:t>
            </a:r>
            <a:r>
              <a:rPr kumimoji="0" lang="zh-CN" altLang="en-US" b="1" dirty="0">
                <a:latin typeface="Arial" panose="020B0604020202020204" pitchFamily="34" charset="0"/>
              </a:rPr>
              <a:t>代表大于或</a:t>
            </a:r>
            <a:r>
              <a:rPr kumimoji="0" lang="zh-CN" altLang="en-US" b="1" dirty="0" smtClean="0">
                <a:latin typeface="Arial" panose="020B0604020202020204" pitchFamily="34" charset="0"/>
              </a:rPr>
              <a:t>等于</a:t>
            </a:r>
            <a:r>
              <a:rPr kumimoji="0" lang="en-US" altLang="zh-CN" dirty="0" smtClean="0">
                <a:latin typeface="Arial" panose="020B0604020202020204" pitchFamily="34" charset="0"/>
              </a:rPr>
              <a:t>x</a:t>
            </a:r>
            <a:r>
              <a:rPr kumimoji="0" lang="zh-CN" altLang="en-US" b="1" dirty="0" smtClean="0">
                <a:latin typeface="Arial" panose="020B0604020202020204" pitchFamily="34" charset="0"/>
              </a:rPr>
              <a:t>的</a:t>
            </a:r>
            <a:r>
              <a:rPr kumimoji="0" lang="zh-CN" altLang="en-US" b="1" dirty="0">
                <a:latin typeface="Arial" panose="020B0604020202020204" pitchFamily="34" charset="0"/>
              </a:rPr>
              <a:t>最小整数。</a:t>
            </a:r>
          </a:p>
          <a:p>
            <a:pPr algn="just" eaLnBrk="1" hangingPunct="1">
              <a:spcBef>
                <a:spcPct val="20000"/>
              </a:spcBef>
            </a:pPr>
            <a:r>
              <a:rPr kumimoji="0" lang="zh-CN" altLang="en-US" b="1" dirty="0"/>
              <a:t>把积累概率</a:t>
            </a:r>
            <a:r>
              <a:rPr kumimoji="0" lang="en-US" altLang="zh-CN" b="1" dirty="0"/>
              <a:t>P(S)</a:t>
            </a:r>
            <a:r>
              <a:rPr kumimoji="0" lang="zh-CN" altLang="en-US" b="1" dirty="0"/>
              <a:t>写成</a:t>
            </a:r>
            <a:r>
              <a:rPr kumimoji="0" lang="zh-CN" altLang="en-US" b="1" dirty="0" smtClean="0"/>
              <a:t>二进制的</a:t>
            </a:r>
            <a:r>
              <a:rPr kumimoji="0" lang="zh-CN" altLang="en-US" b="1" dirty="0"/>
              <a:t>小数，取其前</a:t>
            </a:r>
            <a:r>
              <a:rPr kumimoji="0" lang="en-US" altLang="zh-CN" b="1" dirty="0"/>
              <a:t>L</a:t>
            </a:r>
            <a:r>
              <a:rPr kumimoji="0" lang="zh-CN" altLang="en-US" b="1" dirty="0"/>
              <a:t>位</a:t>
            </a:r>
            <a:r>
              <a:rPr kumimoji="0" lang="en-US" altLang="zh-CN" b="1" dirty="0"/>
              <a:t>;</a:t>
            </a:r>
            <a:r>
              <a:rPr kumimoji="0" lang="zh-CN" altLang="en-US" b="1" dirty="0">
                <a:solidFill>
                  <a:srgbClr val="FF0000"/>
                </a:solidFill>
              </a:rPr>
              <a:t>如果有尾数，就进位到第</a:t>
            </a:r>
            <a:r>
              <a:rPr kumimoji="0" lang="en-US" altLang="zh-CN" b="1" dirty="0">
                <a:solidFill>
                  <a:srgbClr val="FF0000"/>
                </a:solidFill>
              </a:rPr>
              <a:t>L</a:t>
            </a:r>
            <a:r>
              <a:rPr kumimoji="0" lang="zh-CN" altLang="en-US" b="1" dirty="0">
                <a:solidFill>
                  <a:srgbClr val="FF0000"/>
                </a:solidFill>
              </a:rPr>
              <a:t>位</a:t>
            </a:r>
            <a:r>
              <a:rPr kumimoji="0" lang="zh-CN" altLang="en-US" b="1" dirty="0"/>
              <a:t>，这样得到一个数</a:t>
            </a:r>
            <a:r>
              <a:rPr kumimoji="0" lang="en-US" altLang="zh-CN" b="1" dirty="0"/>
              <a:t>C</a:t>
            </a:r>
            <a:r>
              <a:rPr kumimoji="0" lang="en-US" altLang="zh-CN" b="1" dirty="0">
                <a:latin typeface="Arial" panose="020B0604020202020204" pitchFamily="34" charset="0"/>
              </a:rPr>
              <a:t> </a:t>
            </a:r>
          </a:p>
        </p:txBody>
      </p:sp>
      <p:sp>
        <p:nvSpPr>
          <p:cNvPr id="33801" name="Rectangle 23"/>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33795" name="Object 24"/>
          <p:cNvGraphicFramePr>
            <a:graphicFrameLocks noChangeAspect="1"/>
          </p:cNvGraphicFramePr>
          <p:nvPr>
            <p:extLst>
              <p:ext uri="{D42A27DB-BD31-4B8C-83A1-F6EECF244321}">
                <p14:modId xmlns:p14="http://schemas.microsoft.com/office/powerpoint/2010/main" val="2396073827"/>
              </p:ext>
            </p:extLst>
          </p:nvPr>
        </p:nvGraphicFramePr>
        <p:xfrm>
          <a:off x="1174750" y="3262313"/>
          <a:ext cx="457200" cy="457200"/>
        </p:xfrm>
        <a:graphic>
          <a:graphicData uri="http://schemas.openxmlformats.org/presentationml/2006/ole">
            <mc:AlternateContent xmlns:mc="http://schemas.openxmlformats.org/markup-compatibility/2006">
              <mc:Choice xmlns:v="urn:schemas-microsoft-com:vml" Requires="v">
                <p:oleObj spid="_x0000_s34812" name="公式" r:id="rId5" imgW="241200" imgH="241200" progId="Equation.3">
                  <p:embed/>
                </p:oleObj>
              </mc:Choice>
              <mc:Fallback>
                <p:oleObj name="公式" r:id="rId5" imgW="241200" imgH="241200" progId="Equation.3">
                  <p:embed/>
                  <p:pic>
                    <p:nvPicPr>
                      <p:cNvPr id="0" name="Object 24"/>
                      <p:cNvPicPr>
                        <a:picLocks noChangeAspect="1" noChangeArrowheads="1"/>
                      </p:cNvPicPr>
                      <p:nvPr/>
                    </p:nvPicPr>
                    <p:blipFill>
                      <a:blip r:embed="rId6"/>
                      <a:srcRect/>
                      <a:stretch>
                        <a:fillRect/>
                      </a:stretch>
                    </p:blipFill>
                    <p:spPr bwMode="auto">
                      <a:xfrm>
                        <a:off x="1174750" y="3262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3"/>
          <p:cNvSpPr txBox="1">
            <a:spLocks noChangeArrowheads="1"/>
          </p:cNvSpPr>
          <p:nvPr/>
        </p:nvSpPr>
        <p:spPr bwMode="auto">
          <a:xfrm>
            <a:off x="971550" y="4677583"/>
            <a:ext cx="7772400" cy="173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eaLnBrk="1" hangingPunct="1">
              <a:buFont typeface="Monotype Sorts" pitchFamily="2" charset="2"/>
              <a:buNone/>
            </a:pPr>
            <a:r>
              <a:rPr lang="zh-CN" altLang="en-US" sz="2400" b="1" kern="0" dirty="0" smtClean="0"/>
              <a:t>例如 </a:t>
            </a:r>
            <a:r>
              <a:rPr lang="en-US" altLang="zh-CN" sz="2400" b="1" kern="0" dirty="0" smtClean="0"/>
              <a:t>P(S)</a:t>
            </a:r>
            <a:r>
              <a:rPr lang="zh-CN" altLang="en-US" sz="2400" b="1" kern="0" dirty="0" smtClean="0"/>
              <a:t>＝</a:t>
            </a:r>
            <a:r>
              <a:rPr lang="en-US" altLang="zh-CN" sz="2400" b="1" kern="0" dirty="0" smtClean="0"/>
              <a:t>0.10110</a:t>
            </a:r>
            <a:r>
              <a:rPr lang="en-US" altLang="zh-CN" sz="2400" b="1" kern="0" dirty="0" smtClean="0">
                <a:solidFill>
                  <a:srgbClr val="FF0000"/>
                </a:solidFill>
              </a:rPr>
              <a:t>001</a:t>
            </a:r>
            <a:r>
              <a:rPr lang="zh-CN" altLang="en-US" sz="2400" b="1" kern="0" dirty="0" smtClean="0"/>
              <a:t>，</a:t>
            </a:r>
            <a:r>
              <a:rPr lang="en-US" altLang="zh-CN" sz="2400" b="1" i="1" kern="0" dirty="0" smtClean="0"/>
              <a:t>p</a:t>
            </a:r>
            <a:r>
              <a:rPr lang="en-US" altLang="zh-CN" sz="2400" b="1" kern="0" dirty="0" smtClean="0"/>
              <a:t>(S)=1/17</a:t>
            </a:r>
            <a:r>
              <a:rPr lang="zh-CN" altLang="en-US" sz="2400" b="1" kern="0" dirty="0" smtClean="0"/>
              <a:t>，则</a:t>
            </a:r>
            <a:r>
              <a:rPr lang="en-US" altLang="zh-CN" sz="2400" b="1" kern="0" dirty="0" smtClean="0"/>
              <a:t>L</a:t>
            </a:r>
            <a:r>
              <a:rPr lang="zh-CN" altLang="en-US" sz="2400" b="1" kern="0" dirty="0" smtClean="0"/>
              <a:t>＝</a:t>
            </a:r>
            <a:r>
              <a:rPr lang="en-US" altLang="zh-CN" sz="2400" b="1" kern="0" dirty="0" smtClean="0"/>
              <a:t>5</a:t>
            </a:r>
            <a:r>
              <a:rPr lang="zh-CN" altLang="en-US" sz="2400" b="1" kern="0" dirty="0" smtClean="0"/>
              <a:t>，	</a:t>
            </a:r>
            <a:endParaRPr lang="en-US" altLang="zh-CN" sz="2400" b="1" kern="0" dirty="0" smtClean="0"/>
          </a:p>
          <a:p>
            <a:pPr marL="0" indent="0" eaLnBrk="1" hangingPunct="1">
              <a:buFont typeface="Monotype Sorts" pitchFamily="2" charset="2"/>
              <a:buNone/>
            </a:pPr>
            <a:r>
              <a:rPr lang="zh-CN" altLang="en-US" sz="2400" b="1" kern="0" dirty="0" smtClean="0"/>
              <a:t>得</a:t>
            </a:r>
            <a:r>
              <a:rPr lang="en-US" altLang="zh-CN" sz="2400" b="1" kern="0" dirty="0" smtClean="0"/>
              <a:t>C</a:t>
            </a:r>
            <a:r>
              <a:rPr lang="zh-CN" altLang="en-US" sz="2400" b="1" kern="0" dirty="0" smtClean="0"/>
              <a:t>＝</a:t>
            </a:r>
            <a:r>
              <a:rPr lang="en-US" altLang="zh-CN" sz="2400" b="1" kern="0" dirty="0" smtClean="0"/>
              <a:t>1011</a:t>
            </a:r>
            <a:r>
              <a:rPr lang="en-US" altLang="zh-CN" sz="2400" b="1" kern="0" dirty="0" smtClean="0">
                <a:solidFill>
                  <a:srgbClr val="FF0000"/>
                </a:solidFill>
              </a:rPr>
              <a:t>1</a:t>
            </a:r>
          </a:p>
          <a:p>
            <a:pPr marL="0" indent="0" eaLnBrk="1" hangingPunct="1">
              <a:buFont typeface="Monotype Sorts" pitchFamily="2" charset="2"/>
              <a:buNone/>
            </a:pPr>
            <a:r>
              <a:rPr lang="zh-CN" altLang="en-US" sz="2400" b="1" kern="0" dirty="0" smtClean="0"/>
              <a:t>这个</a:t>
            </a:r>
            <a:r>
              <a:rPr lang="en-US" altLang="zh-CN" sz="2400" b="1" kern="0" dirty="0" smtClean="0"/>
              <a:t>C</a:t>
            </a:r>
            <a:r>
              <a:rPr lang="zh-CN" altLang="en-US" sz="2400" b="1" kern="0" dirty="0" smtClean="0"/>
              <a:t>就可作为</a:t>
            </a:r>
            <a:r>
              <a:rPr lang="en-US" altLang="zh-CN" sz="2400" b="1" kern="0" dirty="0" smtClean="0"/>
              <a:t>S</a:t>
            </a:r>
            <a:r>
              <a:rPr lang="zh-CN" altLang="en-US" sz="2400" b="1" kern="0" dirty="0" smtClean="0"/>
              <a:t>的码字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4"/>
              <p:cNvSpPr>
                <a:spLocks noGrp="1"/>
              </p:cNvSpPr>
              <p:nvPr>
                <p:ph type="title"/>
              </p:nvPr>
            </p:nvSpPr>
            <p:spPr>
              <a:xfrm>
                <a:off x="655016" y="368660"/>
                <a:ext cx="8261995" cy="991580"/>
              </a:xfrm>
            </p:spPr>
            <p:txBody>
              <a:bodyPr/>
              <a:lstStyle/>
              <a:p>
                <a:r>
                  <a:rPr lang="zh-CN" altLang="en-US" sz="3600" dirty="0" smtClean="0"/>
                  <a:t>如何求序列的概率</a:t>
                </a:r>
                <a14:m>
                  <m:oMath xmlns:m="http://schemas.openxmlformats.org/officeDocument/2006/math">
                    <m:r>
                      <a:rPr lang="en-US" altLang="zh-CN" sz="3600" b="0" i="1" smtClean="0">
                        <a:latin typeface="Cambria Math" panose="02040503050406030204" pitchFamily="18" charset="0"/>
                      </a:rPr>
                      <m:t>𝑝</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𝑆</m:t>
                    </m:r>
                    <m:r>
                      <a:rPr lang="en-US" altLang="zh-CN" sz="3600" b="0" i="1" smtClean="0">
                        <a:latin typeface="Cambria Math" panose="02040503050406030204" pitchFamily="18" charset="0"/>
                      </a:rPr>
                      <m:t>)</m:t>
                    </m:r>
                  </m:oMath>
                </a14:m>
                <a:r>
                  <a:rPr lang="zh-CN" altLang="en-US" sz="3600" dirty="0" smtClean="0"/>
                  <a:t>和累计概率</a:t>
                </a:r>
                <a:r>
                  <a:rPr lang="en-US" altLang="zh-CN" sz="3600" dirty="0" smtClean="0"/>
                  <a:t>P</a:t>
                </a:r>
                <a14:m>
                  <m:oMath xmlns:m="http://schemas.openxmlformats.org/officeDocument/2006/math">
                    <m:r>
                      <a:rPr lang="en-US" altLang="zh-CN" sz="3600" i="1">
                        <a:latin typeface="Cambria Math" panose="02040503050406030204" pitchFamily="18" charset="0"/>
                      </a:rPr>
                      <m:t>(</m:t>
                    </m:r>
                    <m:r>
                      <a:rPr lang="en-US" altLang="zh-CN" sz="3600" i="1">
                        <a:latin typeface="Cambria Math" panose="02040503050406030204" pitchFamily="18" charset="0"/>
                      </a:rPr>
                      <m:t>𝑆</m:t>
                    </m:r>
                    <m:r>
                      <a:rPr lang="en-US" altLang="zh-CN" sz="3600" i="1">
                        <a:latin typeface="Cambria Math" panose="02040503050406030204" pitchFamily="18" charset="0"/>
                      </a:rPr>
                      <m:t>)</m:t>
                    </m:r>
                  </m:oMath>
                </a14:m>
                <a:endParaRPr lang="zh-CN" altLang="en-US" sz="3600" dirty="0"/>
              </a:p>
            </p:txBody>
          </p:sp>
        </mc:Choice>
        <mc:Fallback xmlns="">
          <p:sp>
            <p:nvSpPr>
              <p:cNvPr id="5" name="标题 4"/>
              <p:cNvSpPr>
                <a:spLocks noGrp="1" noRot="1" noChangeAspect="1" noMove="1" noResize="1" noEditPoints="1" noAdjustHandles="1" noChangeArrowheads="1" noChangeShapeType="1" noTextEdit="1"/>
              </p:cNvSpPr>
              <p:nvPr>
                <p:ph type="title"/>
              </p:nvPr>
            </p:nvSpPr>
            <p:spPr>
              <a:xfrm>
                <a:off x="655016" y="368660"/>
                <a:ext cx="8261995" cy="991580"/>
              </a:xfrm>
              <a:blipFill>
                <a:blip r:embed="rId2"/>
                <a:stretch>
                  <a:fillRect l="-2212" b="-552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B6811525-52E3-4109-93F1-D1F859D2E4A8}" type="slidenum">
              <a:rPr lang="en-US" altLang="zh-CN" smtClean="0"/>
              <a:pPr/>
              <a:t>101</a:t>
            </a:fld>
            <a:endParaRPr lang="en-US" altLang="zh-CN" dirty="0"/>
          </a:p>
        </p:txBody>
      </p:sp>
      <p:grpSp>
        <p:nvGrpSpPr>
          <p:cNvPr id="23" name="Group 3"/>
          <p:cNvGrpSpPr>
            <a:grpSpLocks/>
          </p:cNvGrpSpPr>
          <p:nvPr/>
        </p:nvGrpSpPr>
        <p:grpSpPr bwMode="auto">
          <a:xfrm>
            <a:off x="1310492" y="1366345"/>
            <a:ext cx="7345363" cy="1117600"/>
            <a:chOff x="839" y="3067"/>
            <a:chExt cx="4627" cy="704"/>
          </a:xfrm>
        </p:grpSpPr>
        <p:grpSp>
          <p:nvGrpSpPr>
            <p:cNvPr id="24" name="Group 4"/>
            <p:cNvGrpSpPr>
              <a:grpSpLocks/>
            </p:cNvGrpSpPr>
            <p:nvPr/>
          </p:nvGrpSpPr>
          <p:grpSpPr bwMode="auto">
            <a:xfrm>
              <a:off x="1247" y="3339"/>
              <a:ext cx="3583" cy="91"/>
              <a:chOff x="1247" y="3339"/>
              <a:chExt cx="3583" cy="91"/>
            </a:xfrm>
          </p:grpSpPr>
          <p:sp>
            <p:nvSpPr>
              <p:cNvPr id="33" name="Line 5"/>
              <p:cNvSpPr>
                <a:spLocks noChangeShapeType="1"/>
              </p:cNvSpPr>
              <p:nvPr/>
            </p:nvSpPr>
            <p:spPr bwMode="auto">
              <a:xfrm>
                <a:off x="1247" y="3339"/>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a:off x="1247" y="3430"/>
                <a:ext cx="35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flipV="1">
                <a:off x="4830" y="3339"/>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V="1">
                <a:off x="1837"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2245"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0"/>
              <p:cNvSpPr>
                <a:spLocks noChangeShapeType="1"/>
              </p:cNvSpPr>
              <p:nvPr/>
            </p:nvSpPr>
            <p:spPr bwMode="auto">
              <a:xfrm flipV="1">
                <a:off x="2789"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1"/>
              <p:cNvSpPr>
                <a:spLocks noChangeShapeType="1"/>
              </p:cNvSpPr>
              <p:nvPr/>
            </p:nvSpPr>
            <p:spPr bwMode="auto">
              <a:xfrm flipV="1">
                <a:off x="3379"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 name="Text Box 12"/>
            <p:cNvSpPr txBox="1">
              <a:spLocks noChangeArrowheads="1"/>
            </p:cNvSpPr>
            <p:nvPr/>
          </p:nvSpPr>
          <p:spPr bwMode="auto">
            <a:xfrm>
              <a:off x="839" y="3113"/>
              <a:ext cx="44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kumimoji="0" lang="zh-CN" altLang="zh-CN" sz="1800">
                <a:latin typeface="Arial" panose="020B0604020202020204" pitchFamily="34" charset="0"/>
              </a:endParaRPr>
            </a:p>
          </p:txBody>
        </p:sp>
        <p:sp>
          <p:nvSpPr>
            <p:cNvPr id="26" name="Text Box 13"/>
            <p:cNvSpPr txBox="1">
              <a:spLocks noChangeArrowheads="1"/>
            </p:cNvSpPr>
            <p:nvPr/>
          </p:nvSpPr>
          <p:spPr bwMode="auto">
            <a:xfrm>
              <a:off x="930" y="3067"/>
              <a:ext cx="4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dirty="0"/>
                <a:t>  0(P</a:t>
              </a:r>
              <a:r>
                <a:rPr kumimoji="0" lang="en-US" altLang="zh-CN" sz="2000" baseline="-25000" dirty="0"/>
                <a:t>1</a:t>
              </a:r>
              <a:r>
                <a:rPr kumimoji="0" lang="en-US" altLang="zh-CN" sz="2000" dirty="0"/>
                <a:t>)        P</a:t>
              </a:r>
              <a:r>
                <a:rPr kumimoji="0" lang="en-US" altLang="zh-CN" sz="2000" baseline="-25000" dirty="0"/>
                <a:t>2</a:t>
              </a:r>
              <a:r>
                <a:rPr kumimoji="0" lang="en-US" altLang="zh-CN" sz="2000" dirty="0"/>
                <a:t>        P</a:t>
              </a:r>
              <a:r>
                <a:rPr kumimoji="0" lang="en-US" altLang="zh-CN" sz="2000" baseline="-25000" dirty="0"/>
                <a:t>3</a:t>
              </a:r>
              <a:r>
                <a:rPr kumimoji="0" lang="en-US" altLang="zh-CN" sz="2000" dirty="0"/>
                <a:t>          P</a:t>
              </a:r>
              <a:r>
                <a:rPr kumimoji="0" lang="en-US" altLang="zh-CN" sz="2000" baseline="-25000" dirty="0"/>
                <a:t>4                 </a:t>
              </a:r>
              <a:r>
                <a:rPr kumimoji="0" lang="en-US" altLang="zh-CN" sz="2000" dirty="0"/>
                <a:t>P</a:t>
              </a:r>
              <a:r>
                <a:rPr kumimoji="0" lang="en-US" altLang="zh-CN" sz="2000" baseline="-25000" dirty="0"/>
                <a:t>5</a:t>
              </a:r>
              <a:r>
                <a:rPr kumimoji="0" lang="en-US" altLang="zh-CN" sz="2000" dirty="0"/>
                <a:t>          ……               1</a:t>
              </a:r>
            </a:p>
          </p:txBody>
        </p:sp>
        <p:sp>
          <p:nvSpPr>
            <p:cNvPr id="27" name="AutoShape 14"/>
            <p:cNvSpPr>
              <a:spLocks/>
            </p:cNvSpPr>
            <p:nvPr/>
          </p:nvSpPr>
          <p:spPr bwMode="auto">
            <a:xfrm rot="-5400000">
              <a:off x="1496" y="3272"/>
              <a:ext cx="45" cy="544"/>
            </a:xfrm>
            <a:prstGeom prst="leftBrace">
              <a:avLst>
                <a:gd name="adj1" fmla="val 10074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 name="AutoShape 15"/>
            <p:cNvSpPr>
              <a:spLocks/>
            </p:cNvSpPr>
            <p:nvPr/>
          </p:nvSpPr>
          <p:spPr bwMode="auto">
            <a:xfrm rot="-5400000">
              <a:off x="2018" y="3340"/>
              <a:ext cx="45" cy="408"/>
            </a:xfrm>
            <a:prstGeom prst="leftBrace">
              <a:avLst>
                <a:gd name="adj1" fmla="val 7555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 name="AutoShape 16"/>
            <p:cNvSpPr>
              <a:spLocks/>
            </p:cNvSpPr>
            <p:nvPr/>
          </p:nvSpPr>
          <p:spPr bwMode="auto">
            <a:xfrm rot="-5400000">
              <a:off x="2517" y="3294"/>
              <a:ext cx="45" cy="499"/>
            </a:xfrm>
            <a:prstGeom prst="leftBrace">
              <a:avLst>
                <a:gd name="adj1" fmla="val 9240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 name="AutoShape 17"/>
            <p:cNvSpPr>
              <a:spLocks/>
            </p:cNvSpPr>
            <p:nvPr/>
          </p:nvSpPr>
          <p:spPr bwMode="auto">
            <a:xfrm rot="-5400000">
              <a:off x="3084" y="3272"/>
              <a:ext cx="45" cy="544"/>
            </a:xfrm>
            <a:prstGeom prst="leftBrace">
              <a:avLst>
                <a:gd name="adj1" fmla="val 10074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 name="Text Box 18"/>
            <p:cNvSpPr txBox="1">
              <a:spLocks noChangeArrowheads="1"/>
            </p:cNvSpPr>
            <p:nvPr/>
          </p:nvSpPr>
          <p:spPr bwMode="auto">
            <a:xfrm>
              <a:off x="3470" y="3339"/>
              <a:ext cx="1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dirty="0">
                  <a:latin typeface="Arial" panose="020B0604020202020204" pitchFamily="34" charset="0"/>
                </a:rPr>
                <a:t>        </a:t>
              </a:r>
              <a:r>
                <a:rPr kumimoji="0" lang="en-US" altLang="zh-CN" sz="2000" dirty="0"/>
                <a:t>……</a:t>
              </a:r>
              <a:endParaRPr kumimoji="0" lang="en-US" altLang="zh-CN" sz="1800" dirty="0">
                <a:latin typeface="Arial" panose="020B0604020202020204" pitchFamily="34" charset="0"/>
              </a:endParaRPr>
            </a:p>
          </p:txBody>
        </p:sp>
        <p:sp>
          <p:nvSpPr>
            <p:cNvPr id="32" name="Text Box 19"/>
            <p:cNvSpPr txBox="1">
              <a:spLocks noChangeArrowheads="1"/>
            </p:cNvSpPr>
            <p:nvPr/>
          </p:nvSpPr>
          <p:spPr bwMode="auto">
            <a:xfrm>
              <a:off x="1429" y="3521"/>
              <a:ext cx="31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i="1"/>
                <a:t>p</a:t>
              </a:r>
              <a:r>
                <a:rPr kumimoji="0" lang="en-US" altLang="zh-CN" sz="2000" baseline="-25000"/>
                <a:t>1</a:t>
              </a:r>
              <a:r>
                <a:rPr kumimoji="0" lang="en-US" altLang="zh-CN" sz="2000"/>
                <a:t>         </a:t>
              </a:r>
              <a:r>
                <a:rPr kumimoji="0" lang="en-US" altLang="zh-CN" sz="2000" i="1"/>
                <a:t>p</a:t>
              </a:r>
              <a:r>
                <a:rPr kumimoji="0" lang="en-US" altLang="zh-CN" sz="2000" baseline="-25000"/>
                <a:t>2               </a:t>
              </a:r>
              <a:r>
                <a:rPr kumimoji="0" lang="en-US" altLang="zh-CN" sz="2000" i="1"/>
                <a:t>p</a:t>
              </a:r>
              <a:r>
                <a:rPr kumimoji="0" lang="en-US" altLang="zh-CN" sz="2000" baseline="-25000"/>
                <a:t>3                </a:t>
              </a:r>
              <a:r>
                <a:rPr kumimoji="0" lang="en-US" altLang="zh-CN" sz="2000" i="1"/>
                <a:t>p</a:t>
              </a:r>
              <a:r>
                <a:rPr kumimoji="0" lang="en-US" altLang="zh-CN" sz="2000" baseline="-25000"/>
                <a:t>4                    </a:t>
              </a:r>
              <a:endParaRPr kumimoji="0" lang="en-US" altLang="zh-CN" sz="2000"/>
            </a:p>
          </p:txBody>
        </p:sp>
      </p:grpSp>
      <p:sp>
        <p:nvSpPr>
          <p:cNvPr id="40" name="文本框 39"/>
          <p:cNvSpPr txBox="1"/>
          <p:nvPr/>
        </p:nvSpPr>
        <p:spPr>
          <a:xfrm>
            <a:off x="820244" y="4229291"/>
            <a:ext cx="2969083" cy="461665"/>
          </a:xfrm>
          <a:prstGeom prst="rect">
            <a:avLst/>
          </a:prstGeom>
          <a:noFill/>
        </p:spPr>
        <p:txBody>
          <a:bodyPr wrap="none" rtlCol="0">
            <a:spAutoFit/>
          </a:bodyPr>
          <a:lstStyle/>
          <a:p>
            <a:r>
              <a:rPr lang="zh-CN" altLang="en-US" b="1" dirty="0"/>
              <a:t>信源</a:t>
            </a:r>
            <a:r>
              <a:rPr lang="zh-CN" altLang="en-US" b="1" dirty="0" smtClean="0"/>
              <a:t>符号概率分布为</a:t>
            </a:r>
            <a:endParaRPr lang="zh-CN" altLang="en-US" b="1" dirty="0"/>
          </a:p>
        </p:txBody>
      </p:sp>
      <mc:AlternateContent xmlns:mc="http://schemas.openxmlformats.org/markup-compatibility/2006" xmlns:a14="http://schemas.microsoft.com/office/drawing/2010/main">
        <mc:Choice Requires="a14">
          <p:sp>
            <p:nvSpPr>
              <p:cNvPr id="41" name="文本框 40"/>
              <p:cNvSpPr txBox="1"/>
              <p:nvPr/>
            </p:nvSpPr>
            <p:spPr>
              <a:xfrm>
                <a:off x="834584" y="2707598"/>
                <a:ext cx="7815153" cy="1429750"/>
              </a:xfrm>
              <a:prstGeom prst="rect">
                <a:avLst/>
              </a:prstGeom>
              <a:noFill/>
            </p:spPr>
            <p:txBody>
              <a:bodyPr wrap="square" rtlCol="0">
                <a:spAutoFit/>
              </a:bodyPr>
              <a:lstStyle/>
              <a:p>
                <a:pPr>
                  <a:lnSpc>
                    <a:spcPct val="120000"/>
                  </a:lnSpc>
                </a:pPr>
                <a:r>
                  <a:rPr lang="zh-CN" altLang="en-US" b="1" dirty="0" smtClean="0"/>
                  <a:t>信源符号集</a:t>
                </a:r>
                <a14:m>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e>
                    </m:d>
                    <m:r>
                      <a:rPr lang="en-US" altLang="zh-CN" b="1" i="1" smtClean="0">
                        <a:latin typeface="Cambria Math" panose="02040503050406030204" pitchFamily="18" charset="0"/>
                      </a:rPr>
                      <m:t>, </m:t>
                    </m:r>
                    <m:r>
                      <a:rPr lang="en-US" altLang="zh-CN" b="1" i="1" smtClean="0">
                        <a:latin typeface="Cambria Math" panose="02040503050406030204" pitchFamily="18" charset="0"/>
                      </a:rPr>
                      <m:t>𝑳</m:t>
                    </m:r>
                  </m:oMath>
                </a14:m>
                <a:r>
                  <a:rPr lang="zh-CN" altLang="en-US" b="1" dirty="0" smtClean="0"/>
                  <a:t>长信源序列共有</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1" i="1" smtClean="0">
                            <a:latin typeface="Cambria Math" panose="02040503050406030204" pitchFamily="18" charset="0"/>
                          </a:rPr>
                          <m:t>𝑳</m:t>
                        </m:r>
                      </m:sup>
                    </m:sSup>
                    <m:r>
                      <a:rPr lang="zh-CN" altLang="en-US" b="1" i="1">
                        <a:latin typeface="Cambria Math" panose="02040503050406030204" pitchFamily="18" charset="0"/>
                      </a:rPr>
                      <m:t>种</m:t>
                    </m:r>
                  </m:oMath>
                </a14:m>
                <a:r>
                  <a:rPr lang="zh-CN" altLang="en-US" b="1" dirty="0" smtClean="0"/>
                  <a:t>可能序列，因为序列长度</a:t>
                </a:r>
                <a:r>
                  <a:rPr lang="en-US" altLang="zh-CN" b="1" dirty="0" smtClean="0"/>
                  <a:t>L</a:t>
                </a:r>
                <a:r>
                  <a:rPr lang="zh-CN" altLang="en-US" b="1" dirty="0" smtClean="0"/>
                  <a:t>很大，很难得到对应序列的概率和累积概率，只能从已知的</a:t>
                </a:r>
                <a:r>
                  <a:rPr lang="zh-CN" altLang="en-US" b="1" dirty="0" smtClean="0">
                    <a:solidFill>
                      <a:srgbClr val="FF0000"/>
                    </a:solidFill>
                  </a:rPr>
                  <a:t>信源符号概率</a:t>
                </a:r>
                <a:r>
                  <a:rPr lang="zh-CN" altLang="en-US" b="1" dirty="0" smtClean="0"/>
                  <a:t>中</a:t>
                </a:r>
                <a:r>
                  <a:rPr lang="zh-CN" altLang="en-US" b="1" dirty="0" smtClean="0">
                    <a:solidFill>
                      <a:srgbClr val="FF0000"/>
                    </a:solidFill>
                  </a:rPr>
                  <a:t>递推</a:t>
                </a:r>
                <a:r>
                  <a:rPr lang="zh-CN" altLang="en-US" b="1" dirty="0" smtClean="0"/>
                  <a:t>得到。</a:t>
                </a:r>
                <a:endParaRPr lang="zh-CN" altLang="en-US" b="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834584" y="2707598"/>
                <a:ext cx="7815153" cy="1429750"/>
              </a:xfrm>
              <a:prstGeom prst="rect">
                <a:avLst/>
              </a:prstGeom>
              <a:blipFill>
                <a:blip r:embed="rId3"/>
                <a:stretch>
                  <a:fillRect l="-1248" t="-2128" r="-468" b="-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912432" y="4811659"/>
                <a:ext cx="59239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1912432" y="4811659"/>
                <a:ext cx="5923994" cy="369332"/>
              </a:xfrm>
              <a:prstGeom prst="rect">
                <a:avLst/>
              </a:prstGeom>
              <a:blipFill>
                <a:blip r:embed="rId4"/>
                <a:stretch>
                  <a:fillRect l="-720" r="-1337" b="-36066"/>
                </a:stretch>
              </a:blipFill>
            </p:spPr>
            <p:txBody>
              <a:bodyPr/>
              <a:lstStyle/>
              <a:p>
                <a:r>
                  <a:rPr lang="zh-CN" altLang="en-US">
                    <a:noFill/>
                  </a:rPr>
                  <a:t> </a:t>
                </a:r>
              </a:p>
            </p:txBody>
          </p:sp>
        </mc:Fallback>
      </mc:AlternateContent>
      <p:sp>
        <p:nvSpPr>
          <p:cNvPr id="43" name="文本框 42"/>
          <p:cNvSpPr txBox="1"/>
          <p:nvPr/>
        </p:nvSpPr>
        <p:spPr>
          <a:xfrm>
            <a:off x="809300" y="5301694"/>
            <a:ext cx="3587842" cy="461665"/>
          </a:xfrm>
          <a:prstGeom prst="rect">
            <a:avLst/>
          </a:prstGeom>
          <a:noFill/>
        </p:spPr>
        <p:txBody>
          <a:bodyPr wrap="none" rtlCol="0">
            <a:spAutoFit/>
          </a:bodyPr>
          <a:lstStyle/>
          <a:p>
            <a:r>
              <a:rPr lang="zh-CN" altLang="en-US" b="1" dirty="0" smtClean="0"/>
              <a:t>定义各符号的累积概率为</a:t>
            </a:r>
            <a:endParaRPr lang="zh-CN" altLang="en-US" b="1" dirty="0"/>
          </a:p>
        </p:txBody>
      </p:sp>
      <mc:AlternateContent xmlns:mc="http://schemas.openxmlformats.org/markup-compatibility/2006" xmlns:a14="http://schemas.microsoft.com/office/drawing/2010/main">
        <mc:Choice Requires="a14">
          <p:sp>
            <p:nvSpPr>
              <p:cNvPr id="44" name="文本框 43"/>
              <p:cNvSpPr txBox="1"/>
              <p:nvPr/>
            </p:nvSpPr>
            <p:spPr>
              <a:xfrm>
                <a:off x="2015716" y="5763359"/>
                <a:ext cx="1947969" cy="754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2015716" y="5763359"/>
                <a:ext cx="1947969" cy="754950"/>
              </a:xfrm>
              <a:prstGeom prst="rect">
                <a:avLst/>
              </a:prstGeom>
              <a:blipFill>
                <a:blip r:embed="rId5"/>
                <a:stretch>
                  <a:fillRect/>
                </a:stretch>
              </a:blipFill>
            </p:spPr>
            <p:txBody>
              <a:bodyPr/>
              <a:lstStyle/>
              <a:p>
                <a:r>
                  <a:rPr lang="zh-CN" altLang="en-US">
                    <a:noFill/>
                  </a:rPr>
                  <a:t> </a:t>
                </a:r>
              </a:p>
            </p:txBody>
          </p:sp>
        </mc:Fallback>
      </mc:AlternateContent>
      <p:sp>
        <p:nvSpPr>
          <p:cNvPr id="46" name="文本框 45"/>
          <p:cNvSpPr txBox="1"/>
          <p:nvPr/>
        </p:nvSpPr>
        <p:spPr>
          <a:xfrm>
            <a:off x="4406117" y="5870639"/>
            <a:ext cx="800219" cy="461665"/>
          </a:xfrm>
          <a:prstGeom prst="rect">
            <a:avLst/>
          </a:prstGeom>
          <a:noFill/>
        </p:spPr>
        <p:txBody>
          <a:bodyPr wrap="none" rtlCol="0">
            <a:spAutoFit/>
          </a:bodyPr>
          <a:lstStyle/>
          <a:p>
            <a:r>
              <a:rPr lang="zh-CN" altLang="en-US" dirty="0" smtClean="0"/>
              <a:t>且有</a:t>
            </a:r>
            <a:endParaRPr lang="zh-CN" altLang="en-US" dirty="0"/>
          </a:p>
        </p:txBody>
      </p:sp>
      <mc:AlternateContent xmlns:mc="http://schemas.openxmlformats.org/markup-compatibility/2006" xmlns:a14="http://schemas.microsoft.com/office/drawing/2010/main">
        <mc:Choice Requires="a14">
          <p:sp>
            <p:nvSpPr>
              <p:cNvPr id="47" name="文本框 46"/>
              <p:cNvSpPr txBox="1"/>
              <p:nvPr/>
            </p:nvSpPr>
            <p:spPr>
              <a:xfrm>
                <a:off x="5512344" y="5862952"/>
                <a:ext cx="20624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5512344" y="5862952"/>
                <a:ext cx="2062424" cy="369332"/>
              </a:xfrm>
              <a:prstGeom prst="rect">
                <a:avLst/>
              </a:prstGeom>
              <a:blipFill>
                <a:blip r:embed="rId6"/>
                <a:stretch>
                  <a:fillRect l="-1475"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8497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6811525-52E3-4109-93F1-D1F859D2E4A8}" type="slidenum">
              <a:rPr lang="en-US" altLang="zh-CN" smtClean="0"/>
              <a:pPr/>
              <a:t>102</a:t>
            </a:fld>
            <a:endParaRPr lang="en-US" altLang="zh-CN"/>
          </a:p>
        </p:txBody>
      </p:sp>
      <p:sp>
        <p:nvSpPr>
          <p:cNvPr id="18" name="文本框 17"/>
          <p:cNvSpPr txBox="1"/>
          <p:nvPr/>
        </p:nvSpPr>
        <p:spPr>
          <a:xfrm>
            <a:off x="604580" y="1023975"/>
            <a:ext cx="8720464" cy="830997"/>
          </a:xfrm>
          <a:prstGeom prst="rect">
            <a:avLst/>
          </a:prstGeom>
          <a:noFill/>
        </p:spPr>
        <p:txBody>
          <a:bodyPr wrap="none" rtlCol="0">
            <a:spAutoFit/>
          </a:bodyPr>
          <a:lstStyle/>
          <a:p>
            <a:r>
              <a:rPr lang="zh-CN" altLang="en-US" dirty="0" smtClean="0"/>
              <a:t>有</a:t>
            </a:r>
            <a:r>
              <a:rPr lang="zh-CN" altLang="en-US" dirty="0"/>
              <a:t>二元</a:t>
            </a:r>
            <a:r>
              <a:rPr lang="zh-CN" altLang="en-US" dirty="0" smtClean="0"/>
              <a:t>符号序列 </a:t>
            </a:r>
            <a:r>
              <a:rPr lang="en-US" altLang="zh-CN" dirty="0" smtClean="0"/>
              <a:t>S=011, </a:t>
            </a:r>
            <a:r>
              <a:rPr lang="zh-CN" altLang="en-US" dirty="0" smtClean="0"/>
              <a:t>把</a:t>
            </a:r>
            <a:r>
              <a:rPr lang="en-US" altLang="zh-CN" dirty="0" smtClean="0"/>
              <a:t>3</a:t>
            </a:r>
            <a:r>
              <a:rPr lang="zh-CN" altLang="en-US" dirty="0" smtClean="0"/>
              <a:t>个二元符号的序列按自然二进制数</a:t>
            </a:r>
            <a:endParaRPr lang="en-US" altLang="zh-CN" dirty="0" smtClean="0"/>
          </a:p>
          <a:p>
            <a:r>
              <a:rPr lang="zh-CN" altLang="en-US" dirty="0" smtClean="0"/>
              <a:t>排列，</a:t>
            </a:r>
            <a:r>
              <a:rPr lang="en-US" altLang="zh-CN" dirty="0" smtClean="0"/>
              <a:t>000</a:t>
            </a:r>
            <a:r>
              <a:rPr lang="zh-CN" altLang="en-US" dirty="0" smtClean="0"/>
              <a:t>，</a:t>
            </a:r>
            <a:r>
              <a:rPr lang="en-US" altLang="zh-CN" dirty="0" smtClean="0"/>
              <a:t>001</a:t>
            </a:r>
            <a:r>
              <a:rPr lang="zh-CN" altLang="en-US" dirty="0" smtClean="0"/>
              <a:t>，</a:t>
            </a:r>
            <a:r>
              <a:rPr lang="en-US" altLang="zh-CN" dirty="0" smtClean="0"/>
              <a:t>010</a:t>
            </a:r>
            <a:r>
              <a:rPr lang="zh-CN" altLang="en-US" dirty="0" smtClean="0"/>
              <a:t>，</a:t>
            </a:r>
            <a:r>
              <a:rPr lang="en-US" altLang="zh-CN" dirty="0" smtClean="0"/>
              <a:t>011,…</a:t>
            </a:r>
            <a:r>
              <a:rPr lang="zh-CN" altLang="en-US" dirty="0" smtClean="0"/>
              <a:t>，则</a:t>
            </a:r>
            <a:r>
              <a:rPr lang="en-US" altLang="zh-CN" dirty="0" smtClean="0"/>
              <a:t>S</a:t>
            </a:r>
            <a:r>
              <a:rPr lang="zh-CN" altLang="en-US" dirty="0" smtClean="0"/>
              <a:t>的累积概率为</a:t>
            </a: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2123728" y="1919898"/>
                <a:ext cx="4655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(010)</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123728" y="1919898"/>
                <a:ext cx="4655057" cy="369332"/>
              </a:xfrm>
              <a:prstGeom prst="rect">
                <a:avLst/>
              </a:prstGeom>
              <a:blipFill>
                <a:blip r:embed="rId2"/>
                <a:stretch>
                  <a:fillRect l="-916" r="-1963" b="-34426"/>
                </a:stretch>
              </a:blipFill>
            </p:spPr>
            <p:txBody>
              <a:bodyPr/>
              <a:lstStyle/>
              <a:p>
                <a:r>
                  <a:rPr lang="zh-CN" altLang="en-US">
                    <a:noFill/>
                  </a:rPr>
                  <a:t> </a:t>
                </a:r>
              </a:p>
            </p:txBody>
          </p:sp>
        </mc:Fallback>
      </mc:AlternateContent>
      <p:sp>
        <p:nvSpPr>
          <p:cNvPr id="20" name="文本框 19"/>
          <p:cNvSpPr txBox="1"/>
          <p:nvPr/>
        </p:nvSpPr>
        <p:spPr>
          <a:xfrm>
            <a:off x="2627784" y="284921"/>
            <a:ext cx="3877985" cy="646331"/>
          </a:xfrm>
          <a:prstGeom prst="rect">
            <a:avLst/>
          </a:prstGeom>
          <a:noFill/>
        </p:spPr>
        <p:txBody>
          <a:bodyPr wrap="none" rtlCol="0">
            <a:spAutoFit/>
          </a:bodyPr>
          <a:lstStyle/>
          <a:p>
            <a:r>
              <a:rPr lang="zh-CN" altLang="en-US" sz="3600" dirty="0">
                <a:solidFill>
                  <a:schemeClr val="accent2">
                    <a:lumMod val="75000"/>
                  </a:schemeClr>
                </a:solidFill>
              </a:rPr>
              <a:t>累积</a:t>
            </a:r>
            <a:r>
              <a:rPr lang="zh-CN" altLang="en-US" sz="3600" dirty="0" smtClean="0">
                <a:solidFill>
                  <a:schemeClr val="accent2">
                    <a:lumMod val="75000"/>
                  </a:schemeClr>
                </a:solidFill>
              </a:rPr>
              <a:t>概率递推公式</a:t>
            </a:r>
            <a:endParaRPr lang="zh-CN" altLang="en-US" sz="3600" dirty="0">
              <a:solidFill>
                <a:schemeClr val="accent2">
                  <a:lumMod val="75000"/>
                </a:schemeClr>
              </a:solidFill>
            </a:endParaRPr>
          </a:p>
        </p:txBody>
      </p:sp>
      <p:sp>
        <p:nvSpPr>
          <p:cNvPr id="21" name="文本框 20"/>
          <p:cNvSpPr txBox="1"/>
          <p:nvPr/>
        </p:nvSpPr>
        <p:spPr>
          <a:xfrm>
            <a:off x="566985" y="2446886"/>
            <a:ext cx="5742278" cy="461665"/>
          </a:xfrm>
          <a:prstGeom prst="rect">
            <a:avLst/>
          </a:prstGeom>
          <a:noFill/>
        </p:spPr>
        <p:txBody>
          <a:bodyPr wrap="none" rtlCol="0">
            <a:spAutoFit/>
          </a:bodyPr>
          <a:lstStyle/>
          <a:p>
            <a:r>
              <a:rPr lang="zh-CN" altLang="en-US" dirty="0" smtClean="0"/>
              <a:t>如果</a:t>
            </a:r>
            <a:r>
              <a:rPr lang="en-US" altLang="zh-CN" dirty="0" smtClean="0"/>
              <a:t>S</a:t>
            </a:r>
            <a:r>
              <a:rPr lang="zh-CN" altLang="en-US" dirty="0" smtClean="0"/>
              <a:t>后面接一个“</a:t>
            </a:r>
            <a:r>
              <a:rPr lang="en-US" altLang="zh-CN" dirty="0" smtClean="0"/>
              <a:t>0</a:t>
            </a:r>
            <a:r>
              <a:rPr lang="zh-CN" altLang="en-US" dirty="0" smtClean="0"/>
              <a:t>”，累积概率就成为</a:t>
            </a:r>
            <a:endParaRPr lang="zh-CN" altLang="en-US" dirty="0"/>
          </a:p>
        </p:txBody>
      </p:sp>
      <mc:AlternateContent xmlns:mc="http://schemas.openxmlformats.org/markup-compatibility/2006" xmlns:a14="http://schemas.microsoft.com/office/drawing/2010/main">
        <mc:Choice Requires="a14">
          <p:sp>
            <p:nvSpPr>
              <p:cNvPr id="22" name="文本框 21"/>
              <p:cNvSpPr txBox="1"/>
              <p:nvPr/>
            </p:nvSpPr>
            <p:spPr>
              <a:xfrm>
                <a:off x="773578" y="3116054"/>
                <a:ext cx="7920880" cy="7386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0110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0010</m:t>
                          </m:r>
                        </m:e>
                      </m:d>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0100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0101</m:t>
                          </m:r>
                        </m:e>
                      </m:d>
                    </m:oMath>
                  </m:oMathPara>
                </a14:m>
                <a:endParaRPr lang="en-US" altLang="zh-CN" b="0" dirty="0" smtClean="0"/>
              </a:p>
            </p:txBody>
          </p:sp>
        </mc:Choice>
        <mc:Fallback xmlns="">
          <p:sp>
            <p:nvSpPr>
              <p:cNvPr id="22" name="文本框 21"/>
              <p:cNvSpPr txBox="1">
                <a:spLocks noRot="1" noChangeAspect="1" noMove="1" noResize="1" noEditPoints="1" noAdjustHandles="1" noChangeArrowheads="1" noChangeShapeType="1" noTextEdit="1"/>
              </p:cNvSpPr>
              <p:nvPr/>
            </p:nvSpPr>
            <p:spPr>
              <a:xfrm>
                <a:off x="773578" y="3116054"/>
                <a:ext cx="7920880" cy="738664"/>
              </a:xfrm>
              <a:prstGeom prst="rect">
                <a:avLst/>
              </a:prstGeom>
              <a:blipFill>
                <a:blip r:embed="rId3"/>
                <a:stretch>
                  <a:fillRect l="-1386" b="-132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83568" y="4017821"/>
                <a:ext cx="6634830" cy="461665"/>
              </a:xfrm>
              <a:prstGeom prst="rect">
                <a:avLst/>
              </a:prstGeom>
              <a:noFill/>
            </p:spPr>
            <p:txBody>
              <a:bodyPr wrap="none" rtlCol="0">
                <a:spAutoFit/>
              </a:bodyPr>
              <a:lstStyle/>
              <a:p>
                <a:r>
                  <a:rPr lang="zh-CN" altLang="en-US" dirty="0" smtClean="0"/>
                  <a:t>由归一律，</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(000)</m:t>
                    </m:r>
                  </m:oMath>
                </a14:m>
                <a:r>
                  <a:rPr lang="zh-CN" altLang="en-US" dirty="0" smtClean="0"/>
                  <a:t> 等，得</a:t>
                </a:r>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83568" y="4017821"/>
                <a:ext cx="6634830" cy="461665"/>
              </a:xfrm>
              <a:prstGeom prst="rect">
                <a:avLst/>
              </a:prstGeom>
              <a:blipFill>
                <a:blip r:embed="rId4"/>
                <a:stretch>
                  <a:fillRect l="-1377" t="-14474" r="-64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815404" y="4646358"/>
                <a:ext cx="7668852"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0110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m:t>
                          </m:r>
                        </m:e>
                      </m:d>
                      <m:r>
                        <a:rPr lang="en-US" altLang="zh-CN" i="1">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010</m:t>
                          </m:r>
                        </m:e>
                      </m:d>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𝑃</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𝑆</m:t>
                      </m:r>
                      <m:r>
                        <a:rPr lang="en-US" altLang="zh-CN" b="0" i="1" smtClean="0">
                          <a:solidFill>
                            <a:srgbClr val="FF0000"/>
                          </a:solidFill>
                          <a:latin typeface="Cambria Math" panose="02040503050406030204" pitchFamily="18" charset="0"/>
                        </a:rPr>
                        <m:t>)</m:t>
                      </m:r>
                    </m:oMath>
                  </m:oMathPara>
                </a14:m>
                <a:endParaRPr lang="en-US" altLang="zh-CN" b="0" dirty="0" smtClean="0">
                  <a:solidFill>
                    <a:srgbClr val="FF0000"/>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815404" y="4646358"/>
                <a:ext cx="7668852" cy="369332"/>
              </a:xfrm>
              <a:prstGeom prst="rect">
                <a:avLst/>
              </a:prstGeom>
              <a:blipFill>
                <a:blip r:embed="rId5"/>
                <a:stretch>
                  <a:fillRect l="-1431" b="-36066"/>
                </a:stretch>
              </a:blipFill>
            </p:spPr>
            <p:txBody>
              <a:bodyPr/>
              <a:lstStyle/>
              <a:p>
                <a:r>
                  <a:rPr lang="zh-CN" altLang="en-US">
                    <a:noFill/>
                  </a:rPr>
                  <a:t> </a:t>
                </a:r>
              </a:p>
            </p:txBody>
          </p:sp>
        </mc:Fallback>
      </mc:AlternateContent>
      <p:sp>
        <p:nvSpPr>
          <p:cNvPr id="25" name="文本框 24"/>
          <p:cNvSpPr txBox="1"/>
          <p:nvPr/>
        </p:nvSpPr>
        <p:spPr>
          <a:xfrm>
            <a:off x="683568" y="5040293"/>
            <a:ext cx="877163" cy="461665"/>
          </a:xfrm>
          <a:prstGeom prst="rect">
            <a:avLst/>
          </a:prstGeom>
          <a:noFill/>
        </p:spPr>
        <p:txBody>
          <a:bodyPr wrap="none" rtlCol="0">
            <a:spAutoFit/>
          </a:bodyPr>
          <a:lstStyle/>
          <a:p>
            <a:r>
              <a:rPr lang="zh-CN" altLang="en-US" dirty="0" smtClean="0"/>
              <a:t>同理</a:t>
            </a:r>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26" name="文本框 25"/>
              <p:cNvSpPr txBox="1"/>
              <p:nvPr/>
            </p:nvSpPr>
            <p:spPr>
              <a:xfrm>
                <a:off x="765674" y="5471853"/>
                <a:ext cx="7920880" cy="109946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011</m:t>
                          </m:r>
                          <m:r>
                            <a:rPr lang="en-US" altLang="zh-CN" i="1">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0001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0010</m:t>
                          </m:r>
                        </m:e>
                      </m:d>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0100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0101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0110</m:t>
                          </m:r>
                        </m:e>
                      </m:d>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𝑃</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𝑆</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𝑝</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0110</m:t>
                          </m:r>
                        </m:e>
                      </m:d>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𝑃</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𝑆</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𝑝</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𝑆</m:t>
                          </m:r>
                        </m:e>
                      </m:d>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0</m:t>
                          </m:r>
                        </m:sub>
                      </m:sSub>
                    </m:oMath>
                  </m:oMathPara>
                </a14:m>
                <a:endParaRPr lang="en-US" altLang="zh-CN" b="0" dirty="0" smtClean="0"/>
              </a:p>
            </p:txBody>
          </p:sp>
        </mc:Choice>
        <mc:Fallback xmlns="">
          <p:sp>
            <p:nvSpPr>
              <p:cNvPr id="26" name="文本框 25"/>
              <p:cNvSpPr txBox="1">
                <a:spLocks noRot="1" noChangeAspect="1" noMove="1" noResize="1" noEditPoints="1" noAdjustHandles="1" noChangeArrowheads="1" noChangeShapeType="1" noTextEdit="1"/>
              </p:cNvSpPr>
              <p:nvPr/>
            </p:nvSpPr>
            <p:spPr>
              <a:xfrm>
                <a:off x="765674" y="5471853"/>
                <a:ext cx="7920880" cy="1099468"/>
              </a:xfrm>
              <a:prstGeom prst="rect">
                <a:avLst/>
              </a:prstGeom>
              <a:blipFill>
                <a:blip r:embed="rId6"/>
                <a:stretch>
                  <a:fillRect l="-1386" b="-8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76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3" grpId="0"/>
      <p:bldP spid="24" grpId="0"/>
      <p:bldP spid="25" grpId="0"/>
      <p:bldP spid="2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958102" y="6349952"/>
            <a:ext cx="1905000" cy="457200"/>
          </a:xfrm>
        </p:spPr>
        <p:txBody>
          <a:bodyPr/>
          <a:lstStyle/>
          <a:p>
            <a:fld id="{94305DCF-200D-4CC6-9321-1179FBC77CD4}" type="slidenum">
              <a:rPr lang="en-US" altLang="zh-CN" smtClean="0"/>
              <a:pPr/>
              <a:t>103</a:t>
            </a:fld>
            <a:endParaRPr lang="en-US" altLang="zh-CN" dirty="0"/>
          </a:p>
        </p:txBody>
      </p:sp>
      <p:grpSp>
        <p:nvGrpSpPr>
          <p:cNvPr id="4" name="组合 3"/>
          <p:cNvGrpSpPr/>
          <p:nvPr/>
        </p:nvGrpSpPr>
        <p:grpSpPr>
          <a:xfrm>
            <a:off x="1691680" y="1128874"/>
            <a:ext cx="5832475" cy="1059279"/>
            <a:chOff x="1908175" y="5516563"/>
            <a:chExt cx="5832475" cy="1059279"/>
          </a:xfrm>
        </p:grpSpPr>
        <p:sp>
          <p:nvSpPr>
            <p:cNvPr id="5" name="Line 24"/>
            <p:cNvSpPr>
              <a:spLocks noChangeShapeType="1"/>
            </p:cNvSpPr>
            <p:nvPr/>
          </p:nvSpPr>
          <p:spPr bwMode="auto">
            <a:xfrm>
              <a:off x="2124075" y="6164263"/>
              <a:ext cx="5473700" cy="0"/>
            </a:xfrm>
            <a:prstGeom prst="line">
              <a:avLst/>
            </a:prstGeom>
            <a:noFill/>
            <a:ln w="31750">
              <a:solidFill>
                <a:schemeClr val="tx1"/>
              </a:solidFill>
              <a:round/>
              <a:headEnd/>
              <a:tailEnd/>
            </a:ln>
            <a:effectLst/>
          </p:spPr>
          <p:txBody>
            <a:bodyPr lIns="0" tIns="0" rIns="0" bIns="0" anchor="ctr"/>
            <a:lstStyle/>
            <a:p>
              <a:endParaRPr lang="zh-CN" altLang="en-US" sz="2000" b="1"/>
            </a:p>
          </p:txBody>
        </p:sp>
        <p:sp>
          <p:nvSpPr>
            <p:cNvPr id="6" name="Line 25"/>
            <p:cNvSpPr>
              <a:spLocks noChangeShapeType="1"/>
            </p:cNvSpPr>
            <p:nvPr/>
          </p:nvSpPr>
          <p:spPr bwMode="auto">
            <a:xfrm>
              <a:off x="2124075" y="6021388"/>
              <a:ext cx="0" cy="144462"/>
            </a:xfrm>
            <a:prstGeom prst="line">
              <a:avLst/>
            </a:prstGeom>
            <a:noFill/>
            <a:ln w="25400">
              <a:solidFill>
                <a:schemeClr val="tx1"/>
              </a:solidFill>
              <a:round/>
              <a:headEnd/>
              <a:tailEnd/>
            </a:ln>
            <a:effectLst/>
          </p:spPr>
          <p:txBody>
            <a:bodyPr lIns="0" tIns="0" rIns="0" bIns="0" anchor="ctr"/>
            <a:lstStyle/>
            <a:p>
              <a:endParaRPr lang="zh-CN" altLang="en-US" sz="2000" b="1"/>
            </a:p>
          </p:txBody>
        </p:sp>
        <p:sp>
          <p:nvSpPr>
            <p:cNvPr id="7" name="Line 27"/>
            <p:cNvSpPr>
              <a:spLocks noChangeShapeType="1"/>
            </p:cNvSpPr>
            <p:nvPr/>
          </p:nvSpPr>
          <p:spPr bwMode="auto">
            <a:xfrm>
              <a:off x="4067175" y="6021388"/>
              <a:ext cx="0" cy="144462"/>
            </a:xfrm>
            <a:prstGeom prst="line">
              <a:avLst/>
            </a:prstGeom>
            <a:noFill/>
            <a:ln w="25400">
              <a:solidFill>
                <a:schemeClr val="tx1"/>
              </a:solidFill>
              <a:round/>
              <a:headEnd/>
              <a:tailEnd/>
            </a:ln>
            <a:effectLst/>
          </p:spPr>
          <p:txBody>
            <a:bodyPr lIns="0" tIns="0" rIns="0" bIns="0" anchor="ctr"/>
            <a:lstStyle/>
            <a:p>
              <a:endParaRPr lang="zh-CN" altLang="en-US" sz="2000" b="1"/>
            </a:p>
          </p:txBody>
        </p:sp>
        <p:sp>
          <p:nvSpPr>
            <p:cNvPr id="10" name="Line 30"/>
            <p:cNvSpPr>
              <a:spLocks noChangeShapeType="1"/>
            </p:cNvSpPr>
            <p:nvPr/>
          </p:nvSpPr>
          <p:spPr bwMode="auto">
            <a:xfrm>
              <a:off x="7596188" y="6021388"/>
              <a:ext cx="0" cy="144462"/>
            </a:xfrm>
            <a:prstGeom prst="line">
              <a:avLst/>
            </a:prstGeom>
            <a:noFill/>
            <a:ln w="25400">
              <a:solidFill>
                <a:schemeClr val="tx1"/>
              </a:solidFill>
              <a:round/>
              <a:headEnd/>
              <a:tailEnd/>
            </a:ln>
            <a:effectLst/>
          </p:spPr>
          <p:txBody>
            <a:bodyPr lIns="0" tIns="0" rIns="0" bIns="0" anchor="ctr"/>
            <a:lstStyle/>
            <a:p>
              <a:endParaRPr lang="zh-CN" altLang="en-US" sz="2000" b="1"/>
            </a:p>
          </p:txBody>
        </p:sp>
        <p:sp>
          <p:nvSpPr>
            <p:cNvPr id="11" name="Text Box 31"/>
            <p:cNvSpPr txBox="1">
              <a:spLocks noChangeArrowheads="1"/>
            </p:cNvSpPr>
            <p:nvPr/>
          </p:nvSpPr>
          <p:spPr bwMode="auto">
            <a:xfrm>
              <a:off x="1908175" y="5516563"/>
              <a:ext cx="287338" cy="338554"/>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000" b="1">
                  <a:latin typeface="Times New Roman" pitchFamily="18" charset="0"/>
                  <a:ea typeface="华文行楷" pitchFamily="2" charset="-122"/>
                </a:rPr>
                <a:t>0</a:t>
              </a:r>
              <a:endParaRPr kumimoji="1" lang="en-US" altLang="zh-CN" sz="2000" b="1">
                <a:solidFill>
                  <a:srgbClr val="66FF33"/>
                </a:solidFill>
                <a:latin typeface="Times New Roman" pitchFamily="18" charset="0"/>
                <a:ea typeface="华文行楷" pitchFamily="2" charset="-122"/>
              </a:endParaRPr>
            </a:p>
          </p:txBody>
        </p:sp>
        <p:sp>
          <p:nvSpPr>
            <p:cNvPr id="12" name="Text Box 32"/>
            <p:cNvSpPr txBox="1">
              <a:spLocks noChangeArrowheads="1"/>
            </p:cNvSpPr>
            <p:nvPr/>
          </p:nvSpPr>
          <p:spPr bwMode="auto">
            <a:xfrm>
              <a:off x="7380288" y="5516563"/>
              <a:ext cx="360362" cy="338554"/>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000" b="1">
                  <a:latin typeface="Times New Roman" pitchFamily="18" charset="0"/>
                  <a:ea typeface="华文行楷" pitchFamily="2" charset="-122"/>
                </a:rPr>
                <a:t>1</a:t>
              </a:r>
            </a:p>
          </p:txBody>
        </p:sp>
        <mc:AlternateContent xmlns:mc="http://schemas.openxmlformats.org/markup-compatibility/2006" xmlns:a14="http://schemas.microsoft.com/office/drawing/2010/main">
          <mc:Choice Requires="a14">
            <p:sp>
              <p:nvSpPr>
                <p:cNvPr id="13" name="Text Box 34"/>
                <p:cNvSpPr txBox="1">
                  <a:spLocks noChangeArrowheads="1"/>
                </p:cNvSpPr>
                <p:nvPr/>
              </p:nvSpPr>
              <p:spPr bwMode="auto">
                <a:xfrm>
                  <a:off x="2843213" y="6237288"/>
                  <a:ext cx="720725" cy="338554"/>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rgbClr val="FF3300"/>
                                </a:solidFill>
                                <a:latin typeface="Cambria Math" panose="02040503050406030204" pitchFamily="18" charset="0"/>
                                <a:ea typeface="华文行楷" pitchFamily="2" charset="-122"/>
                              </a:rPr>
                            </m:ctrlPr>
                          </m:sSubPr>
                          <m:e>
                            <m:r>
                              <a:rPr kumimoji="1" lang="en-US" altLang="zh-CN" sz="2000" b="1" i="1" smtClean="0">
                                <a:solidFill>
                                  <a:srgbClr val="FF3300"/>
                                </a:solidFill>
                                <a:latin typeface="Cambria Math" panose="02040503050406030204" pitchFamily="18" charset="0"/>
                                <a:ea typeface="华文行楷" pitchFamily="2" charset="-122"/>
                              </a:rPr>
                              <m:t>𝒑</m:t>
                            </m:r>
                          </m:e>
                          <m:sub>
                            <m:r>
                              <a:rPr kumimoji="1" lang="en-US" altLang="zh-CN" sz="2000" b="1" i="1" smtClean="0">
                                <a:solidFill>
                                  <a:srgbClr val="FF3300"/>
                                </a:solidFill>
                                <a:latin typeface="Cambria Math" panose="02040503050406030204" pitchFamily="18" charset="0"/>
                                <a:ea typeface="华文行楷" pitchFamily="2" charset="-122"/>
                              </a:rPr>
                              <m:t>𝟎</m:t>
                            </m:r>
                          </m:sub>
                        </m:sSub>
                      </m:oMath>
                    </m:oMathPara>
                  </a14:m>
                  <a:endParaRPr kumimoji="1" lang="en-US" altLang="zh-CN" sz="2000" b="1" dirty="0">
                    <a:solidFill>
                      <a:srgbClr val="FF3300"/>
                    </a:solidFill>
                    <a:ea typeface="华文行楷" pitchFamily="2" charset="-122"/>
                  </a:endParaRPr>
                </a:p>
              </p:txBody>
            </p:sp>
          </mc:Choice>
          <mc:Fallback xmlns="">
            <p:sp>
              <p:nvSpPr>
                <p:cNvPr id="13" name="Text Box 34"/>
                <p:cNvSpPr txBox="1">
                  <a:spLocks noRot="1" noChangeAspect="1" noMove="1" noResize="1" noEditPoints="1" noAdjustHandles="1" noChangeArrowheads="1" noChangeShapeType="1" noTextEdit="1"/>
                </p:cNvSpPr>
                <p:nvPr/>
              </p:nvSpPr>
              <p:spPr bwMode="auto">
                <a:xfrm>
                  <a:off x="2843213" y="6237288"/>
                  <a:ext cx="720725" cy="338554"/>
                </a:xfrm>
                <a:prstGeom prst="rect">
                  <a:avLst/>
                </a:prstGeom>
                <a:blipFill>
                  <a:blip r:embed="rId2"/>
                  <a:stretch>
                    <a:fillRect b="-10714"/>
                  </a:stretch>
                </a:blipFill>
                <a:ln w="9525" algn="ctr">
                  <a:noFill/>
                  <a:miter lim="800000"/>
                  <a:headEnd/>
                  <a:tailEnd/>
                </a:ln>
                <a:effectLst/>
              </p:spPr>
              <p:txBody>
                <a:bodyPr/>
                <a:lstStyle/>
                <a:p>
                  <a:r>
                    <a:rPr lang="zh-CN" altLang="en-US">
                      <a:noFill/>
                    </a:rPr>
                    <a:t> </a:t>
                  </a:r>
                </a:p>
              </p:txBody>
            </p:sp>
          </mc:Fallback>
        </mc:AlternateContent>
        <p:sp>
          <p:nvSpPr>
            <p:cNvPr id="15" name="Line 36"/>
            <p:cNvSpPr>
              <a:spLocks noChangeShapeType="1"/>
            </p:cNvSpPr>
            <p:nvPr/>
          </p:nvSpPr>
          <p:spPr bwMode="auto">
            <a:xfrm>
              <a:off x="2124075" y="6165850"/>
              <a:ext cx="1943100" cy="0"/>
            </a:xfrm>
            <a:prstGeom prst="line">
              <a:avLst/>
            </a:prstGeom>
            <a:noFill/>
            <a:ln w="31750">
              <a:solidFill>
                <a:schemeClr val="accent1"/>
              </a:solidFill>
              <a:round/>
              <a:headEnd/>
              <a:tailEnd/>
            </a:ln>
            <a:effectLst/>
          </p:spPr>
          <p:txBody>
            <a:bodyPr lIns="0" tIns="0" rIns="0" bIns="0" anchor="ctr"/>
            <a:lstStyle/>
            <a:p>
              <a:endParaRPr lang="zh-CN" altLang="en-US" sz="2000" b="1"/>
            </a:p>
          </p:txBody>
        </p:sp>
      </p:grpSp>
      <mc:AlternateContent xmlns:mc="http://schemas.openxmlformats.org/markup-compatibility/2006" xmlns:a14="http://schemas.microsoft.com/office/drawing/2010/main">
        <mc:Choice Requires="a14">
          <p:sp>
            <p:nvSpPr>
              <p:cNvPr id="16" name="Rectangle 23"/>
              <p:cNvSpPr>
                <a:spLocks noChangeArrowheads="1"/>
              </p:cNvSpPr>
              <p:nvPr/>
            </p:nvSpPr>
            <p:spPr bwMode="auto">
              <a:xfrm>
                <a:off x="647564" y="476672"/>
                <a:ext cx="7848600" cy="1008063"/>
              </a:xfrm>
              <a:prstGeom prst="rect">
                <a:avLst/>
              </a:prstGeom>
              <a:noFill/>
              <a:ln w="9525">
                <a:noFill/>
                <a:miter lim="800000"/>
                <a:headEnd/>
                <a:tailEnd/>
              </a:ln>
            </p:spPr>
            <p:txBody>
              <a:bodyPr/>
              <a:lstStyle/>
              <a:p>
                <a:pPr eaLnBrk="1" hangingPunct="1">
                  <a:spcBef>
                    <a:spcPct val="20000"/>
                  </a:spcBef>
                </a:pPr>
                <a:r>
                  <a:rPr lang="zh-CN" altLang="en-US" b="1" dirty="0" smtClean="0">
                    <a:latin typeface="Times New Roman" pitchFamily="18" charset="0"/>
                    <a:cs typeface="Times New Roman" pitchFamily="18" charset="0"/>
                  </a:rPr>
                  <a:t>当</a:t>
                </a:r>
                <a:r>
                  <a:rPr lang="en-US" altLang="zh-CN" b="1" i="1" dirty="0">
                    <a:latin typeface="Times New Roman" pitchFamily="18" charset="0"/>
                    <a:cs typeface="Times New Roman" pitchFamily="18" charset="0"/>
                  </a:rPr>
                  <a:t>A</a:t>
                </a:r>
                <a:r>
                  <a:rPr lang="en-US" altLang="zh-CN" b="1" dirty="0">
                    <a:latin typeface="Times New Roman" pitchFamily="18" charset="0"/>
                    <a:cs typeface="Times New Roman" pitchFamily="18" charset="0"/>
                  </a:rPr>
                  <a:t>={0,1</a:t>
                </a:r>
                <a:r>
                  <a:rPr lang="en-US" altLang="zh-CN" b="1" dirty="0" smtClean="0">
                    <a:latin typeface="Times New Roman" pitchFamily="18" charset="0"/>
                    <a:cs typeface="Times New Roman" pitchFamily="18" charset="0"/>
                  </a:rPr>
                  <a:t>}, </a:t>
                </a:r>
                <a:r>
                  <a:rPr lang="zh-CN" altLang="en-US" b="1" dirty="0" smtClean="0">
                    <a:latin typeface="Times New Roman" pitchFamily="18" charset="0"/>
                    <a:cs typeface="Times New Roman" pitchFamily="18" charset="0"/>
                  </a:rPr>
                  <a:t>即</a:t>
                </a:r>
                <a:r>
                  <a:rPr lang="zh-CN" altLang="en-US" b="1" dirty="0" smtClean="0">
                    <a:solidFill>
                      <a:srgbClr val="74369A"/>
                    </a:solidFill>
                    <a:latin typeface="Times New Roman" pitchFamily="18" charset="0"/>
                    <a:cs typeface="Times New Roman" pitchFamily="18" charset="0"/>
                  </a:rPr>
                  <a:t>二</a:t>
                </a:r>
                <a:r>
                  <a:rPr lang="zh-CN" altLang="en-US" b="1" dirty="0">
                    <a:solidFill>
                      <a:srgbClr val="74369A"/>
                    </a:solidFill>
                    <a:latin typeface="Times New Roman" pitchFamily="18" charset="0"/>
                    <a:cs typeface="Times New Roman" pitchFamily="18" charset="0"/>
                  </a:rPr>
                  <a:t>元信源</a:t>
                </a:r>
                <a:r>
                  <a:rPr lang="zh-CN" altLang="en-US" b="1" dirty="0">
                    <a:latin typeface="Times New Roman" pitchFamily="18" charset="0"/>
                    <a:cs typeface="Times New Roman" pitchFamily="18" charset="0"/>
                  </a:rPr>
                  <a:t>时</a:t>
                </a:r>
                <a:r>
                  <a:rPr lang="zh-CN" altLang="en-US" b="1" dirty="0" smtClean="0">
                    <a:latin typeface="Times New Roman" pitchFamily="18" charset="0"/>
                    <a:cs typeface="Times New Roman" pitchFamily="18" charset="0"/>
                  </a:rPr>
                  <a:t>：</a:t>
                </a:r>
                <a:r>
                  <a:rPr lang="zh-CN" altLang="en-US" b="1" i="1" dirty="0" smtClean="0">
                    <a:latin typeface="Times New Roman" pitchFamily="18" charset="0"/>
                    <a:cs typeface="Times New Roman" pitchFamily="18" charset="0"/>
                  </a:rPr>
                  <a:t>  </a:t>
                </a:r>
                <a:r>
                  <a:rPr lang="en-US" altLang="zh-CN" b="1" i="1" dirty="0" smtClean="0">
                    <a:latin typeface="Times New Roman" pitchFamily="18" charset="0"/>
                    <a:cs typeface="Times New Roman" pitchFamily="18" charset="0"/>
                  </a:rPr>
                  <a:t>P</a:t>
                </a:r>
                <a:r>
                  <a:rPr lang="en-US" altLang="zh-CN" b="1" i="1" baseline="-25000" dirty="0" smtClean="0">
                    <a:latin typeface="Times New Roman" pitchFamily="18" charset="0"/>
                    <a:cs typeface="Times New Roman" pitchFamily="18" charset="0"/>
                  </a:rPr>
                  <a:t>0</a:t>
                </a:r>
                <a:r>
                  <a:rPr lang="en-US" altLang="zh-CN" b="1" dirty="0" smtClean="0">
                    <a:latin typeface="Times New Roman" pitchFamily="18" charset="0"/>
                    <a:cs typeface="Times New Roman" pitchFamily="18" charset="0"/>
                  </a:rPr>
                  <a:t>= </a:t>
                </a:r>
                <a:r>
                  <a:rPr lang="en-US" altLang="zh-CN" b="1" dirty="0">
                    <a:latin typeface="Times New Roman" pitchFamily="18" charset="0"/>
                    <a:cs typeface="Times New Roman" pitchFamily="18" charset="0"/>
                  </a:rPr>
                  <a:t>0</a:t>
                </a:r>
                <a:r>
                  <a:rPr lang="en-US" altLang="zh-CN" b="1" i="1" dirty="0">
                    <a:solidFill>
                      <a:srgbClr val="FFFF00"/>
                    </a:solidFill>
                    <a:latin typeface="Times New Roman" pitchFamily="18" charset="0"/>
                    <a:cs typeface="Times New Roman" pitchFamily="18" charset="0"/>
                  </a:rPr>
                  <a:t> </a:t>
                </a:r>
                <a:r>
                  <a:rPr lang="en-US"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 </a:t>
                </a:r>
                <a:r>
                  <a:rPr lang="en-US" altLang="zh-CN" b="1" i="1" dirty="0" smtClean="0">
                    <a:latin typeface="Times New Roman" pitchFamily="18" charset="0"/>
                    <a:cs typeface="Times New Roman" pitchFamily="18" charset="0"/>
                  </a:rPr>
                  <a:t>P</a:t>
                </a:r>
                <a:r>
                  <a:rPr lang="en-US" altLang="zh-CN" b="1" i="1" baseline="-25000" dirty="0" smtClean="0">
                    <a:latin typeface="Times New Roman" pitchFamily="18" charset="0"/>
                    <a:cs typeface="Times New Roman" pitchFamily="18" charset="0"/>
                  </a:rPr>
                  <a:t>1</a:t>
                </a:r>
                <a:r>
                  <a:rPr lang="en-US" altLang="zh-CN" b="1" dirty="0" smtClean="0">
                    <a:latin typeface="Times New Roman" pitchFamily="18" charset="0"/>
                    <a:cs typeface="Times New Roman" pitchFamily="18" charset="0"/>
                  </a:rPr>
                  <a:t> </a:t>
                </a:r>
                <a:r>
                  <a:rPr lang="en-US" altLang="zh-CN" b="1" dirty="0">
                    <a:latin typeface="Times New Roman" pitchFamily="18" charset="0"/>
                    <a:cs typeface="Times New Roman" pitchFamily="18" charset="0"/>
                  </a:rPr>
                  <a:t>= </a:t>
                </a:r>
                <a14:m>
                  <m:oMath xmlns:m="http://schemas.openxmlformats.org/officeDocument/2006/math">
                    <m:sSub>
                      <m:sSubPr>
                        <m:ctrlPr>
                          <a:rPr lang="en-US" altLang="zh-CN" b="1" i="1" smtClean="0">
                            <a:latin typeface="Cambria Math" panose="02040503050406030204" pitchFamily="18" charset="0"/>
                            <a:cs typeface="Times New Roman" pitchFamily="18" charset="0"/>
                          </a:rPr>
                        </m:ctrlPr>
                      </m:sSubPr>
                      <m:e>
                        <m:r>
                          <a:rPr lang="en-US" altLang="zh-CN" b="1" i="1" smtClean="0">
                            <a:latin typeface="Cambria Math" panose="02040503050406030204" pitchFamily="18" charset="0"/>
                            <a:cs typeface="Times New Roman" pitchFamily="18" charset="0"/>
                          </a:rPr>
                          <m:t>𝒑</m:t>
                        </m:r>
                      </m:e>
                      <m:sub>
                        <m:r>
                          <a:rPr lang="en-US" altLang="zh-CN" b="1" i="1" smtClean="0">
                            <a:latin typeface="Cambria Math" panose="02040503050406030204" pitchFamily="18" charset="0"/>
                            <a:cs typeface="Times New Roman" pitchFamily="18" charset="0"/>
                          </a:rPr>
                          <m:t>𝟎</m:t>
                        </m:r>
                      </m:sub>
                    </m:sSub>
                  </m:oMath>
                </a14:m>
                <a:endParaRPr lang="en-US" altLang="zh-CN" b="1" baseline="-25000" dirty="0">
                  <a:latin typeface="Times New Roman" pitchFamily="18" charset="0"/>
                  <a:cs typeface="Times New Roman" pitchFamily="18" charset="0"/>
                </a:endParaRPr>
              </a:p>
            </p:txBody>
          </p:sp>
        </mc:Choice>
        <mc:Fallback xmlns="">
          <p:sp>
            <p:nvSpPr>
              <p:cNvPr id="16" name="Rectangle 23"/>
              <p:cNvSpPr>
                <a:spLocks noRot="1" noChangeAspect="1" noMove="1" noResize="1" noEditPoints="1" noAdjustHandles="1" noChangeArrowheads="1" noChangeShapeType="1" noTextEdit="1"/>
              </p:cNvSpPr>
              <p:nvPr/>
            </p:nvSpPr>
            <p:spPr bwMode="auto">
              <a:xfrm>
                <a:off x="647564" y="476672"/>
                <a:ext cx="7848600" cy="1008063"/>
              </a:xfrm>
              <a:prstGeom prst="rect">
                <a:avLst/>
              </a:prstGeom>
              <a:blipFill>
                <a:blip r:embed="rId3"/>
                <a:stretch>
                  <a:fillRect l="-1165" t="-662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34"/>
              <p:cNvSpPr txBox="1">
                <a:spLocks noChangeArrowheads="1"/>
              </p:cNvSpPr>
              <p:nvPr/>
            </p:nvSpPr>
            <p:spPr bwMode="auto">
              <a:xfrm>
                <a:off x="5452367" y="1776574"/>
                <a:ext cx="720725" cy="338554"/>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rgbClr val="FF3300"/>
                              </a:solidFill>
                              <a:latin typeface="Cambria Math" panose="02040503050406030204" pitchFamily="18" charset="0"/>
                              <a:ea typeface="华文行楷" pitchFamily="2" charset="-122"/>
                            </a:rPr>
                          </m:ctrlPr>
                        </m:sSubPr>
                        <m:e>
                          <m:r>
                            <a:rPr kumimoji="1" lang="en-US" altLang="zh-CN" sz="2000" b="1" i="1" smtClean="0">
                              <a:solidFill>
                                <a:srgbClr val="FF3300"/>
                              </a:solidFill>
                              <a:latin typeface="Cambria Math" panose="02040503050406030204" pitchFamily="18" charset="0"/>
                              <a:ea typeface="华文行楷" pitchFamily="2" charset="-122"/>
                            </a:rPr>
                            <m:t>𝒑</m:t>
                          </m:r>
                        </m:e>
                        <m:sub>
                          <m:r>
                            <a:rPr kumimoji="1" lang="en-US" altLang="zh-CN" sz="2000" b="1" i="1" smtClean="0">
                              <a:solidFill>
                                <a:srgbClr val="FF3300"/>
                              </a:solidFill>
                              <a:latin typeface="Cambria Math" panose="02040503050406030204" pitchFamily="18" charset="0"/>
                              <a:ea typeface="华文行楷" pitchFamily="2" charset="-122"/>
                            </a:rPr>
                            <m:t>𝟏</m:t>
                          </m:r>
                        </m:sub>
                      </m:sSub>
                    </m:oMath>
                  </m:oMathPara>
                </a14:m>
                <a:endParaRPr kumimoji="1" lang="en-US" altLang="zh-CN" sz="2000" b="1" dirty="0">
                  <a:solidFill>
                    <a:srgbClr val="FF3300"/>
                  </a:solidFill>
                  <a:ea typeface="华文行楷" pitchFamily="2" charset="-122"/>
                </a:endParaRPr>
              </a:p>
            </p:txBody>
          </p:sp>
        </mc:Choice>
        <mc:Fallback xmlns="">
          <p:sp>
            <p:nvSpPr>
              <p:cNvPr id="17" name="Text Box 34"/>
              <p:cNvSpPr txBox="1">
                <a:spLocks noRot="1" noChangeAspect="1" noMove="1" noResize="1" noEditPoints="1" noAdjustHandles="1" noChangeArrowheads="1" noChangeShapeType="1" noTextEdit="1"/>
              </p:cNvSpPr>
              <p:nvPr/>
            </p:nvSpPr>
            <p:spPr bwMode="auto">
              <a:xfrm>
                <a:off x="5452367" y="1776574"/>
                <a:ext cx="720725" cy="338554"/>
              </a:xfrm>
              <a:prstGeom prst="rect">
                <a:avLst/>
              </a:prstGeom>
              <a:blipFill>
                <a:blip r:embed="rId4"/>
                <a:stretch>
                  <a:fillRect b="-10714"/>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106139" y="2334862"/>
                <a:ext cx="487812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oMath>
                  </m:oMathPara>
                </a14:m>
                <a:endParaRPr lang="en-US" altLang="zh-CN" b="0"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2106139" y="2334862"/>
                <a:ext cx="4878120" cy="369332"/>
              </a:xfrm>
              <a:prstGeom prst="rect">
                <a:avLst/>
              </a:prstGeom>
              <a:blipFill>
                <a:blip r:embed="rId5"/>
                <a:stretch>
                  <a:fillRect l="-212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34"/>
              <p:cNvSpPr txBox="1">
                <a:spLocks noChangeArrowheads="1"/>
              </p:cNvSpPr>
              <p:nvPr/>
            </p:nvSpPr>
            <p:spPr bwMode="auto">
              <a:xfrm>
                <a:off x="1905993" y="1101119"/>
                <a:ext cx="720725" cy="338554"/>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rgbClr val="FF3300"/>
                              </a:solidFill>
                              <a:latin typeface="Cambria Math" panose="02040503050406030204" pitchFamily="18" charset="0"/>
                              <a:ea typeface="华文行楷" pitchFamily="2" charset="-122"/>
                            </a:rPr>
                          </m:ctrlPr>
                        </m:sSubPr>
                        <m:e>
                          <m:r>
                            <a:rPr kumimoji="1" lang="en-US" altLang="zh-CN" sz="2000" b="1" i="1" smtClean="0">
                              <a:solidFill>
                                <a:srgbClr val="FF3300"/>
                              </a:solidFill>
                              <a:latin typeface="Cambria Math" panose="02040503050406030204" pitchFamily="18" charset="0"/>
                              <a:ea typeface="华文行楷" pitchFamily="2" charset="-122"/>
                            </a:rPr>
                            <m:t>(</m:t>
                          </m:r>
                          <m:r>
                            <a:rPr kumimoji="1" lang="en-US" altLang="zh-CN" sz="2000" b="1" i="1" smtClean="0">
                              <a:solidFill>
                                <a:srgbClr val="FF3300"/>
                              </a:solidFill>
                              <a:latin typeface="Cambria Math" panose="02040503050406030204" pitchFamily="18" charset="0"/>
                              <a:ea typeface="华文行楷" pitchFamily="2" charset="-122"/>
                            </a:rPr>
                            <m:t>𝑷</m:t>
                          </m:r>
                        </m:e>
                        <m:sub>
                          <m:r>
                            <a:rPr kumimoji="1" lang="en-US" altLang="zh-CN" sz="2000" b="1" i="1" smtClean="0">
                              <a:solidFill>
                                <a:srgbClr val="FF3300"/>
                              </a:solidFill>
                              <a:latin typeface="Cambria Math" panose="02040503050406030204" pitchFamily="18" charset="0"/>
                              <a:ea typeface="华文行楷" pitchFamily="2" charset="-122"/>
                            </a:rPr>
                            <m:t>𝟎</m:t>
                          </m:r>
                        </m:sub>
                      </m:sSub>
                      <m:r>
                        <a:rPr kumimoji="1" lang="en-US" altLang="zh-CN" sz="2000" b="1" i="1" smtClean="0">
                          <a:solidFill>
                            <a:srgbClr val="FF3300"/>
                          </a:solidFill>
                          <a:latin typeface="Cambria Math" panose="02040503050406030204" pitchFamily="18" charset="0"/>
                          <a:ea typeface="华文行楷" pitchFamily="2" charset="-122"/>
                        </a:rPr>
                        <m:t>)</m:t>
                      </m:r>
                    </m:oMath>
                  </m:oMathPara>
                </a14:m>
                <a:endParaRPr kumimoji="1" lang="en-US" altLang="zh-CN" sz="2000" b="1" dirty="0">
                  <a:solidFill>
                    <a:srgbClr val="FF3300"/>
                  </a:solidFill>
                  <a:ea typeface="华文行楷" pitchFamily="2" charset="-122"/>
                </a:endParaRPr>
              </a:p>
            </p:txBody>
          </p:sp>
        </mc:Choice>
        <mc:Fallback xmlns="">
          <p:sp>
            <p:nvSpPr>
              <p:cNvPr id="19" name="Text Box 34"/>
              <p:cNvSpPr txBox="1">
                <a:spLocks noRot="1" noChangeAspect="1" noMove="1" noResize="1" noEditPoints="1" noAdjustHandles="1" noChangeArrowheads="1" noChangeShapeType="1" noTextEdit="1"/>
              </p:cNvSpPr>
              <p:nvPr/>
            </p:nvSpPr>
            <p:spPr bwMode="auto">
              <a:xfrm>
                <a:off x="1905993" y="1101119"/>
                <a:ext cx="720725" cy="338554"/>
              </a:xfrm>
              <a:prstGeom prst="rect">
                <a:avLst/>
              </a:prstGeom>
              <a:blipFill>
                <a:blip r:embed="rId6"/>
                <a:stretch>
                  <a:fillRect l="-5932" t="-5455" b="-20000"/>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34"/>
              <p:cNvSpPr txBox="1">
                <a:spLocks noChangeArrowheads="1"/>
              </p:cNvSpPr>
              <p:nvPr/>
            </p:nvSpPr>
            <p:spPr bwMode="auto">
              <a:xfrm>
                <a:off x="3597096" y="1145040"/>
                <a:ext cx="720725" cy="338554"/>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rgbClr val="FF3300"/>
                              </a:solidFill>
                              <a:latin typeface="Cambria Math" panose="02040503050406030204" pitchFamily="18" charset="0"/>
                              <a:ea typeface="华文行楷" pitchFamily="2" charset="-122"/>
                            </a:rPr>
                          </m:ctrlPr>
                        </m:sSubPr>
                        <m:e>
                          <m:r>
                            <a:rPr kumimoji="1" lang="en-US" altLang="zh-CN" sz="2000" b="1" i="1" smtClean="0">
                              <a:solidFill>
                                <a:srgbClr val="FF3300"/>
                              </a:solidFill>
                              <a:latin typeface="Cambria Math" panose="02040503050406030204" pitchFamily="18" charset="0"/>
                              <a:ea typeface="华文行楷" pitchFamily="2" charset="-122"/>
                            </a:rPr>
                            <m:t>𝑷</m:t>
                          </m:r>
                        </m:e>
                        <m:sub>
                          <m:r>
                            <a:rPr kumimoji="1" lang="en-US" altLang="zh-CN" sz="2000" b="1" i="1" smtClean="0">
                              <a:solidFill>
                                <a:srgbClr val="FF3300"/>
                              </a:solidFill>
                              <a:latin typeface="Cambria Math" panose="02040503050406030204" pitchFamily="18" charset="0"/>
                              <a:ea typeface="华文行楷" pitchFamily="2" charset="-122"/>
                            </a:rPr>
                            <m:t>𝟏</m:t>
                          </m:r>
                        </m:sub>
                      </m:sSub>
                    </m:oMath>
                  </m:oMathPara>
                </a14:m>
                <a:endParaRPr kumimoji="1" lang="en-US" altLang="zh-CN" sz="2000" b="1" dirty="0">
                  <a:solidFill>
                    <a:srgbClr val="FF3300"/>
                  </a:solidFill>
                  <a:ea typeface="华文行楷" pitchFamily="2" charset="-122"/>
                </a:endParaRPr>
              </a:p>
            </p:txBody>
          </p:sp>
        </mc:Choice>
        <mc:Fallback xmlns="">
          <p:sp>
            <p:nvSpPr>
              <p:cNvPr id="20" name="Text Box 34"/>
              <p:cNvSpPr txBox="1">
                <a:spLocks noRot="1" noChangeAspect="1" noMove="1" noResize="1" noEditPoints="1" noAdjustHandles="1" noChangeArrowheads="1" noChangeShapeType="1" noTextEdit="1"/>
              </p:cNvSpPr>
              <p:nvPr/>
            </p:nvSpPr>
            <p:spPr bwMode="auto">
              <a:xfrm>
                <a:off x="3597096" y="1145040"/>
                <a:ext cx="720725" cy="338554"/>
              </a:xfrm>
              <a:prstGeom prst="rect">
                <a:avLst/>
              </a:prstGeom>
              <a:blipFill>
                <a:blip r:embed="rId7"/>
                <a:stretch>
                  <a:fillRect b="-3636"/>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106139" y="2843084"/>
                <a:ext cx="6005757"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en-US" altLang="zh-CN" b="0" dirty="0" smtClean="0"/>
              </a:p>
            </p:txBody>
          </p:sp>
        </mc:Choice>
        <mc:Fallback xmlns="">
          <p:sp>
            <p:nvSpPr>
              <p:cNvPr id="21" name="文本框 20"/>
              <p:cNvSpPr txBox="1">
                <a:spLocks noRot="1" noChangeAspect="1" noMove="1" noResize="1" noEditPoints="1" noAdjustHandles="1" noChangeArrowheads="1" noChangeShapeType="1" noTextEdit="1"/>
              </p:cNvSpPr>
              <p:nvPr/>
            </p:nvSpPr>
            <p:spPr>
              <a:xfrm>
                <a:off x="2106139" y="2843084"/>
                <a:ext cx="6005757" cy="369332"/>
              </a:xfrm>
              <a:prstGeom prst="rect">
                <a:avLst/>
              </a:prstGeom>
              <a:blipFill>
                <a:blip r:embed="rId8"/>
                <a:stretch>
                  <a:fillRect l="-1724" b="-26230"/>
                </a:stretch>
              </a:blipFill>
            </p:spPr>
            <p:txBody>
              <a:bodyPr/>
              <a:lstStyle/>
              <a:p>
                <a:r>
                  <a:rPr lang="zh-CN" altLang="en-US">
                    <a:noFill/>
                  </a:rPr>
                  <a:t> </a:t>
                </a:r>
              </a:p>
            </p:txBody>
          </p:sp>
        </mc:Fallback>
      </mc:AlternateContent>
      <p:sp>
        <p:nvSpPr>
          <p:cNvPr id="25" name="Line 4"/>
          <p:cNvSpPr>
            <a:spLocks noChangeShapeType="1"/>
          </p:cNvSpPr>
          <p:nvPr/>
        </p:nvSpPr>
        <p:spPr bwMode="auto">
          <a:xfrm>
            <a:off x="1387001" y="4593081"/>
            <a:ext cx="6697663" cy="0"/>
          </a:xfrm>
          <a:prstGeom prst="line">
            <a:avLst/>
          </a:prstGeom>
          <a:noFill/>
          <a:ln w="31750">
            <a:solidFill>
              <a:schemeClr val="tx1"/>
            </a:solidFill>
            <a:round/>
            <a:headEnd/>
            <a:tailEnd/>
          </a:ln>
          <a:effectLst/>
        </p:spPr>
        <p:txBody>
          <a:bodyPr lIns="0" tIns="0" rIns="0" bIns="0" anchor="ctr"/>
          <a:lstStyle/>
          <a:p>
            <a:endParaRPr lang="zh-CN" altLang="en-US" b="1"/>
          </a:p>
        </p:txBody>
      </p:sp>
      <p:sp>
        <p:nvSpPr>
          <p:cNvPr id="27" name="Line 5"/>
          <p:cNvSpPr>
            <a:spLocks noChangeShapeType="1"/>
          </p:cNvSpPr>
          <p:nvPr/>
        </p:nvSpPr>
        <p:spPr bwMode="auto">
          <a:xfrm>
            <a:off x="1387001" y="4450206"/>
            <a:ext cx="0" cy="144463"/>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31" name="Text Box 6"/>
          <p:cNvSpPr txBox="1">
            <a:spLocks noChangeArrowheads="1"/>
          </p:cNvSpPr>
          <p:nvPr/>
        </p:nvSpPr>
        <p:spPr bwMode="auto">
          <a:xfrm>
            <a:off x="1387001" y="3945381"/>
            <a:ext cx="719138"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i="1" dirty="0">
                <a:solidFill>
                  <a:srgbClr val="74369A"/>
                </a:solidFill>
                <a:latin typeface="Times New Roman" pitchFamily="18" charset="0"/>
                <a:ea typeface="华文行楷" pitchFamily="2" charset="-122"/>
              </a:rPr>
              <a:t>P</a:t>
            </a:r>
            <a:r>
              <a:rPr kumimoji="1" lang="en-US" altLang="zh-CN" sz="2400" b="1" dirty="0">
                <a:solidFill>
                  <a:srgbClr val="74369A"/>
                </a:solidFill>
                <a:latin typeface="Times New Roman" pitchFamily="18" charset="0"/>
                <a:ea typeface="华文行楷" pitchFamily="2" charset="-122"/>
              </a:rPr>
              <a:t>(0)</a:t>
            </a:r>
          </a:p>
        </p:txBody>
      </p:sp>
      <p:sp>
        <p:nvSpPr>
          <p:cNvPr id="32" name="Text Box 7"/>
          <p:cNvSpPr txBox="1">
            <a:spLocks noChangeArrowheads="1"/>
          </p:cNvSpPr>
          <p:nvPr/>
        </p:nvSpPr>
        <p:spPr bwMode="auto">
          <a:xfrm>
            <a:off x="1171101" y="3945381"/>
            <a:ext cx="287338"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a:latin typeface="Times New Roman" pitchFamily="18" charset="0"/>
                <a:ea typeface="华文行楷" pitchFamily="2" charset="-122"/>
              </a:rPr>
              <a:t>0</a:t>
            </a:r>
            <a:endParaRPr kumimoji="1" lang="en-US" altLang="zh-CN" sz="2400" b="1">
              <a:solidFill>
                <a:srgbClr val="66FF33"/>
              </a:solidFill>
              <a:latin typeface="Times New Roman" pitchFamily="18" charset="0"/>
              <a:ea typeface="华文行楷" pitchFamily="2" charset="-122"/>
            </a:endParaRPr>
          </a:p>
        </p:txBody>
      </p:sp>
      <p:sp>
        <p:nvSpPr>
          <p:cNvPr id="33" name="Line 8"/>
          <p:cNvSpPr>
            <a:spLocks noChangeShapeType="1"/>
          </p:cNvSpPr>
          <p:nvPr/>
        </p:nvSpPr>
        <p:spPr bwMode="auto">
          <a:xfrm>
            <a:off x="3333276" y="4448619"/>
            <a:ext cx="0" cy="144462"/>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34" name="Text Box 9"/>
          <p:cNvSpPr txBox="1">
            <a:spLocks noChangeArrowheads="1"/>
          </p:cNvSpPr>
          <p:nvPr/>
        </p:nvSpPr>
        <p:spPr bwMode="auto">
          <a:xfrm>
            <a:off x="2972914" y="3945381"/>
            <a:ext cx="720725"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i="1" dirty="0" smtClean="0">
                <a:solidFill>
                  <a:srgbClr val="FF0000"/>
                </a:solidFill>
                <a:latin typeface="Times New Roman" pitchFamily="18" charset="0"/>
                <a:ea typeface="华文行楷" pitchFamily="2" charset="-122"/>
              </a:rPr>
              <a:t>P</a:t>
            </a:r>
            <a:r>
              <a:rPr kumimoji="1" lang="en-US" altLang="zh-CN" sz="2400" b="1" dirty="0" smtClean="0">
                <a:solidFill>
                  <a:srgbClr val="FF0000"/>
                </a:solidFill>
                <a:latin typeface="Times New Roman" pitchFamily="18" charset="0"/>
                <a:ea typeface="华文行楷" pitchFamily="2" charset="-122"/>
              </a:rPr>
              <a:t>(S)</a:t>
            </a:r>
            <a:endParaRPr kumimoji="1" lang="en-US" altLang="zh-CN" sz="2400" b="1" dirty="0">
              <a:solidFill>
                <a:srgbClr val="FF0000"/>
              </a:solidFill>
              <a:latin typeface="Times New Roman" pitchFamily="18" charset="0"/>
              <a:ea typeface="华文行楷" pitchFamily="2" charset="-122"/>
            </a:endParaRPr>
          </a:p>
        </p:txBody>
      </p:sp>
      <p:sp>
        <p:nvSpPr>
          <p:cNvPr id="35" name="Line 10"/>
          <p:cNvSpPr>
            <a:spLocks noChangeShapeType="1"/>
          </p:cNvSpPr>
          <p:nvPr/>
        </p:nvSpPr>
        <p:spPr bwMode="auto">
          <a:xfrm>
            <a:off x="8084664" y="4448619"/>
            <a:ext cx="0" cy="144462"/>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36" name="Text Box 11"/>
          <p:cNvSpPr txBox="1">
            <a:spLocks noChangeArrowheads="1"/>
          </p:cNvSpPr>
          <p:nvPr/>
        </p:nvSpPr>
        <p:spPr bwMode="auto">
          <a:xfrm>
            <a:off x="7868764" y="3945381"/>
            <a:ext cx="360362"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a:latin typeface="Times New Roman" pitchFamily="18" charset="0"/>
                <a:ea typeface="华文行楷" pitchFamily="2" charset="-122"/>
              </a:rPr>
              <a:t>1</a:t>
            </a:r>
          </a:p>
        </p:txBody>
      </p:sp>
      <p:sp>
        <p:nvSpPr>
          <p:cNvPr id="37" name="Line 15"/>
          <p:cNvSpPr>
            <a:spLocks noChangeShapeType="1"/>
          </p:cNvSpPr>
          <p:nvPr/>
        </p:nvSpPr>
        <p:spPr bwMode="auto">
          <a:xfrm>
            <a:off x="1387001" y="4593081"/>
            <a:ext cx="1944688" cy="0"/>
          </a:xfrm>
          <a:prstGeom prst="line">
            <a:avLst/>
          </a:prstGeom>
          <a:noFill/>
          <a:ln w="31750">
            <a:solidFill>
              <a:schemeClr val="tx1"/>
            </a:solidFill>
            <a:round/>
            <a:headEnd/>
            <a:tailEnd/>
          </a:ln>
          <a:effectLst/>
        </p:spPr>
        <p:txBody>
          <a:bodyPr lIns="0" tIns="0" rIns="0" bIns="0" anchor="ctr"/>
          <a:lstStyle/>
          <a:p>
            <a:endParaRPr lang="zh-CN" altLang="en-US" b="1"/>
          </a:p>
        </p:txBody>
      </p:sp>
      <p:sp>
        <p:nvSpPr>
          <p:cNvPr id="38" name="Line 8"/>
          <p:cNvSpPr>
            <a:spLocks noChangeShapeType="1"/>
          </p:cNvSpPr>
          <p:nvPr/>
        </p:nvSpPr>
        <p:spPr bwMode="auto">
          <a:xfrm>
            <a:off x="5203425" y="4448619"/>
            <a:ext cx="0" cy="144462"/>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39" name="Text Box 9"/>
          <p:cNvSpPr txBox="1">
            <a:spLocks noChangeArrowheads="1"/>
          </p:cNvSpPr>
          <p:nvPr/>
        </p:nvSpPr>
        <p:spPr bwMode="auto">
          <a:xfrm>
            <a:off x="4749273" y="3988590"/>
            <a:ext cx="1190686" cy="387798"/>
          </a:xfrm>
          <a:prstGeom prst="rect">
            <a:avLst/>
          </a:prstGeom>
          <a:noFill/>
          <a:ln w="9525" algn="ctr">
            <a:noFill/>
            <a:miter lim="800000"/>
            <a:headEnd/>
            <a:tailEnd/>
          </a:ln>
          <a:effectLst/>
        </p:spPr>
        <p:txBody>
          <a:bodyPr wrap="square">
            <a:spAutoFit/>
          </a:bodyPr>
          <a:lstStyle/>
          <a:p>
            <a:pPr algn="ctr" eaLnBrk="1" hangingPunct="1">
              <a:lnSpc>
                <a:spcPct val="80000"/>
              </a:lnSpc>
              <a:spcBef>
                <a:spcPct val="50000"/>
              </a:spcBef>
            </a:pPr>
            <a:r>
              <a:rPr kumimoji="1" lang="en-US" altLang="zh-CN" sz="2400" b="1" i="1" dirty="0" smtClean="0">
                <a:solidFill>
                  <a:srgbClr val="74369A"/>
                </a:solidFill>
                <a:latin typeface="Times New Roman" pitchFamily="18" charset="0"/>
                <a:ea typeface="华文行楷" pitchFamily="2" charset="-122"/>
              </a:rPr>
              <a:t>P</a:t>
            </a:r>
            <a:r>
              <a:rPr kumimoji="1" lang="en-US" altLang="zh-CN" sz="2400" b="1" dirty="0" smtClean="0">
                <a:solidFill>
                  <a:srgbClr val="74369A"/>
                </a:solidFill>
                <a:latin typeface="Times New Roman" pitchFamily="18" charset="0"/>
                <a:ea typeface="华文行楷" pitchFamily="2" charset="-122"/>
              </a:rPr>
              <a:t>(S+1)</a:t>
            </a:r>
            <a:endParaRPr kumimoji="1" lang="en-US" altLang="zh-CN" sz="2400" b="1" dirty="0">
              <a:solidFill>
                <a:srgbClr val="74369A"/>
              </a:solidFill>
              <a:latin typeface="Times New Roman" pitchFamily="18" charset="0"/>
              <a:ea typeface="华文行楷" pitchFamily="2" charset="-122"/>
            </a:endParaRPr>
          </a:p>
        </p:txBody>
      </p:sp>
      <p:cxnSp>
        <p:nvCxnSpPr>
          <p:cNvPr id="40" name="直接连接符 39"/>
          <p:cNvCxnSpPr/>
          <p:nvPr/>
        </p:nvCxnSpPr>
        <p:spPr bwMode="auto">
          <a:xfrm>
            <a:off x="3333276" y="4593081"/>
            <a:ext cx="1870149"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1" name="文本框 40"/>
              <p:cNvSpPr txBox="1"/>
              <p:nvPr/>
            </p:nvSpPr>
            <p:spPr>
              <a:xfrm>
                <a:off x="4034918" y="4591494"/>
                <a:ext cx="678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034918" y="4591494"/>
                <a:ext cx="678263" cy="369332"/>
              </a:xfrm>
              <a:prstGeom prst="rect">
                <a:avLst/>
              </a:prstGeom>
              <a:blipFill>
                <a:blip r:embed="rId9"/>
                <a:stretch>
                  <a:fillRect l="-9910" r="-15315" b="-36066"/>
                </a:stretch>
              </a:blipFill>
            </p:spPr>
            <p:txBody>
              <a:bodyPr/>
              <a:lstStyle/>
              <a:p>
                <a:r>
                  <a:rPr lang="zh-CN" altLang="en-US">
                    <a:noFill/>
                  </a:rPr>
                  <a:t> </a:t>
                </a:r>
              </a:p>
            </p:txBody>
          </p:sp>
        </mc:Fallback>
      </mc:AlternateContent>
      <p:grpSp>
        <p:nvGrpSpPr>
          <p:cNvPr id="42" name="组合 41"/>
          <p:cNvGrpSpPr/>
          <p:nvPr/>
        </p:nvGrpSpPr>
        <p:grpSpPr>
          <a:xfrm>
            <a:off x="3276678" y="5322525"/>
            <a:ext cx="4633924" cy="531369"/>
            <a:chOff x="1974912" y="5617820"/>
            <a:chExt cx="5783387" cy="548030"/>
          </a:xfrm>
        </p:grpSpPr>
        <p:sp>
          <p:nvSpPr>
            <p:cNvPr id="43" name="Line 24"/>
            <p:cNvSpPr>
              <a:spLocks noChangeShapeType="1"/>
            </p:cNvSpPr>
            <p:nvPr/>
          </p:nvSpPr>
          <p:spPr bwMode="auto">
            <a:xfrm>
              <a:off x="2124075" y="6164263"/>
              <a:ext cx="5473700" cy="0"/>
            </a:xfrm>
            <a:prstGeom prst="line">
              <a:avLst/>
            </a:prstGeom>
            <a:noFill/>
            <a:ln w="31750">
              <a:solidFill>
                <a:schemeClr val="tx1"/>
              </a:solidFill>
              <a:round/>
              <a:headEnd/>
              <a:tailEnd/>
            </a:ln>
            <a:effectLst/>
          </p:spPr>
          <p:txBody>
            <a:bodyPr lIns="0" tIns="0" rIns="0" bIns="0" anchor="ctr"/>
            <a:lstStyle/>
            <a:p>
              <a:endParaRPr lang="zh-CN" altLang="en-US" b="1">
                <a:solidFill>
                  <a:srgbClr val="7030A0"/>
                </a:solidFill>
              </a:endParaRPr>
            </a:p>
          </p:txBody>
        </p:sp>
        <p:sp>
          <p:nvSpPr>
            <p:cNvPr id="44" name="Line 25"/>
            <p:cNvSpPr>
              <a:spLocks noChangeShapeType="1"/>
            </p:cNvSpPr>
            <p:nvPr/>
          </p:nvSpPr>
          <p:spPr bwMode="auto">
            <a:xfrm>
              <a:off x="2124075" y="6021388"/>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45" name="Line 27"/>
            <p:cNvSpPr>
              <a:spLocks noChangeShapeType="1"/>
            </p:cNvSpPr>
            <p:nvPr/>
          </p:nvSpPr>
          <p:spPr bwMode="auto">
            <a:xfrm>
              <a:off x="4067175" y="6021388"/>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46" name="Line 30"/>
            <p:cNvSpPr>
              <a:spLocks noChangeShapeType="1"/>
            </p:cNvSpPr>
            <p:nvPr/>
          </p:nvSpPr>
          <p:spPr bwMode="auto">
            <a:xfrm>
              <a:off x="7596188" y="6021388"/>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47" name="Text Box 31"/>
            <p:cNvSpPr txBox="1">
              <a:spLocks noChangeArrowheads="1"/>
            </p:cNvSpPr>
            <p:nvPr/>
          </p:nvSpPr>
          <p:spPr bwMode="auto">
            <a:xfrm>
              <a:off x="1974912" y="5617820"/>
              <a:ext cx="287338" cy="399957"/>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dirty="0">
                  <a:solidFill>
                    <a:srgbClr val="7030A0"/>
                  </a:solidFill>
                  <a:latin typeface="Times New Roman" pitchFamily="18" charset="0"/>
                  <a:ea typeface="华文行楷" pitchFamily="2" charset="-122"/>
                </a:rPr>
                <a:t>0</a:t>
              </a:r>
            </a:p>
          </p:txBody>
        </p:sp>
        <p:sp>
          <p:nvSpPr>
            <p:cNvPr id="48" name="Text Box 32"/>
            <p:cNvSpPr txBox="1">
              <a:spLocks noChangeArrowheads="1"/>
            </p:cNvSpPr>
            <p:nvPr/>
          </p:nvSpPr>
          <p:spPr bwMode="auto">
            <a:xfrm>
              <a:off x="7397937" y="5639033"/>
              <a:ext cx="360362" cy="399957"/>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dirty="0">
                  <a:solidFill>
                    <a:srgbClr val="7030A0"/>
                  </a:solidFill>
                  <a:latin typeface="Times New Roman" pitchFamily="18" charset="0"/>
                  <a:ea typeface="华文行楷" pitchFamily="2" charset="-122"/>
                </a:rPr>
                <a:t>1</a:t>
              </a:r>
            </a:p>
          </p:txBody>
        </p:sp>
      </p:grpSp>
      <mc:AlternateContent xmlns:mc="http://schemas.openxmlformats.org/markup-compatibility/2006" xmlns:a14="http://schemas.microsoft.com/office/drawing/2010/main">
        <mc:Choice Requires="a14">
          <p:sp>
            <p:nvSpPr>
              <p:cNvPr id="49" name="文本框 48"/>
              <p:cNvSpPr txBox="1"/>
              <p:nvPr/>
            </p:nvSpPr>
            <p:spPr>
              <a:xfrm>
                <a:off x="3456306" y="5292231"/>
                <a:ext cx="6337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m:t>
                          </m:r>
                        </m:e>
                        <m:sub>
                          <m:r>
                            <a:rPr lang="en-US" altLang="zh-CN" b="0" i="1" smtClean="0">
                              <a:solidFill>
                                <a:srgbClr val="7030A0"/>
                              </a:solidFill>
                              <a:latin typeface="Cambria Math" panose="02040503050406030204" pitchFamily="18" charset="0"/>
                            </a:rPr>
                            <m:t>0</m:t>
                          </m:r>
                        </m:sub>
                      </m:sSub>
                      <m:r>
                        <a:rPr lang="en-US" altLang="zh-CN" b="0" i="1" smtClean="0">
                          <a:solidFill>
                            <a:srgbClr val="7030A0"/>
                          </a:solidFill>
                          <a:latin typeface="Cambria Math" panose="02040503050406030204" pitchFamily="18" charset="0"/>
                        </a:rPr>
                        <m:t>)</m:t>
                      </m:r>
                    </m:oMath>
                  </m:oMathPara>
                </a14:m>
                <a:endParaRPr lang="zh-CN" altLang="en-US" dirty="0">
                  <a:solidFill>
                    <a:srgbClr val="7030A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456306" y="5292231"/>
                <a:ext cx="633700" cy="369332"/>
              </a:xfrm>
              <a:prstGeom prst="rect">
                <a:avLst/>
              </a:prstGeom>
              <a:blipFill>
                <a:blip r:embed="rId10"/>
                <a:stretch>
                  <a:fillRect l="-16346" r="-16346" b="-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822215" y="5324106"/>
                <a:ext cx="370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𝑃</m:t>
                          </m:r>
                        </m:e>
                        <m:sub>
                          <m:r>
                            <a:rPr lang="en-US" altLang="zh-CN" b="0" i="1" smtClean="0">
                              <a:solidFill>
                                <a:srgbClr val="7030A0"/>
                              </a:solidFill>
                              <a:latin typeface="Cambria Math" panose="02040503050406030204" pitchFamily="18" charset="0"/>
                            </a:rPr>
                            <m:t>1</m:t>
                          </m:r>
                        </m:sub>
                      </m:sSub>
                    </m:oMath>
                  </m:oMathPara>
                </a14:m>
                <a:endParaRPr lang="zh-CN" altLang="en-US" dirty="0">
                  <a:solidFill>
                    <a:srgbClr val="7030A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4822215" y="5324106"/>
                <a:ext cx="370101" cy="369332"/>
              </a:xfrm>
              <a:prstGeom prst="rect">
                <a:avLst/>
              </a:prstGeom>
              <a:blipFill>
                <a:blip r:embed="rId11"/>
                <a:stretch>
                  <a:fillRect l="-16393" r="-6557" b="-14754"/>
                </a:stretch>
              </a:blipFill>
            </p:spPr>
            <p:txBody>
              <a:bodyPr/>
              <a:lstStyle/>
              <a:p>
                <a:r>
                  <a:rPr lang="zh-CN" altLang="en-US">
                    <a:noFill/>
                  </a:rPr>
                  <a:t> </a:t>
                </a:r>
              </a:p>
            </p:txBody>
          </p:sp>
        </mc:Fallback>
      </mc:AlternateContent>
      <p:cxnSp>
        <p:nvCxnSpPr>
          <p:cNvPr id="54" name="直接连接符 53"/>
          <p:cNvCxnSpPr/>
          <p:nvPr/>
        </p:nvCxnSpPr>
        <p:spPr bwMode="auto">
          <a:xfrm>
            <a:off x="3331689" y="4776160"/>
            <a:ext cx="0" cy="444925"/>
          </a:xfrm>
          <a:prstGeom prst="line">
            <a:avLst/>
          </a:prstGeom>
          <a:solidFill>
            <a:schemeClr val="accent1"/>
          </a:solidFill>
          <a:ln w="28575" cap="flat" cmpd="sng" algn="ctr">
            <a:solidFill>
              <a:srgbClr val="7030A0"/>
            </a:solidFill>
            <a:prstDash val="dash"/>
            <a:round/>
            <a:headEnd type="none" w="med" len="med"/>
            <a:tailEnd type="none" w="med" len="med"/>
          </a:ln>
          <a:effectLst/>
        </p:spPr>
      </p:cxnSp>
      <p:cxnSp>
        <p:nvCxnSpPr>
          <p:cNvPr id="55" name="直接连接符 54"/>
          <p:cNvCxnSpPr>
            <a:endCxn id="48" idx="0"/>
          </p:cNvCxnSpPr>
          <p:nvPr/>
        </p:nvCxnSpPr>
        <p:spPr bwMode="auto">
          <a:xfrm>
            <a:off x="5203425" y="4665089"/>
            <a:ext cx="2562808" cy="678004"/>
          </a:xfrm>
          <a:prstGeom prst="line">
            <a:avLst/>
          </a:prstGeom>
          <a:solidFill>
            <a:schemeClr val="accent1"/>
          </a:solidFill>
          <a:ln w="28575" cap="flat" cmpd="sng" algn="ctr">
            <a:solidFill>
              <a:srgbClr val="7030A0"/>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56" name="矩形 55"/>
              <p:cNvSpPr/>
              <p:nvPr/>
            </p:nvSpPr>
            <p:spPr>
              <a:xfrm>
                <a:off x="3563888" y="6027675"/>
                <a:ext cx="4862165" cy="461665"/>
              </a:xfrm>
              <a:prstGeom prst="rect">
                <a:avLst/>
              </a:prstGeom>
            </p:spPr>
            <p:txBody>
              <a:bodyPr wrap="none">
                <a:spAutoFit/>
              </a:bodyPr>
              <a:lstStyle/>
              <a:p>
                <a:pPr>
                  <a:spcBef>
                    <a:spcPct val="20000"/>
                  </a:spcBef>
                </a:pPr>
                <a14:m>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𝑷</m:t>
                        </m:r>
                      </m:e>
                      <m:sub>
                        <m:r>
                          <a:rPr lang="en-US" altLang="zh-CN" b="1" i="1" smtClean="0">
                            <a:solidFill>
                              <a:srgbClr val="7030A0"/>
                            </a:solidFill>
                            <a:latin typeface="Cambria Math" panose="02040503050406030204" pitchFamily="18" charset="0"/>
                          </a:rPr>
                          <m:t>𝒓</m:t>
                        </m:r>
                      </m:sub>
                    </m:sSub>
                    <m:r>
                      <a:rPr lang="zh-CN" altLang="en-US" b="1" i="1">
                        <a:solidFill>
                          <a:srgbClr val="7030A0"/>
                        </a:solidFill>
                        <a:latin typeface="Cambria Math" panose="02040503050406030204" pitchFamily="18" charset="0"/>
                      </a:rPr>
                      <m:t>把</m:t>
                    </m:r>
                  </m:oMath>
                </a14:m>
                <a:r>
                  <a:rPr lang="zh-CN" altLang="en-US" b="1" dirty="0" smtClean="0">
                    <a:solidFill>
                      <a:srgbClr val="FF0000"/>
                    </a:solidFill>
                    <a:latin typeface="+mn-ea"/>
                  </a:rPr>
                  <a:t>状态区间</a:t>
                </a:r>
                <a14:m>
                  <m:oMath xmlns:m="http://schemas.openxmlformats.org/officeDocument/2006/math">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1" i="1" smtClean="0">
                        <a:solidFill>
                          <a:srgbClr val="FF0000"/>
                        </a:solidFill>
                        <a:latin typeface="Cambria Math" panose="02040503050406030204" pitchFamily="18" charset="0"/>
                      </a:rPr>
                      <m:t>)</m:t>
                    </m:r>
                  </m:oMath>
                </a14:m>
                <a:r>
                  <a:rPr lang="zh-CN" altLang="en-US" b="1" dirty="0" smtClean="0">
                    <a:solidFill>
                      <a:srgbClr val="7030A0"/>
                    </a:solidFill>
                    <a:latin typeface="+mn-ea"/>
                  </a:rPr>
                  <a:t>按</a:t>
                </a:r>
                <a:r>
                  <a:rPr lang="zh-CN" altLang="en-US" b="1" dirty="0">
                    <a:solidFill>
                      <a:srgbClr val="7030A0"/>
                    </a:solidFill>
                    <a:latin typeface="+mn-ea"/>
                  </a:rPr>
                  <a:t>概率比例划分</a:t>
                </a:r>
              </a:p>
            </p:txBody>
          </p:sp>
        </mc:Choice>
        <mc:Fallback xmlns="">
          <p:sp>
            <p:nvSpPr>
              <p:cNvPr id="56" name="矩形 55"/>
              <p:cNvSpPr>
                <a:spLocks noRot="1" noChangeAspect="1" noMove="1" noResize="1" noEditPoints="1" noAdjustHandles="1" noChangeArrowheads="1" noChangeShapeType="1" noTextEdit="1"/>
              </p:cNvSpPr>
              <p:nvPr/>
            </p:nvSpPr>
            <p:spPr>
              <a:xfrm>
                <a:off x="3563888" y="6027675"/>
                <a:ext cx="4862165" cy="461665"/>
              </a:xfrm>
              <a:prstGeom prst="rect">
                <a:avLst/>
              </a:prstGeom>
              <a:blipFill>
                <a:blip r:embed="rId12"/>
                <a:stretch>
                  <a:fillRect l="-376" t="-14474" r="-1380" b="-25000"/>
                </a:stretch>
              </a:blipFill>
            </p:spPr>
            <p:txBody>
              <a:bodyPr/>
              <a:lstStyle/>
              <a:p>
                <a:r>
                  <a:rPr lang="zh-CN" altLang="en-US">
                    <a:noFill/>
                  </a:rPr>
                  <a:t> </a:t>
                </a:r>
              </a:p>
            </p:txBody>
          </p:sp>
        </mc:Fallback>
      </mc:AlternateContent>
      <p:sp>
        <p:nvSpPr>
          <p:cNvPr id="57" name="Line 27"/>
          <p:cNvSpPr>
            <a:spLocks noChangeShapeType="1"/>
          </p:cNvSpPr>
          <p:nvPr/>
        </p:nvSpPr>
        <p:spPr bwMode="auto">
          <a:xfrm>
            <a:off x="3833525" y="4455951"/>
            <a:ext cx="0" cy="140070"/>
          </a:xfrm>
          <a:prstGeom prst="line">
            <a:avLst/>
          </a:prstGeom>
          <a:noFill/>
          <a:ln w="25400">
            <a:solidFill>
              <a:srgbClr val="FF0000"/>
            </a:solidFill>
            <a:round/>
            <a:headEnd/>
            <a:tailEnd/>
          </a:ln>
          <a:effectLst/>
        </p:spPr>
        <p:txBody>
          <a:bodyPr lIns="0" tIns="0" rIns="0" bIns="0" anchor="ctr"/>
          <a:lstStyle/>
          <a:p>
            <a:endParaRPr lang="zh-CN" altLang="en-US" b="1"/>
          </a:p>
        </p:txBody>
      </p:sp>
      <mc:AlternateContent xmlns:mc="http://schemas.openxmlformats.org/markup-compatibility/2006" xmlns:a14="http://schemas.microsoft.com/office/drawing/2010/main">
        <mc:Choice Requires="a14">
          <p:sp>
            <p:nvSpPr>
              <p:cNvPr id="62" name="文本框 61"/>
              <p:cNvSpPr txBox="1"/>
              <p:nvPr/>
            </p:nvSpPr>
            <p:spPr>
              <a:xfrm>
                <a:off x="3459801" y="4233413"/>
                <a:ext cx="34156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𝑝</m:t>
                          </m:r>
                        </m:e>
                        <m:sub>
                          <m:r>
                            <a:rPr lang="en-US" altLang="zh-CN" sz="2000" b="0" i="1" smtClean="0">
                              <a:solidFill>
                                <a:srgbClr val="FF0000"/>
                              </a:solidFill>
                              <a:latin typeface="Cambria Math" panose="02040503050406030204" pitchFamily="18" charset="0"/>
                            </a:rPr>
                            <m:t>0</m:t>
                          </m:r>
                        </m:sub>
                      </m:sSub>
                    </m:oMath>
                  </m:oMathPara>
                </a14:m>
                <a:endParaRPr lang="zh-CN" altLang="en-US" sz="2000" dirty="0">
                  <a:solidFill>
                    <a:srgbClr val="FF0000"/>
                  </a:solidFill>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3459801" y="4233413"/>
                <a:ext cx="341562" cy="307777"/>
              </a:xfrm>
              <a:prstGeom prst="rect">
                <a:avLst/>
              </a:prstGeom>
              <a:blipFill>
                <a:blip r:embed="rId13"/>
                <a:stretch>
                  <a:fillRect l="-14286" r="-1786" b="-25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4480653" y="4267295"/>
                <a:ext cx="34156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𝑝</m:t>
                          </m:r>
                        </m:e>
                        <m:sub>
                          <m:r>
                            <a:rPr lang="en-US" altLang="zh-CN" sz="2000" b="0" i="1" smtClean="0">
                              <a:solidFill>
                                <a:srgbClr val="FF0000"/>
                              </a:solidFill>
                              <a:latin typeface="Cambria Math" panose="02040503050406030204" pitchFamily="18" charset="0"/>
                            </a:rPr>
                            <m:t>1</m:t>
                          </m:r>
                        </m:sub>
                      </m:sSub>
                    </m:oMath>
                  </m:oMathPara>
                </a14:m>
                <a:endParaRPr lang="zh-CN" altLang="en-US" sz="2000" dirty="0">
                  <a:solidFill>
                    <a:srgbClr val="FF0000"/>
                  </a:solidFill>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4480653" y="4267295"/>
                <a:ext cx="341562" cy="307777"/>
              </a:xfrm>
              <a:prstGeom prst="rect">
                <a:avLst/>
              </a:prstGeom>
              <a:blipFill>
                <a:blip r:embed="rId14"/>
                <a:stretch>
                  <a:fillRect l="-12500" r="-1786" b="-25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4154036" y="5522351"/>
                <a:ext cx="34156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𝑝</m:t>
                          </m:r>
                        </m:e>
                        <m:sub>
                          <m:r>
                            <a:rPr lang="en-US" altLang="zh-CN" sz="2000" b="0" i="1" smtClean="0">
                              <a:solidFill>
                                <a:srgbClr val="FF0000"/>
                              </a:solidFill>
                              <a:latin typeface="Cambria Math" panose="02040503050406030204" pitchFamily="18" charset="0"/>
                            </a:rPr>
                            <m:t>0</m:t>
                          </m:r>
                        </m:sub>
                      </m:sSub>
                    </m:oMath>
                  </m:oMathPara>
                </a14:m>
                <a:endParaRPr lang="zh-CN" altLang="en-US" sz="2000" dirty="0">
                  <a:solidFill>
                    <a:srgbClr val="FF0000"/>
                  </a:solidFill>
                </a:endParaRPr>
              </a:p>
            </p:txBody>
          </p:sp>
        </mc:Choice>
        <mc:Fallback xmlns="">
          <p:sp>
            <p:nvSpPr>
              <p:cNvPr id="66" name="文本框 65"/>
              <p:cNvSpPr txBox="1">
                <a:spLocks noRot="1" noChangeAspect="1" noMove="1" noResize="1" noEditPoints="1" noAdjustHandles="1" noChangeArrowheads="1" noChangeShapeType="1" noTextEdit="1"/>
              </p:cNvSpPr>
              <p:nvPr/>
            </p:nvSpPr>
            <p:spPr>
              <a:xfrm>
                <a:off x="4154036" y="5522351"/>
                <a:ext cx="341562" cy="307777"/>
              </a:xfrm>
              <a:prstGeom prst="rect">
                <a:avLst/>
              </a:prstGeom>
              <a:blipFill>
                <a:blip r:embed="rId15"/>
                <a:stretch>
                  <a:fillRect l="-14286" r="-3571"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6158873" y="5530302"/>
                <a:ext cx="34156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𝑝</m:t>
                          </m:r>
                        </m:e>
                        <m:sub>
                          <m:r>
                            <a:rPr lang="en-US" altLang="zh-CN" sz="2000" b="0" i="1" smtClean="0">
                              <a:solidFill>
                                <a:srgbClr val="FF0000"/>
                              </a:solidFill>
                              <a:latin typeface="Cambria Math" panose="02040503050406030204" pitchFamily="18" charset="0"/>
                            </a:rPr>
                            <m:t>1</m:t>
                          </m:r>
                        </m:sub>
                      </m:sSub>
                    </m:oMath>
                  </m:oMathPara>
                </a14:m>
                <a:endParaRPr lang="zh-CN" altLang="en-US" sz="2000" dirty="0">
                  <a:solidFill>
                    <a:srgbClr val="FF0000"/>
                  </a:solidFill>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6158873" y="5530302"/>
                <a:ext cx="341562" cy="307777"/>
              </a:xfrm>
              <a:prstGeom prst="rect">
                <a:avLst/>
              </a:prstGeom>
              <a:blipFill>
                <a:blip r:embed="rId16"/>
                <a:stretch>
                  <a:fillRect l="-12500" r="-1786" b="-25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451391" y="3352147"/>
                <a:ext cx="6111032" cy="461665"/>
              </a:xfrm>
              <a:prstGeom prst="rect">
                <a:avLst/>
              </a:prstGeom>
              <a:noFill/>
            </p:spPr>
            <p:txBody>
              <a:bodyPr wrap="none" rtlCol="0">
                <a:spAutoFit/>
              </a:bodyPr>
              <a:lstStyle/>
              <a:p>
                <a:r>
                  <a:rPr lang="zh-CN" altLang="en-US" dirty="0" smtClean="0"/>
                  <a:t>统一写作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=0,1</m:t>
                    </m:r>
                  </m:oMath>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451391" y="3352147"/>
                <a:ext cx="6111032" cy="461665"/>
              </a:xfrm>
              <a:prstGeom prst="rect">
                <a:avLst/>
              </a:prstGeom>
              <a:blipFill>
                <a:blip r:embed="rId17"/>
                <a:stretch>
                  <a:fillRect l="-1496"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598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4305DCF-200D-4CC6-9321-1179FBC77CD4}" type="slidenum">
              <a:rPr lang="en-US" altLang="zh-CN" smtClean="0"/>
              <a:pPr/>
              <a:t>104</a:t>
            </a:fld>
            <a:endParaRPr lang="en-US" altLang="zh-CN"/>
          </a:p>
        </p:txBody>
      </p:sp>
      <p:sp>
        <p:nvSpPr>
          <p:cNvPr id="4" name="文本框 3"/>
          <p:cNvSpPr txBox="1"/>
          <p:nvPr/>
        </p:nvSpPr>
        <p:spPr>
          <a:xfrm>
            <a:off x="2947812" y="258329"/>
            <a:ext cx="2954655" cy="646331"/>
          </a:xfrm>
          <a:prstGeom prst="rect">
            <a:avLst/>
          </a:prstGeom>
          <a:noFill/>
        </p:spPr>
        <p:txBody>
          <a:bodyPr wrap="none" rtlCol="0">
            <a:spAutoFit/>
          </a:bodyPr>
          <a:lstStyle/>
          <a:p>
            <a:r>
              <a:rPr lang="zh-CN" altLang="en-US" sz="3600" dirty="0">
                <a:solidFill>
                  <a:schemeClr val="accent2">
                    <a:lumMod val="75000"/>
                  </a:schemeClr>
                </a:solidFill>
              </a:rPr>
              <a:t>一般</a:t>
            </a:r>
            <a:r>
              <a:rPr lang="zh-CN" altLang="en-US" sz="3600" dirty="0" smtClean="0">
                <a:solidFill>
                  <a:schemeClr val="accent2">
                    <a:lumMod val="75000"/>
                  </a:schemeClr>
                </a:solidFill>
              </a:rPr>
              <a:t>递推公式</a:t>
            </a:r>
            <a:endParaRPr lang="zh-CN" altLang="en-US" sz="3600" dirty="0">
              <a:solidFill>
                <a:schemeClr val="accent2">
                  <a:lumMod val="75000"/>
                </a:schemeClr>
              </a:solidFill>
            </a:endParaRPr>
          </a:p>
        </p:txBody>
      </p:sp>
      <p:sp>
        <p:nvSpPr>
          <p:cNvPr id="8" name="Line 4"/>
          <p:cNvSpPr>
            <a:spLocks noChangeShapeType="1"/>
          </p:cNvSpPr>
          <p:nvPr/>
        </p:nvSpPr>
        <p:spPr bwMode="auto">
          <a:xfrm>
            <a:off x="1223504" y="3656977"/>
            <a:ext cx="6697663" cy="0"/>
          </a:xfrm>
          <a:prstGeom prst="line">
            <a:avLst/>
          </a:prstGeom>
          <a:noFill/>
          <a:ln w="31750">
            <a:solidFill>
              <a:schemeClr val="tx1"/>
            </a:solidFill>
            <a:round/>
            <a:headEnd/>
            <a:tailEnd/>
          </a:ln>
          <a:effectLst/>
        </p:spPr>
        <p:txBody>
          <a:bodyPr lIns="0" tIns="0" rIns="0" bIns="0" anchor="ctr"/>
          <a:lstStyle/>
          <a:p>
            <a:endParaRPr lang="zh-CN" altLang="en-US" b="1"/>
          </a:p>
        </p:txBody>
      </p:sp>
      <p:sp>
        <p:nvSpPr>
          <p:cNvPr id="9" name="Line 5"/>
          <p:cNvSpPr>
            <a:spLocks noChangeShapeType="1"/>
          </p:cNvSpPr>
          <p:nvPr/>
        </p:nvSpPr>
        <p:spPr bwMode="auto">
          <a:xfrm>
            <a:off x="1223504" y="3514102"/>
            <a:ext cx="0" cy="144463"/>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10" name="Text Box 6"/>
          <p:cNvSpPr txBox="1">
            <a:spLocks noChangeArrowheads="1"/>
          </p:cNvSpPr>
          <p:nvPr/>
        </p:nvSpPr>
        <p:spPr bwMode="auto">
          <a:xfrm>
            <a:off x="1223504" y="3009277"/>
            <a:ext cx="719138"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i="1" dirty="0">
                <a:solidFill>
                  <a:srgbClr val="74369A"/>
                </a:solidFill>
                <a:latin typeface="Times New Roman" pitchFamily="18" charset="0"/>
                <a:ea typeface="华文行楷" pitchFamily="2" charset="-122"/>
              </a:rPr>
              <a:t>P</a:t>
            </a:r>
            <a:r>
              <a:rPr kumimoji="1" lang="en-US" altLang="zh-CN" sz="2400" b="1" dirty="0">
                <a:solidFill>
                  <a:srgbClr val="74369A"/>
                </a:solidFill>
                <a:latin typeface="Times New Roman" pitchFamily="18" charset="0"/>
                <a:ea typeface="华文行楷" pitchFamily="2" charset="-122"/>
              </a:rPr>
              <a:t>(0)</a:t>
            </a:r>
          </a:p>
        </p:txBody>
      </p:sp>
      <p:sp>
        <p:nvSpPr>
          <p:cNvPr id="11" name="Text Box 7"/>
          <p:cNvSpPr txBox="1">
            <a:spLocks noChangeArrowheads="1"/>
          </p:cNvSpPr>
          <p:nvPr/>
        </p:nvSpPr>
        <p:spPr bwMode="auto">
          <a:xfrm>
            <a:off x="1007604" y="3009277"/>
            <a:ext cx="287338"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a:latin typeface="Times New Roman" pitchFamily="18" charset="0"/>
                <a:ea typeface="华文行楷" pitchFamily="2" charset="-122"/>
              </a:rPr>
              <a:t>0</a:t>
            </a:r>
            <a:endParaRPr kumimoji="1" lang="en-US" altLang="zh-CN" sz="2400" b="1">
              <a:solidFill>
                <a:srgbClr val="66FF33"/>
              </a:solidFill>
              <a:latin typeface="Times New Roman" pitchFamily="18" charset="0"/>
              <a:ea typeface="华文行楷" pitchFamily="2" charset="-122"/>
            </a:endParaRPr>
          </a:p>
        </p:txBody>
      </p:sp>
      <p:sp>
        <p:nvSpPr>
          <p:cNvPr id="12" name="Line 8"/>
          <p:cNvSpPr>
            <a:spLocks noChangeShapeType="1"/>
          </p:cNvSpPr>
          <p:nvPr/>
        </p:nvSpPr>
        <p:spPr bwMode="auto">
          <a:xfrm>
            <a:off x="3169779" y="3512515"/>
            <a:ext cx="0" cy="144462"/>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13" name="Text Box 9"/>
          <p:cNvSpPr txBox="1">
            <a:spLocks noChangeArrowheads="1"/>
          </p:cNvSpPr>
          <p:nvPr/>
        </p:nvSpPr>
        <p:spPr bwMode="auto">
          <a:xfrm>
            <a:off x="2809417" y="3009277"/>
            <a:ext cx="720725"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i="1" dirty="0" smtClean="0">
                <a:solidFill>
                  <a:srgbClr val="FF0000"/>
                </a:solidFill>
                <a:latin typeface="Times New Roman" pitchFamily="18" charset="0"/>
                <a:ea typeface="华文行楷" pitchFamily="2" charset="-122"/>
              </a:rPr>
              <a:t>P</a:t>
            </a:r>
            <a:r>
              <a:rPr kumimoji="1" lang="en-US" altLang="zh-CN" sz="2400" b="1" dirty="0" smtClean="0">
                <a:solidFill>
                  <a:srgbClr val="FF0000"/>
                </a:solidFill>
                <a:latin typeface="Times New Roman" pitchFamily="18" charset="0"/>
                <a:ea typeface="华文行楷" pitchFamily="2" charset="-122"/>
              </a:rPr>
              <a:t>(S)</a:t>
            </a:r>
            <a:endParaRPr kumimoji="1" lang="en-US" altLang="zh-CN" sz="2400" b="1" dirty="0">
              <a:solidFill>
                <a:srgbClr val="FF0000"/>
              </a:solidFill>
              <a:latin typeface="Times New Roman" pitchFamily="18" charset="0"/>
              <a:ea typeface="华文行楷" pitchFamily="2" charset="-122"/>
            </a:endParaRPr>
          </a:p>
        </p:txBody>
      </p:sp>
      <p:sp>
        <p:nvSpPr>
          <p:cNvPr id="14" name="Line 10"/>
          <p:cNvSpPr>
            <a:spLocks noChangeShapeType="1"/>
          </p:cNvSpPr>
          <p:nvPr/>
        </p:nvSpPr>
        <p:spPr bwMode="auto">
          <a:xfrm>
            <a:off x="7921167" y="3512515"/>
            <a:ext cx="0" cy="144462"/>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15" name="Text Box 11"/>
          <p:cNvSpPr txBox="1">
            <a:spLocks noChangeArrowheads="1"/>
          </p:cNvSpPr>
          <p:nvPr/>
        </p:nvSpPr>
        <p:spPr bwMode="auto">
          <a:xfrm>
            <a:off x="7705267" y="3009277"/>
            <a:ext cx="360362" cy="384175"/>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a:latin typeface="Times New Roman" pitchFamily="18" charset="0"/>
                <a:ea typeface="华文行楷" pitchFamily="2" charset="-122"/>
              </a:rPr>
              <a:t>1</a:t>
            </a:r>
          </a:p>
        </p:txBody>
      </p:sp>
      <p:sp>
        <p:nvSpPr>
          <p:cNvPr id="16" name="Line 15"/>
          <p:cNvSpPr>
            <a:spLocks noChangeShapeType="1"/>
          </p:cNvSpPr>
          <p:nvPr/>
        </p:nvSpPr>
        <p:spPr bwMode="auto">
          <a:xfrm>
            <a:off x="1223504" y="3656977"/>
            <a:ext cx="1944688" cy="0"/>
          </a:xfrm>
          <a:prstGeom prst="line">
            <a:avLst/>
          </a:prstGeom>
          <a:noFill/>
          <a:ln w="31750">
            <a:solidFill>
              <a:schemeClr val="tx1"/>
            </a:solidFill>
            <a:round/>
            <a:headEnd/>
            <a:tailEnd/>
          </a:ln>
          <a:effectLst/>
        </p:spPr>
        <p:txBody>
          <a:bodyPr lIns="0" tIns="0" rIns="0" bIns="0" anchor="ctr"/>
          <a:lstStyle/>
          <a:p>
            <a:endParaRPr lang="zh-CN" altLang="en-US" b="1"/>
          </a:p>
        </p:txBody>
      </p:sp>
      <p:sp>
        <p:nvSpPr>
          <p:cNvPr id="17" name="Line 8"/>
          <p:cNvSpPr>
            <a:spLocks noChangeShapeType="1"/>
          </p:cNvSpPr>
          <p:nvPr/>
        </p:nvSpPr>
        <p:spPr bwMode="auto">
          <a:xfrm>
            <a:off x="5039928" y="3512515"/>
            <a:ext cx="0" cy="144462"/>
          </a:xfrm>
          <a:prstGeom prst="line">
            <a:avLst/>
          </a:prstGeom>
          <a:noFill/>
          <a:ln w="25400">
            <a:solidFill>
              <a:schemeClr val="tx1"/>
            </a:solidFill>
            <a:round/>
            <a:headEnd/>
            <a:tailEnd/>
          </a:ln>
          <a:effectLst/>
        </p:spPr>
        <p:txBody>
          <a:bodyPr lIns="0" tIns="0" rIns="0" bIns="0" anchor="ctr"/>
          <a:lstStyle/>
          <a:p>
            <a:endParaRPr lang="zh-CN" altLang="en-US" b="1"/>
          </a:p>
        </p:txBody>
      </p:sp>
      <p:sp>
        <p:nvSpPr>
          <p:cNvPr id="18" name="Text Box 9"/>
          <p:cNvSpPr txBox="1">
            <a:spLocks noChangeArrowheads="1"/>
          </p:cNvSpPr>
          <p:nvPr/>
        </p:nvSpPr>
        <p:spPr bwMode="auto">
          <a:xfrm>
            <a:off x="4585776" y="3052486"/>
            <a:ext cx="1190686" cy="387798"/>
          </a:xfrm>
          <a:prstGeom prst="rect">
            <a:avLst/>
          </a:prstGeom>
          <a:noFill/>
          <a:ln w="9525" algn="ctr">
            <a:noFill/>
            <a:miter lim="800000"/>
            <a:headEnd/>
            <a:tailEnd/>
          </a:ln>
          <a:effectLst/>
        </p:spPr>
        <p:txBody>
          <a:bodyPr wrap="square">
            <a:spAutoFit/>
          </a:bodyPr>
          <a:lstStyle/>
          <a:p>
            <a:pPr algn="ctr" eaLnBrk="1" hangingPunct="1">
              <a:lnSpc>
                <a:spcPct val="80000"/>
              </a:lnSpc>
              <a:spcBef>
                <a:spcPct val="50000"/>
              </a:spcBef>
            </a:pPr>
            <a:r>
              <a:rPr kumimoji="1" lang="en-US" altLang="zh-CN" sz="2400" b="1" i="1" dirty="0" smtClean="0">
                <a:solidFill>
                  <a:srgbClr val="74369A"/>
                </a:solidFill>
                <a:latin typeface="Times New Roman" pitchFamily="18" charset="0"/>
                <a:ea typeface="华文行楷" pitchFamily="2" charset="-122"/>
              </a:rPr>
              <a:t>P</a:t>
            </a:r>
            <a:r>
              <a:rPr kumimoji="1" lang="en-US" altLang="zh-CN" sz="2400" b="1" dirty="0" smtClean="0">
                <a:solidFill>
                  <a:srgbClr val="74369A"/>
                </a:solidFill>
                <a:latin typeface="Times New Roman" pitchFamily="18" charset="0"/>
                <a:ea typeface="华文行楷" pitchFamily="2" charset="-122"/>
              </a:rPr>
              <a:t>(S+1)</a:t>
            </a:r>
            <a:endParaRPr kumimoji="1" lang="en-US" altLang="zh-CN" sz="2400" b="1" dirty="0">
              <a:solidFill>
                <a:srgbClr val="74369A"/>
              </a:solidFill>
              <a:latin typeface="Times New Roman" pitchFamily="18" charset="0"/>
              <a:ea typeface="华文行楷" pitchFamily="2" charset="-122"/>
            </a:endParaRPr>
          </a:p>
        </p:txBody>
      </p:sp>
      <p:cxnSp>
        <p:nvCxnSpPr>
          <p:cNvPr id="20" name="直接连接符 19"/>
          <p:cNvCxnSpPr/>
          <p:nvPr/>
        </p:nvCxnSpPr>
        <p:spPr bwMode="auto">
          <a:xfrm>
            <a:off x="3169779" y="3656977"/>
            <a:ext cx="1870149"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2" name="文本框 21"/>
              <p:cNvSpPr txBox="1"/>
              <p:nvPr/>
            </p:nvSpPr>
            <p:spPr>
              <a:xfrm>
                <a:off x="3871421" y="3655390"/>
                <a:ext cx="678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3871421" y="3655390"/>
                <a:ext cx="678263" cy="369332"/>
              </a:xfrm>
              <a:prstGeom prst="rect">
                <a:avLst/>
              </a:prstGeom>
              <a:blipFill>
                <a:blip r:embed="rId2"/>
                <a:stretch>
                  <a:fillRect l="-9910" r="-16216" b="-36667"/>
                </a:stretch>
              </a:blipFill>
            </p:spPr>
            <p:txBody>
              <a:bodyPr/>
              <a:lstStyle/>
              <a:p>
                <a:r>
                  <a:rPr lang="zh-CN" altLang="en-US">
                    <a:noFill/>
                  </a:rPr>
                  <a:t> </a:t>
                </a:r>
              </a:p>
            </p:txBody>
          </p:sp>
        </mc:Fallback>
      </mc:AlternateContent>
      <p:grpSp>
        <p:nvGrpSpPr>
          <p:cNvPr id="23" name="组合 22"/>
          <p:cNvGrpSpPr/>
          <p:nvPr/>
        </p:nvGrpSpPr>
        <p:grpSpPr>
          <a:xfrm>
            <a:off x="3113181" y="4386421"/>
            <a:ext cx="4633924" cy="531369"/>
            <a:chOff x="1974912" y="5617820"/>
            <a:chExt cx="5783387" cy="548030"/>
          </a:xfrm>
        </p:grpSpPr>
        <p:sp>
          <p:nvSpPr>
            <p:cNvPr id="24" name="Line 24"/>
            <p:cNvSpPr>
              <a:spLocks noChangeShapeType="1"/>
            </p:cNvSpPr>
            <p:nvPr/>
          </p:nvSpPr>
          <p:spPr bwMode="auto">
            <a:xfrm>
              <a:off x="2124075" y="6164263"/>
              <a:ext cx="5473700" cy="0"/>
            </a:xfrm>
            <a:prstGeom prst="line">
              <a:avLst/>
            </a:prstGeom>
            <a:noFill/>
            <a:ln w="31750">
              <a:solidFill>
                <a:schemeClr val="tx1"/>
              </a:solidFill>
              <a:round/>
              <a:headEnd/>
              <a:tailEnd/>
            </a:ln>
            <a:effectLst/>
          </p:spPr>
          <p:txBody>
            <a:bodyPr lIns="0" tIns="0" rIns="0" bIns="0" anchor="ctr"/>
            <a:lstStyle/>
            <a:p>
              <a:endParaRPr lang="zh-CN" altLang="en-US" b="1">
                <a:solidFill>
                  <a:srgbClr val="7030A0"/>
                </a:solidFill>
              </a:endParaRPr>
            </a:p>
          </p:txBody>
        </p:sp>
        <p:sp>
          <p:nvSpPr>
            <p:cNvPr id="25" name="Line 25"/>
            <p:cNvSpPr>
              <a:spLocks noChangeShapeType="1"/>
            </p:cNvSpPr>
            <p:nvPr/>
          </p:nvSpPr>
          <p:spPr bwMode="auto">
            <a:xfrm>
              <a:off x="2124075" y="6021388"/>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26" name="Line 27"/>
            <p:cNvSpPr>
              <a:spLocks noChangeShapeType="1"/>
            </p:cNvSpPr>
            <p:nvPr/>
          </p:nvSpPr>
          <p:spPr bwMode="auto">
            <a:xfrm>
              <a:off x="4067175" y="6021388"/>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27" name="Line 30"/>
            <p:cNvSpPr>
              <a:spLocks noChangeShapeType="1"/>
            </p:cNvSpPr>
            <p:nvPr/>
          </p:nvSpPr>
          <p:spPr bwMode="auto">
            <a:xfrm>
              <a:off x="7596188" y="6021388"/>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28" name="Text Box 31"/>
            <p:cNvSpPr txBox="1">
              <a:spLocks noChangeArrowheads="1"/>
            </p:cNvSpPr>
            <p:nvPr/>
          </p:nvSpPr>
          <p:spPr bwMode="auto">
            <a:xfrm>
              <a:off x="1974912" y="5617820"/>
              <a:ext cx="287338" cy="399957"/>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dirty="0">
                  <a:solidFill>
                    <a:srgbClr val="7030A0"/>
                  </a:solidFill>
                  <a:latin typeface="Times New Roman" pitchFamily="18" charset="0"/>
                  <a:ea typeface="华文行楷" pitchFamily="2" charset="-122"/>
                </a:rPr>
                <a:t>0</a:t>
              </a:r>
            </a:p>
          </p:txBody>
        </p:sp>
        <p:sp>
          <p:nvSpPr>
            <p:cNvPr id="29" name="Text Box 32"/>
            <p:cNvSpPr txBox="1">
              <a:spLocks noChangeArrowheads="1"/>
            </p:cNvSpPr>
            <p:nvPr/>
          </p:nvSpPr>
          <p:spPr bwMode="auto">
            <a:xfrm>
              <a:off x="7397937" y="5639033"/>
              <a:ext cx="360362" cy="399957"/>
            </a:xfrm>
            <a:prstGeom prst="rect">
              <a:avLst/>
            </a:prstGeom>
            <a:noFill/>
            <a:ln w="9525" algn="ctr">
              <a:noFill/>
              <a:miter lim="800000"/>
              <a:headEnd/>
              <a:tailEnd/>
            </a:ln>
            <a:effectLst/>
          </p:spPr>
          <p:txBody>
            <a:bodyPr>
              <a:spAutoFit/>
            </a:bodyPr>
            <a:lstStyle/>
            <a:p>
              <a:pPr algn="ctr" eaLnBrk="1" hangingPunct="1">
                <a:lnSpc>
                  <a:spcPct val="80000"/>
                </a:lnSpc>
                <a:spcBef>
                  <a:spcPct val="50000"/>
                </a:spcBef>
              </a:pPr>
              <a:r>
                <a:rPr kumimoji="1" lang="en-US" altLang="zh-CN" sz="2400" b="1" dirty="0">
                  <a:solidFill>
                    <a:srgbClr val="7030A0"/>
                  </a:solidFill>
                  <a:latin typeface="Times New Roman" pitchFamily="18" charset="0"/>
                  <a:ea typeface="华文行楷" pitchFamily="2" charset="-122"/>
                </a:rPr>
                <a:t>1</a:t>
              </a:r>
            </a:p>
          </p:txBody>
        </p:sp>
      </p:grpSp>
      <mc:AlternateContent xmlns:mc="http://schemas.openxmlformats.org/markup-compatibility/2006" xmlns:a14="http://schemas.microsoft.com/office/drawing/2010/main">
        <mc:Choice Requires="a14">
          <p:sp>
            <p:nvSpPr>
              <p:cNvPr id="32" name="文本框 31"/>
              <p:cNvSpPr txBox="1"/>
              <p:nvPr/>
            </p:nvSpPr>
            <p:spPr>
              <a:xfrm>
                <a:off x="3292809" y="4356127"/>
                <a:ext cx="370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𝑃</m:t>
                          </m:r>
                        </m:e>
                        <m:sub>
                          <m:r>
                            <a:rPr lang="en-US" altLang="zh-CN" i="1">
                              <a:solidFill>
                                <a:srgbClr val="7030A0"/>
                              </a:solidFill>
                              <a:latin typeface="Cambria Math" panose="02040503050406030204" pitchFamily="18" charset="0"/>
                            </a:rPr>
                            <m:t>1</m:t>
                          </m:r>
                        </m:sub>
                      </m:sSub>
                    </m:oMath>
                  </m:oMathPara>
                </a14:m>
                <a:endParaRPr lang="zh-CN" altLang="en-US" dirty="0">
                  <a:solidFill>
                    <a:srgbClr val="7030A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3292809" y="4356127"/>
                <a:ext cx="370101" cy="369332"/>
              </a:xfrm>
              <a:prstGeom prst="rect">
                <a:avLst/>
              </a:prstGeom>
              <a:blipFill>
                <a:blip r:embed="rId3"/>
                <a:stretch>
                  <a:fillRect l="-16393" r="-6557"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658718" y="4388002"/>
                <a:ext cx="377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𝑃</m:t>
                          </m:r>
                        </m:e>
                        <m:sub>
                          <m:r>
                            <a:rPr lang="en-US" altLang="zh-CN" i="1">
                              <a:solidFill>
                                <a:srgbClr val="7030A0"/>
                              </a:solidFill>
                              <a:latin typeface="Cambria Math" panose="02040503050406030204" pitchFamily="18" charset="0"/>
                            </a:rPr>
                            <m:t>2</m:t>
                          </m:r>
                        </m:sub>
                      </m:sSub>
                    </m:oMath>
                  </m:oMathPara>
                </a14:m>
                <a:endParaRPr lang="zh-CN" altLang="en-US" dirty="0">
                  <a:solidFill>
                    <a:srgbClr val="7030A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658718" y="4388002"/>
                <a:ext cx="377218" cy="369332"/>
              </a:xfrm>
              <a:prstGeom prst="rect">
                <a:avLst/>
              </a:prstGeom>
              <a:blipFill>
                <a:blip r:embed="rId4"/>
                <a:stretch>
                  <a:fillRect l="-17742" r="-483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5587906" y="4406989"/>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𝑃</m:t>
                          </m:r>
                        </m:e>
                        <m:sub>
                          <m:r>
                            <a:rPr lang="en-US" altLang="zh-CN" i="1">
                              <a:solidFill>
                                <a:srgbClr val="7030A0"/>
                              </a:solidFill>
                              <a:latin typeface="Cambria Math" panose="02040503050406030204" pitchFamily="18" charset="0"/>
                            </a:rPr>
                            <m:t>3</m:t>
                          </m:r>
                        </m:sub>
                      </m:sSub>
                    </m:oMath>
                  </m:oMathPara>
                </a14:m>
                <a:endParaRPr lang="zh-CN" altLang="en-US" dirty="0">
                  <a:solidFill>
                    <a:srgbClr val="7030A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5587906" y="4406989"/>
                <a:ext cx="377219" cy="369332"/>
              </a:xfrm>
              <a:prstGeom prst="rect">
                <a:avLst/>
              </a:prstGeom>
              <a:blipFill>
                <a:blip r:embed="rId5"/>
                <a:stretch>
                  <a:fillRect l="-19355" r="-4839" b="-14754"/>
                </a:stretch>
              </a:blipFill>
            </p:spPr>
            <p:txBody>
              <a:bodyPr/>
              <a:lstStyle/>
              <a:p>
                <a:r>
                  <a:rPr lang="zh-CN" altLang="en-US">
                    <a:noFill/>
                  </a:rPr>
                  <a:t> </a:t>
                </a:r>
              </a:p>
            </p:txBody>
          </p:sp>
        </mc:Fallback>
      </mc:AlternateContent>
      <p:sp>
        <p:nvSpPr>
          <p:cNvPr id="35" name="Line 8"/>
          <p:cNvSpPr>
            <a:spLocks noChangeShapeType="1"/>
          </p:cNvSpPr>
          <p:nvPr/>
        </p:nvSpPr>
        <p:spPr bwMode="auto">
          <a:xfrm>
            <a:off x="5760008" y="4773101"/>
            <a:ext cx="0" cy="144462"/>
          </a:xfrm>
          <a:prstGeom prst="line">
            <a:avLst/>
          </a:prstGeom>
          <a:noFill/>
          <a:ln w="25400">
            <a:solidFill>
              <a:schemeClr val="tx1"/>
            </a:solidFill>
            <a:round/>
            <a:headEnd/>
            <a:tailEnd/>
          </a:ln>
          <a:effectLst/>
        </p:spPr>
        <p:txBody>
          <a:bodyPr lIns="0" tIns="0" rIns="0" bIns="0" anchor="ctr"/>
          <a:lstStyle/>
          <a:p>
            <a:endParaRPr lang="zh-CN" altLang="en-US" b="1">
              <a:solidFill>
                <a:srgbClr val="7030A0"/>
              </a:solidFill>
            </a:endParaRPr>
          </a:p>
        </p:txBody>
      </p:sp>
      <p:sp>
        <p:nvSpPr>
          <p:cNvPr id="36" name="文本框 35"/>
          <p:cNvSpPr txBox="1"/>
          <p:nvPr/>
        </p:nvSpPr>
        <p:spPr>
          <a:xfrm>
            <a:off x="6508608" y="4406989"/>
            <a:ext cx="492443" cy="461665"/>
          </a:xfrm>
          <a:prstGeom prst="rect">
            <a:avLst/>
          </a:prstGeom>
          <a:noFill/>
        </p:spPr>
        <p:txBody>
          <a:bodyPr wrap="none" rtlCol="0">
            <a:spAutoFit/>
          </a:bodyPr>
          <a:lstStyle/>
          <a:p>
            <a:r>
              <a:rPr lang="en-US" altLang="zh-CN" dirty="0" smtClean="0">
                <a:solidFill>
                  <a:srgbClr val="7030A0"/>
                </a:solidFill>
              </a:rPr>
              <a:t>…</a:t>
            </a:r>
            <a:endParaRPr lang="zh-CN" altLang="en-US" dirty="0">
              <a:solidFill>
                <a:srgbClr val="7030A0"/>
              </a:solidFill>
            </a:endParaRPr>
          </a:p>
        </p:txBody>
      </p:sp>
      <p:cxnSp>
        <p:nvCxnSpPr>
          <p:cNvPr id="38" name="直接连接符 37"/>
          <p:cNvCxnSpPr/>
          <p:nvPr/>
        </p:nvCxnSpPr>
        <p:spPr bwMode="auto">
          <a:xfrm>
            <a:off x="3168192" y="3840056"/>
            <a:ext cx="0" cy="444925"/>
          </a:xfrm>
          <a:prstGeom prst="line">
            <a:avLst/>
          </a:prstGeom>
          <a:solidFill>
            <a:schemeClr val="accent1"/>
          </a:solidFill>
          <a:ln w="28575" cap="flat" cmpd="sng" algn="ctr">
            <a:solidFill>
              <a:srgbClr val="7030A0"/>
            </a:solidFill>
            <a:prstDash val="dash"/>
            <a:round/>
            <a:headEnd type="none" w="med" len="med"/>
            <a:tailEnd type="none" w="med" len="med"/>
          </a:ln>
          <a:effectLst/>
        </p:spPr>
      </p:cxnSp>
      <p:cxnSp>
        <p:nvCxnSpPr>
          <p:cNvPr id="41" name="直接连接符 40"/>
          <p:cNvCxnSpPr>
            <a:endCxn id="29" idx="0"/>
          </p:cNvCxnSpPr>
          <p:nvPr/>
        </p:nvCxnSpPr>
        <p:spPr bwMode="auto">
          <a:xfrm>
            <a:off x="5039928" y="3728985"/>
            <a:ext cx="2562808" cy="678004"/>
          </a:xfrm>
          <a:prstGeom prst="line">
            <a:avLst/>
          </a:prstGeom>
          <a:solidFill>
            <a:schemeClr val="accent1"/>
          </a:solidFill>
          <a:ln w="28575" cap="flat" cmpd="sng" algn="ctr">
            <a:solidFill>
              <a:srgbClr val="7030A0"/>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42" name="矩形 41"/>
              <p:cNvSpPr/>
              <p:nvPr/>
            </p:nvSpPr>
            <p:spPr>
              <a:xfrm>
                <a:off x="3400391" y="5091571"/>
                <a:ext cx="4862165" cy="461665"/>
              </a:xfrm>
              <a:prstGeom prst="rect">
                <a:avLst/>
              </a:prstGeom>
            </p:spPr>
            <p:txBody>
              <a:bodyPr wrap="none">
                <a:spAutoFit/>
              </a:bodyPr>
              <a:lstStyle/>
              <a:p>
                <a:pPr>
                  <a:spcBef>
                    <a:spcPct val="20000"/>
                  </a:spcBef>
                </a:pPr>
                <a14:m>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𝑷</m:t>
                        </m:r>
                      </m:e>
                      <m:sub>
                        <m:r>
                          <a:rPr lang="en-US" altLang="zh-CN" b="1" i="1" smtClean="0">
                            <a:solidFill>
                              <a:srgbClr val="7030A0"/>
                            </a:solidFill>
                            <a:latin typeface="Cambria Math" panose="02040503050406030204" pitchFamily="18" charset="0"/>
                          </a:rPr>
                          <m:t>𝒓</m:t>
                        </m:r>
                      </m:sub>
                    </m:sSub>
                    <m:r>
                      <a:rPr lang="zh-CN" altLang="en-US" b="1" i="1">
                        <a:solidFill>
                          <a:srgbClr val="7030A0"/>
                        </a:solidFill>
                        <a:latin typeface="Cambria Math" panose="02040503050406030204" pitchFamily="18" charset="0"/>
                      </a:rPr>
                      <m:t>把</m:t>
                    </m:r>
                  </m:oMath>
                </a14:m>
                <a:r>
                  <a:rPr lang="zh-CN" altLang="en-US" b="1" dirty="0" smtClean="0">
                    <a:solidFill>
                      <a:srgbClr val="FF0000"/>
                    </a:solidFill>
                    <a:latin typeface="+mn-ea"/>
                  </a:rPr>
                  <a:t>状态区间</a:t>
                </a:r>
                <a14:m>
                  <m:oMath xmlns:m="http://schemas.openxmlformats.org/officeDocument/2006/math">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1" i="1" smtClean="0">
                        <a:solidFill>
                          <a:srgbClr val="FF0000"/>
                        </a:solidFill>
                        <a:latin typeface="Cambria Math" panose="02040503050406030204" pitchFamily="18" charset="0"/>
                      </a:rPr>
                      <m:t>)</m:t>
                    </m:r>
                  </m:oMath>
                </a14:m>
                <a:r>
                  <a:rPr lang="zh-CN" altLang="en-US" b="1" dirty="0" smtClean="0">
                    <a:solidFill>
                      <a:srgbClr val="7030A0"/>
                    </a:solidFill>
                    <a:latin typeface="+mn-ea"/>
                  </a:rPr>
                  <a:t>按</a:t>
                </a:r>
                <a:r>
                  <a:rPr lang="zh-CN" altLang="en-US" b="1" dirty="0">
                    <a:solidFill>
                      <a:srgbClr val="7030A0"/>
                    </a:solidFill>
                    <a:latin typeface="+mn-ea"/>
                  </a:rPr>
                  <a:t>概率比例划分</a:t>
                </a:r>
              </a:p>
            </p:txBody>
          </p:sp>
        </mc:Choice>
        <mc:Fallback xmlns="">
          <p:sp>
            <p:nvSpPr>
              <p:cNvPr id="42" name="矩形 41"/>
              <p:cNvSpPr>
                <a:spLocks noRot="1" noChangeAspect="1" noMove="1" noResize="1" noEditPoints="1" noAdjustHandles="1" noChangeArrowheads="1" noChangeShapeType="1" noTextEdit="1"/>
              </p:cNvSpPr>
              <p:nvPr/>
            </p:nvSpPr>
            <p:spPr>
              <a:xfrm>
                <a:off x="3400391" y="5091571"/>
                <a:ext cx="4862165" cy="461665"/>
              </a:xfrm>
              <a:prstGeom prst="rect">
                <a:avLst/>
              </a:prstGeom>
              <a:blipFill>
                <a:blip r:embed="rId6"/>
                <a:stretch>
                  <a:fillRect l="-376" t="-14474" r="-1380" b="-25000"/>
                </a:stretch>
              </a:blipFill>
            </p:spPr>
            <p:txBody>
              <a:bodyPr/>
              <a:lstStyle/>
              <a:p>
                <a:r>
                  <a:rPr lang="zh-CN" altLang="en-US">
                    <a:noFill/>
                  </a:rPr>
                  <a:t> </a:t>
                </a:r>
              </a:p>
            </p:txBody>
          </p:sp>
        </mc:Fallback>
      </mc:AlternateContent>
      <p:sp>
        <p:nvSpPr>
          <p:cNvPr id="43" name="Line 27"/>
          <p:cNvSpPr>
            <a:spLocks noChangeShapeType="1"/>
          </p:cNvSpPr>
          <p:nvPr/>
        </p:nvSpPr>
        <p:spPr bwMode="auto">
          <a:xfrm>
            <a:off x="3670028" y="3519847"/>
            <a:ext cx="0" cy="140070"/>
          </a:xfrm>
          <a:prstGeom prst="line">
            <a:avLst/>
          </a:prstGeom>
          <a:noFill/>
          <a:ln w="25400">
            <a:solidFill>
              <a:srgbClr val="FF0000"/>
            </a:solidFill>
            <a:round/>
            <a:headEnd/>
            <a:tailEnd/>
          </a:ln>
          <a:effectLst/>
        </p:spPr>
        <p:txBody>
          <a:bodyPr lIns="0" tIns="0" rIns="0" bIns="0" anchor="ctr"/>
          <a:lstStyle/>
          <a:p>
            <a:endParaRPr lang="zh-CN" altLang="en-US" b="1"/>
          </a:p>
        </p:txBody>
      </p:sp>
      <p:sp>
        <p:nvSpPr>
          <p:cNvPr id="44" name="Line 27"/>
          <p:cNvSpPr>
            <a:spLocks noChangeShapeType="1"/>
          </p:cNvSpPr>
          <p:nvPr/>
        </p:nvSpPr>
        <p:spPr bwMode="auto">
          <a:xfrm>
            <a:off x="4103824" y="3513333"/>
            <a:ext cx="0" cy="140070"/>
          </a:xfrm>
          <a:prstGeom prst="line">
            <a:avLst/>
          </a:prstGeom>
          <a:noFill/>
          <a:ln w="25400">
            <a:solidFill>
              <a:srgbClr val="FF0000"/>
            </a:solidFill>
            <a:round/>
            <a:headEnd/>
            <a:tailEnd/>
          </a:ln>
          <a:effectLst/>
        </p:spPr>
        <p:txBody>
          <a:bodyPr lIns="0" tIns="0" rIns="0" bIns="0" anchor="ctr"/>
          <a:lstStyle/>
          <a:p>
            <a:endParaRPr lang="zh-CN" altLang="en-US" b="1"/>
          </a:p>
        </p:txBody>
      </p:sp>
      <p:sp>
        <p:nvSpPr>
          <p:cNvPr id="45" name="文本框 44"/>
          <p:cNvSpPr txBox="1"/>
          <p:nvPr/>
        </p:nvSpPr>
        <p:spPr>
          <a:xfrm>
            <a:off x="4347847" y="3229837"/>
            <a:ext cx="492443" cy="461665"/>
          </a:xfrm>
          <a:prstGeom prst="rect">
            <a:avLst/>
          </a:prstGeom>
          <a:noFill/>
        </p:spPr>
        <p:txBody>
          <a:bodyPr wrap="none" rtlCol="0">
            <a:spAutoFit/>
          </a:bodyPr>
          <a:lstStyle/>
          <a:p>
            <a:r>
              <a:rPr lang="en-US" altLang="zh-CN" dirty="0" smtClean="0">
                <a:solidFill>
                  <a:srgbClr val="FF0000"/>
                </a:solidFill>
              </a:rPr>
              <a:t>…</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3902803" y="4544932"/>
                <a:ext cx="34156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𝑎</m:t>
                          </m:r>
                        </m:e>
                        <m:sub>
                          <m:r>
                            <a:rPr lang="en-US" altLang="zh-CN" b="0" i="1" smtClean="0">
                              <a:solidFill>
                                <a:srgbClr val="7030A0"/>
                              </a:solidFill>
                              <a:latin typeface="Cambria Math" panose="02040503050406030204" pitchFamily="18" charset="0"/>
                            </a:rPr>
                            <m:t>1</m:t>
                          </m:r>
                        </m:sub>
                      </m:sSub>
                    </m:oMath>
                  </m:oMathPara>
                </a14:m>
                <a:endParaRPr lang="zh-CN" altLang="en-US" dirty="0">
                  <a:solidFill>
                    <a:srgbClr val="7030A0"/>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902803" y="4544932"/>
                <a:ext cx="341562" cy="369332"/>
              </a:xfrm>
              <a:prstGeom prst="rect">
                <a:avLst/>
              </a:prstGeom>
              <a:blipFill>
                <a:blip r:embed="rId7"/>
                <a:stretch>
                  <a:fillRect l="-16071" r="-1250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204278" y="4521445"/>
                <a:ext cx="34156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𝑎</m:t>
                          </m:r>
                        </m:e>
                        <m:sub>
                          <m:r>
                            <a:rPr lang="en-US" altLang="zh-CN" b="0" i="1" smtClean="0">
                              <a:solidFill>
                                <a:srgbClr val="7030A0"/>
                              </a:solidFill>
                              <a:latin typeface="Cambria Math" panose="02040503050406030204" pitchFamily="18" charset="0"/>
                            </a:rPr>
                            <m:t>2</m:t>
                          </m:r>
                        </m:sub>
                      </m:sSub>
                    </m:oMath>
                  </m:oMathPara>
                </a14:m>
                <a:endParaRPr lang="zh-CN" altLang="en-US" dirty="0">
                  <a:solidFill>
                    <a:srgbClr val="7030A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5204278" y="4521445"/>
                <a:ext cx="341562" cy="369332"/>
              </a:xfrm>
              <a:prstGeom prst="rect">
                <a:avLst/>
              </a:prstGeom>
              <a:blipFill>
                <a:blip r:embed="rId8"/>
                <a:stretch>
                  <a:fillRect l="-19643" r="-1250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96304" y="3297309"/>
                <a:ext cx="34156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𝑎</m:t>
                          </m:r>
                        </m:e>
                        <m:sub>
                          <m:r>
                            <a:rPr lang="en-US" altLang="zh-CN" sz="2000" b="0" i="1" smtClean="0">
                              <a:solidFill>
                                <a:srgbClr val="FF0000"/>
                              </a:solidFill>
                              <a:latin typeface="Cambria Math" panose="02040503050406030204" pitchFamily="18" charset="0"/>
                            </a:rPr>
                            <m:t>1</m:t>
                          </m:r>
                        </m:sub>
                      </m:sSub>
                    </m:oMath>
                  </m:oMathPara>
                </a14:m>
                <a:endParaRPr lang="zh-CN" altLang="en-US" sz="2000" dirty="0">
                  <a:solidFill>
                    <a:srgbClr val="FF000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296304" y="3297309"/>
                <a:ext cx="341562" cy="307777"/>
              </a:xfrm>
              <a:prstGeom prst="rect">
                <a:avLst/>
              </a:prstGeom>
              <a:blipFill>
                <a:blip r:embed="rId9"/>
                <a:stretch>
                  <a:fillRect l="-7143" r="-1786"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723414" y="3313568"/>
                <a:ext cx="34156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𝑎</m:t>
                          </m:r>
                        </m:e>
                        <m:sub>
                          <m:r>
                            <a:rPr lang="en-US" altLang="zh-CN" sz="2000" b="0" i="1" smtClean="0">
                              <a:solidFill>
                                <a:srgbClr val="FF0000"/>
                              </a:solidFill>
                              <a:latin typeface="Cambria Math" panose="02040503050406030204" pitchFamily="18" charset="0"/>
                            </a:rPr>
                            <m:t>2</m:t>
                          </m:r>
                        </m:sub>
                      </m:sSub>
                    </m:oMath>
                  </m:oMathPara>
                </a14:m>
                <a:endParaRPr lang="zh-CN" altLang="en-US" sz="2000" dirty="0">
                  <a:solidFill>
                    <a:srgbClr val="FF0000"/>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3723414" y="3313568"/>
                <a:ext cx="341562" cy="307777"/>
              </a:xfrm>
              <a:prstGeom prst="rect">
                <a:avLst/>
              </a:prstGeom>
              <a:blipFill>
                <a:blip r:embed="rId10"/>
                <a:stretch>
                  <a:fillRect l="-7143" r="-3571"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90697" y="5676717"/>
                <a:ext cx="7435096" cy="1200329"/>
              </a:xfrm>
              <a:prstGeom prst="rect">
                <a:avLst/>
              </a:prstGeom>
              <a:noFill/>
            </p:spPr>
            <p:txBody>
              <a:bodyPr wrap="square" rtlCol="0">
                <a:spAutoFit/>
              </a:bodyPr>
              <a:lstStyle>
                <a:defPPr>
                  <a:defRPr lang="zh-CN"/>
                </a:defPPr>
                <a:lvl1pPr>
                  <a:defRPr sz="3600">
                    <a:solidFill>
                      <a:schemeClr val="accent2">
                        <a:lumMod val="75000"/>
                      </a:schemeClr>
                    </a:solidFill>
                  </a:defRPr>
                </a:lvl1pPr>
              </a:lstStyle>
              <a:p>
                <a:r>
                  <a:rPr lang="zh-CN" altLang="en-US" sz="2400" dirty="0"/>
                  <a:t>随着序列的长度不断增加</a:t>
                </a:r>
                <a:r>
                  <a:rPr lang="en-US" altLang="zh-CN" sz="2400" dirty="0"/>
                  <a:t>，</a:t>
                </a:r>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𝑆</m:t>
                    </m:r>
                    <m:r>
                      <a:rPr lang="en-US" altLang="zh-CN" sz="2400" i="1">
                        <a:latin typeface="Cambria Math" panose="02040503050406030204" pitchFamily="18" charset="0"/>
                      </a:rPr>
                      <m:t>)</m:t>
                    </m:r>
                    <m:r>
                      <a:rPr lang="zh-CN" altLang="en-US" sz="2400" i="1" smtClean="0">
                        <a:latin typeface="Cambria Math" panose="02040503050406030204" pitchFamily="18" charset="0"/>
                      </a:rPr>
                      <m:t>越来越小</m:t>
                    </m:r>
                  </m:oMath>
                </a14:m>
                <a:r>
                  <a:rPr lang="zh-CN" altLang="en-US" sz="2400" dirty="0" smtClean="0"/>
                  <a:t>，</a:t>
                </a:r>
                <a:r>
                  <a:rPr lang="en-US" altLang="zh-CN" sz="2400" i="1" dirty="0" smtClean="0"/>
                  <a:t>P(S</a:t>
                </a:r>
                <a:r>
                  <a:rPr lang="en-US" altLang="zh-CN" sz="2400" i="1" dirty="0"/>
                  <a:t>)</a:t>
                </a:r>
                <a:r>
                  <a:rPr lang="zh-CN" altLang="en-US" sz="2400" dirty="0"/>
                  <a:t>所在区间的长度就越短</a:t>
                </a:r>
                <a:r>
                  <a:rPr lang="en-US" altLang="zh-CN" sz="2400" dirty="0"/>
                  <a:t>，</a:t>
                </a:r>
                <a:r>
                  <a:rPr lang="zh-CN" altLang="en-US" sz="2400" dirty="0"/>
                  <a:t>也就可以更加精确地确定</a:t>
                </a:r>
                <a:r>
                  <a:rPr lang="en-US" altLang="zh-CN" sz="2400" i="1" dirty="0"/>
                  <a:t>P(S)</a:t>
                </a:r>
                <a:r>
                  <a:rPr lang="zh-CN" altLang="en-US" sz="2400" dirty="0"/>
                  <a:t>的位置 </a:t>
                </a:r>
              </a:p>
              <a:p>
                <a:endParaRPr lang="zh-CN" altLang="en-US" sz="2400"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90697" y="5676717"/>
                <a:ext cx="7435096" cy="1200329"/>
              </a:xfrm>
              <a:prstGeom prst="rect">
                <a:avLst/>
              </a:prstGeom>
              <a:blipFill>
                <a:blip r:embed="rId11"/>
                <a:stretch>
                  <a:fillRect l="-1313" t="-5584" r="-1148"/>
                </a:stretch>
              </a:blipFill>
            </p:spPr>
            <p:txBody>
              <a:bodyPr/>
              <a:lstStyle/>
              <a:p>
                <a:r>
                  <a:rPr lang="zh-CN" altLang="en-US">
                    <a:noFill/>
                  </a:rPr>
                  <a:t> </a:t>
                </a:r>
              </a:p>
            </p:txBody>
          </p:sp>
        </mc:Fallback>
      </mc:AlternateContent>
      <p:sp>
        <p:nvSpPr>
          <p:cNvPr id="46" name="文本框 45"/>
          <p:cNvSpPr txBox="1"/>
          <p:nvPr/>
        </p:nvSpPr>
        <p:spPr>
          <a:xfrm>
            <a:off x="581065" y="944179"/>
            <a:ext cx="6014788" cy="461665"/>
          </a:xfrm>
          <a:prstGeom prst="rect">
            <a:avLst/>
          </a:prstGeom>
          <a:noFill/>
        </p:spPr>
        <p:txBody>
          <a:bodyPr wrap="none" rtlCol="0">
            <a:spAutoFit/>
          </a:bodyPr>
          <a:lstStyle/>
          <a:p>
            <a:r>
              <a:rPr lang="zh-CN" altLang="en-US" dirty="0" smtClean="0"/>
              <a:t>推广到多元序列，即可得到一般的递推公式</a:t>
            </a:r>
            <a:endParaRPr lang="zh-CN" altLang="en-US" dirty="0"/>
          </a:p>
        </p:txBody>
      </p:sp>
      <p:grpSp>
        <p:nvGrpSpPr>
          <p:cNvPr id="52" name="组合 51"/>
          <p:cNvGrpSpPr/>
          <p:nvPr/>
        </p:nvGrpSpPr>
        <p:grpSpPr>
          <a:xfrm>
            <a:off x="2237910" y="1519924"/>
            <a:ext cx="5580620" cy="1210004"/>
            <a:chOff x="1871700" y="5038396"/>
            <a:chExt cx="5580620" cy="1210004"/>
          </a:xfrm>
        </p:grpSpPr>
        <mc:AlternateContent xmlns:mc="http://schemas.openxmlformats.org/markup-compatibility/2006" xmlns:a14="http://schemas.microsoft.com/office/drawing/2010/main">
          <mc:Choice Requires="a14">
            <p:sp>
              <p:nvSpPr>
                <p:cNvPr id="53" name="矩形 52"/>
                <p:cNvSpPr/>
                <p:nvPr/>
              </p:nvSpPr>
              <p:spPr>
                <a:xfrm>
                  <a:off x="2122458" y="5038396"/>
                  <a:ext cx="35676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oMath>
                    </m:oMathPara>
                  </a14:m>
                  <a:endParaRPr lang="en-US" altLang="zh-CN" b="0" dirty="0" smtClean="0"/>
                </a:p>
              </p:txBody>
            </p:sp>
          </mc:Choice>
          <mc:Fallback xmlns="">
            <p:sp>
              <p:nvSpPr>
                <p:cNvPr id="28" name="矩形 27"/>
                <p:cNvSpPr>
                  <a:spLocks noRot="1" noChangeAspect="1" noMove="1" noResize="1" noEditPoints="1" noAdjustHandles="1" noChangeArrowheads="1" noChangeShapeType="1" noTextEdit="1"/>
                </p:cNvSpPr>
                <p:nvPr/>
              </p:nvSpPr>
              <p:spPr>
                <a:xfrm>
                  <a:off x="2122458" y="5038396"/>
                  <a:ext cx="3567643" cy="461665"/>
                </a:xfrm>
                <a:prstGeom prst="rect">
                  <a:avLst/>
                </a:prstGeom>
                <a:blipFill>
                  <a:blip r:embed="rId12"/>
                  <a:stretch>
                    <a:fillRect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2143132" y="5602826"/>
                  <a:ext cx="2584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oMath>
                    </m:oMathPara>
                  </a14:m>
                  <a:endParaRPr lang="en-US" altLang="zh-CN" b="0" dirty="0" smtClean="0"/>
                </a:p>
              </p:txBody>
            </p:sp>
          </mc:Choice>
          <mc:Fallback xmlns="">
            <p:sp>
              <p:nvSpPr>
                <p:cNvPr id="29" name="矩形 28"/>
                <p:cNvSpPr>
                  <a:spLocks noRot="1" noChangeAspect="1" noMove="1" noResize="1" noEditPoints="1" noAdjustHandles="1" noChangeArrowheads="1" noChangeShapeType="1" noTextEdit="1"/>
                </p:cNvSpPr>
                <p:nvPr/>
              </p:nvSpPr>
              <p:spPr>
                <a:xfrm>
                  <a:off x="2143132" y="5602826"/>
                  <a:ext cx="2584234" cy="461665"/>
                </a:xfrm>
                <a:prstGeom prst="rect">
                  <a:avLst/>
                </a:prstGeom>
                <a:blipFill>
                  <a:blip r:embed="rId13"/>
                  <a:stretch>
                    <a:fillRect b="-11842"/>
                  </a:stretch>
                </a:blipFill>
              </p:spPr>
              <p:txBody>
                <a:bodyPr/>
                <a:lstStyle/>
                <a:p>
                  <a:r>
                    <a:rPr lang="zh-CN" altLang="en-US">
                      <a:noFill/>
                    </a:rPr>
                    <a:t> </a:t>
                  </a:r>
                </a:p>
              </p:txBody>
            </p:sp>
          </mc:Fallback>
        </mc:AlternateContent>
        <p:sp>
          <p:nvSpPr>
            <p:cNvPr id="55" name="矩形 54"/>
            <p:cNvSpPr/>
            <p:nvPr/>
          </p:nvSpPr>
          <p:spPr bwMode="auto">
            <a:xfrm>
              <a:off x="1871700" y="5038396"/>
              <a:ext cx="5580620" cy="1210004"/>
            </a:xfrm>
            <a:prstGeom prst="rect">
              <a:avLst/>
            </a:prstGeom>
            <a:noFill/>
            <a:ln w="25400"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9085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D3DB72-28E7-440E-A77B-B6CF118D8065}" type="slidenum">
              <a:rPr lang="en-US" altLang="zh-CN" sz="1400">
                <a:latin typeface="Arial" panose="020B0604020202020204" pitchFamily="34" charset="0"/>
              </a:rPr>
              <a:pPr/>
              <a:t>105</a:t>
            </a:fld>
            <a:endParaRPr lang="en-US" altLang="zh-CN" sz="1400">
              <a:latin typeface="Arial" panose="020B0604020202020204" pitchFamily="34" charset="0"/>
            </a:endParaRPr>
          </a:p>
        </p:txBody>
      </p:sp>
      <p:sp>
        <p:nvSpPr>
          <p:cNvPr id="3482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3" name="标题 8"/>
          <p:cNvSpPr>
            <a:spLocks noGrp="1"/>
          </p:cNvSpPr>
          <p:nvPr>
            <p:ph type="title" idx="4294967295"/>
          </p:nvPr>
        </p:nvSpPr>
        <p:spPr>
          <a:xfrm>
            <a:off x="990731" y="355851"/>
            <a:ext cx="7772400" cy="883568"/>
          </a:xfrm>
        </p:spPr>
        <p:txBody>
          <a:bodyPr/>
          <a:lstStyle/>
          <a:p>
            <a:pPr eaLnBrk="1" hangingPunct="1"/>
            <a:r>
              <a:rPr lang="zh-CN" altLang="en-US" sz="3600" dirty="0" smtClean="0"/>
              <a:t>编码过程</a:t>
            </a:r>
          </a:p>
        </p:txBody>
      </p:sp>
      <p:sp>
        <p:nvSpPr>
          <p:cNvPr id="3" name="文本框 2"/>
          <p:cNvSpPr txBox="1"/>
          <p:nvPr/>
        </p:nvSpPr>
        <p:spPr>
          <a:xfrm>
            <a:off x="990731" y="1233589"/>
            <a:ext cx="8009761" cy="954107"/>
          </a:xfrm>
          <a:prstGeom prst="rect">
            <a:avLst/>
          </a:prstGeom>
          <a:noFill/>
        </p:spPr>
        <p:txBody>
          <a:bodyPr wrap="square" rtlCol="0">
            <a:spAutoFit/>
          </a:bodyPr>
          <a:lstStyle/>
          <a:p>
            <a:r>
              <a:rPr lang="zh-CN" altLang="en-US" sz="2800" dirty="0" smtClean="0"/>
              <a:t>实际应用中，用码字</a:t>
            </a:r>
            <a:r>
              <a:rPr lang="en-US" altLang="zh-CN" sz="2800" i="1" dirty="0" smtClean="0">
                <a:solidFill>
                  <a:srgbClr val="FF0000"/>
                </a:solidFill>
              </a:rPr>
              <a:t>C(S)</a:t>
            </a:r>
            <a:r>
              <a:rPr lang="zh-CN" altLang="en-US" sz="2800" dirty="0">
                <a:solidFill>
                  <a:srgbClr val="FF0000"/>
                </a:solidFill>
              </a:rPr>
              <a:t>表示</a:t>
            </a:r>
            <a:r>
              <a:rPr lang="zh-CN" altLang="en-US" sz="2800" dirty="0" smtClean="0">
                <a:solidFill>
                  <a:srgbClr val="FF0000"/>
                </a:solidFill>
              </a:rPr>
              <a:t>累</a:t>
            </a:r>
            <a:r>
              <a:rPr lang="zh-CN" altLang="en-US" sz="2800" dirty="0">
                <a:solidFill>
                  <a:srgbClr val="FF0000"/>
                </a:solidFill>
              </a:rPr>
              <a:t>积</a:t>
            </a:r>
            <a:r>
              <a:rPr lang="zh-CN" altLang="en-US" sz="2800" dirty="0" smtClean="0">
                <a:solidFill>
                  <a:srgbClr val="FF0000"/>
                </a:solidFill>
              </a:rPr>
              <a:t>概率</a:t>
            </a:r>
            <a:r>
              <a:rPr lang="en-US" altLang="zh-CN" sz="2800" i="1" dirty="0" smtClean="0"/>
              <a:t>P(S)</a:t>
            </a:r>
            <a:r>
              <a:rPr lang="zh-CN" altLang="en-US" sz="2800" dirty="0" smtClean="0"/>
              <a:t>，用</a:t>
            </a:r>
            <a:r>
              <a:rPr lang="zh-CN" altLang="en-US" sz="2800" dirty="0" smtClean="0">
                <a:solidFill>
                  <a:srgbClr val="FF0000"/>
                </a:solidFill>
              </a:rPr>
              <a:t>状态区间</a:t>
            </a:r>
            <a:r>
              <a:rPr lang="en-US" altLang="zh-CN" sz="2800" i="1" dirty="0" smtClean="0">
                <a:solidFill>
                  <a:srgbClr val="FF0000"/>
                </a:solidFill>
              </a:rPr>
              <a:t>A(S)</a:t>
            </a:r>
            <a:r>
              <a:rPr lang="zh-CN" altLang="en-US" sz="2800" dirty="0" smtClean="0"/>
              <a:t>表示序列的概率</a:t>
            </a:r>
            <a:r>
              <a:rPr lang="en-US" altLang="zh-CN" sz="2800" i="1" dirty="0" smtClean="0"/>
              <a:t>p(S)</a:t>
            </a:r>
            <a:r>
              <a:rPr lang="zh-CN" altLang="en-US" sz="2800" dirty="0" smtClean="0"/>
              <a:t>，则递推公式为</a:t>
            </a:r>
            <a:endParaRPr lang="zh-CN" altLang="en-US" sz="2800" dirty="0"/>
          </a:p>
        </p:txBody>
      </p:sp>
      <mc:AlternateContent xmlns:mc="http://schemas.openxmlformats.org/markup-compatibility/2006" xmlns:a14="http://schemas.microsoft.com/office/drawing/2010/main">
        <mc:Choice Requires="a14">
          <p:sp>
            <p:nvSpPr>
              <p:cNvPr id="4" name="文本框 3"/>
              <p:cNvSpPr txBox="1"/>
              <p:nvPr/>
            </p:nvSpPr>
            <p:spPr>
              <a:xfrm>
                <a:off x="2123728" y="2297205"/>
                <a:ext cx="3970959"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r>
                                <a:rPr lang="en-US" altLang="zh-CN" sz="2800" b="0" i="1" smtClean="0">
                                  <a:latin typeface="Cambria Math" panose="02040503050406030204" pitchFamily="18" charset="0"/>
                                </a:rPr>
                                <m:t>𝐶</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e>
                              </m:d>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𝑟</m:t>
                                  </m:r>
                                </m:sub>
                              </m:sSub>
                            </m:e>
                            <m:e>
                              <m:r>
                                <a:rPr lang="en-US" altLang="zh-CN" sz="2800" b="0" i="1" smtClean="0">
                                  <a:latin typeface="Cambria Math" panose="02040503050406030204" pitchFamily="18" charset="0"/>
                                </a:rPr>
                                <m:t>𝐴</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e>
                              </m:d>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𝑟</m:t>
                                  </m:r>
                                </m:sub>
                              </m:sSub>
                            </m:e>
                          </m:eqArr>
                        </m:e>
                      </m:d>
                    </m:oMath>
                  </m:oMathPara>
                </a14:m>
                <a:endParaRPr lang="zh-CN" altLang="en-US" sz="2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123728" y="2297205"/>
                <a:ext cx="3970959" cy="96116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90731" y="3369238"/>
                <a:ext cx="7647515" cy="3108543"/>
              </a:xfrm>
              <a:prstGeom prst="rect">
                <a:avLst/>
              </a:prstGeom>
              <a:noFill/>
            </p:spPr>
            <p:txBody>
              <a:bodyPr wrap="square" rtlCol="0">
                <a:spAutoFit/>
              </a:bodyPr>
              <a:lstStyle/>
              <a:p>
                <a:pPr marL="457200" indent="-457200">
                  <a:buFont typeface="+mj-lt"/>
                  <a:buAutoNum type="arabicPeriod"/>
                </a:pPr>
                <a:r>
                  <a:rPr lang="zh-CN" altLang="en-US" sz="2800" dirty="0" smtClean="0"/>
                  <a:t>设置两个存储器，起始时令 </a:t>
                </a:r>
                <a14:m>
                  <m:oMath xmlns:m="http://schemas.openxmlformats.org/officeDocument/2006/math">
                    <m:r>
                      <a:rPr lang="en-US" altLang="zh-CN" sz="2800" b="0" i="1" smtClean="0">
                        <a:latin typeface="Cambria Math" panose="02040503050406030204" pitchFamily="18" charset="0"/>
                      </a:rPr>
                      <m:t>𝐴</m:t>
                    </m:r>
                    <m:d>
                      <m:dPr>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𝜑</m:t>
                        </m:r>
                      </m:e>
                    </m:d>
                    <m:r>
                      <a:rPr lang="en-US" altLang="zh-CN" sz="2800" b="0" i="1" smtClean="0">
                        <a:latin typeface="Cambria Math" panose="02040503050406030204" pitchFamily="18" charset="0"/>
                      </a:rPr>
                      <m:t>=1, </m:t>
                    </m:r>
                    <m:r>
                      <a:rPr lang="en-US" altLang="zh-CN" sz="2800" b="0" i="1" smtClean="0">
                        <a:latin typeface="Cambria Math" panose="02040503050406030204" pitchFamily="18" charset="0"/>
                      </a:rPr>
                      <m:t>𝐶</m:t>
                    </m:r>
                    <m:d>
                      <m:dPr>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𝜑</m:t>
                        </m:r>
                      </m:e>
                    </m:d>
                    <m:r>
                      <a:rPr lang="en-US" altLang="zh-CN" sz="2800" b="0" i="1" smtClean="0">
                        <a:latin typeface="Cambria Math" panose="02040503050406030204" pitchFamily="18" charset="0"/>
                      </a:rPr>
                      <m:t>=0</m:t>
                    </m:r>
                  </m:oMath>
                </a14:m>
                <a:r>
                  <a:rPr lang="en-US" altLang="zh-CN" sz="2800" dirty="0" smtClean="0"/>
                  <a:t>,</a:t>
                </a:r>
                <a14:m>
                  <m:oMath xmlns:m="http://schemas.openxmlformats.org/officeDocument/2006/math">
                    <m:r>
                      <a:rPr lang="zh-CN" altLang="en-US" sz="2800" i="1">
                        <a:latin typeface="Cambria Math" panose="02040503050406030204" pitchFamily="18" charset="0"/>
                      </a:rPr>
                      <m:t>𝜑</m:t>
                    </m:r>
                  </m:oMath>
                </a14:m>
                <a:r>
                  <a:rPr lang="zh-CN" altLang="en-US" sz="2800" dirty="0" smtClean="0"/>
                  <a:t>表示空集，即起始时码字为</a:t>
                </a:r>
                <a:r>
                  <a:rPr lang="en-US" altLang="zh-CN" sz="2800" dirty="0" smtClean="0"/>
                  <a:t>0</a:t>
                </a:r>
                <a:r>
                  <a:rPr lang="zh-CN" altLang="en-US" sz="2800" dirty="0" smtClean="0"/>
                  <a:t>，状态区间为</a:t>
                </a:r>
                <a:r>
                  <a:rPr lang="en-US" altLang="zh-CN" sz="2800" dirty="0" smtClean="0"/>
                  <a:t>1</a:t>
                </a:r>
              </a:p>
              <a:p>
                <a:pPr marL="457200" indent="-457200">
                  <a:buFont typeface="+mj-lt"/>
                  <a:buAutoNum type="arabicPeriod"/>
                </a:pPr>
                <a:endParaRPr lang="en-US" altLang="zh-CN" sz="2800" dirty="0" smtClean="0"/>
              </a:p>
              <a:p>
                <a:pPr marL="457200" indent="-457200">
                  <a:buFont typeface="+mj-lt"/>
                  <a:buAutoNum type="arabicPeriod"/>
                </a:pPr>
                <a:r>
                  <a:rPr lang="zh-CN" altLang="en-US" sz="2800" dirty="0" smtClean="0"/>
                  <a:t>每输入一个信源符号，存储器</a:t>
                </a:r>
                <a:r>
                  <a:rPr lang="en-US" altLang="zh-CN" sz="2800" dirty="0" smtClean="0"/>
                  <a:t>C</a:t>
                </a:r>
                <a:r>
                  <a:rPr lang="zh-CN" altLang="en-US" sz="2800" dirty="0" smtClean="0"/>
                  <a:t>和</a:t>
                </a:r>
                <a:r>
                  <a:rPr lang="en-US" altLang="zh-CN" sz="2800" dirty="0" smtClean="0"/>
                  <a:t>A</a:t>
                </a:r>
                <a:r>
                  <a:rPr lang="zh-CN" altLang="en-US" sz="2800" dirty="0" smtClean="0"/>
                  <a:t>就按照上式更新一次，直至信源符号输入完毕</a:t>
                </a:r>
                <a:endParaRPr lang="en-US" altLang="zh-CN" sz="2800" dirty="0" smtClean="0"/>
              </a:p>
              <a:p>
                <a:pPr marL="457200" indent="-457200">
                  <a:buFont typeface="+mj-lt"/>
                  <a:buAutoNum type="arabicPeriod"/>
                </a:pPr>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990731" y="3369238"/>
                <a:ext cx="7647515" cy="3108543"/>
              </a:xfrm>
              <a:prstGeom prst="rect">
                <a:avLst/>
              </a:prstGeom>
              <a:blipFill>
                <a:blip r:embed="rId3"/>
                <a:stretch>
                  <a:fillRect l="-1435" t="-274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656692"/>
                <a:ext cx="7772400" cy="2774542"/>
              </a:xfrm>
              <a:noFill/>
            </p:spPr>
            <p:txBody>
              <a:bodyPr wrap="square" rtlCol="0">
                <a:spAutoFit/>
              </a:bodyPr>
              <a:lstStyle/>
              <a:p>
                <a:pPr marL="0" indent="0">
                  <a:spcBef>
                    <a:spcPct val="0"/>
                  </a:spcBef>
                  <a:buNone/>
                </a:pPr>
                <a:r>
                  <a:rPr lang="en-US" altLang="zh-CN" sz="2800" kern="1200" dirty="0" smtClean="0">
                    <a:latin typeface="Times New Roman" panose="02020603050405020304" pitchFamily="18" charset="0"/>
                    <a:ea typeface="宋体" panose="02010600030101010101" pitchFamily="2" charset="-122"/>
                  </a:rPr>
                  <a:t>3. </a:t>
                </a:r>
                <a:r>
                  <a:rPr lang="zh-CN" altLang="en-US" sz="2800" kern="1200" dirty="0" smtClean="0">
                    <a:latin typeface="Times New Roman" panose="02020603050405020304" pitchFamily="18" charset="0"/>
                    <a:ea typeface="宋体" panose="02010600030101010101" pitchFamily="2" charset="-122"/>
                  </a:rPr>
                  <a:t>确定</a:t>
                </a:r>
                <a:r>
                  <a:rPr lang="zh-CN" altLang="en-US" sz="2800" kern="1200" dirty="0">
                    <a:latin typeface="Times New Roman" panose="02020603050405020304" pitchFamily="18" charset="0"/>
                    <a:ea typeface="宋体" panose="02010600030101010101" pitchFamily="2" charset="-122"/>
                  </a:rPr>
                  <a:t>码长</a:t>
                </a:r>
                <a:endParaRPr lang="en-US" altLang="zh-CN" sz="2800" kern="1200" dirty="0">
                  <a:latin typeface="Times New Roman" panose="02020603050405020304" pitchFamily="18" charset="0"/>
                  <a:ea typeface="宋体" panose="02010600030101010101" pitchFamily="2" charset="-122"/>
                </a:endParaRPr>
              </a:p>
              <a:p>
                <a:pPr marL="0" indent="0">
                  <a:spcBef>
                    <a:spcPct val="0"/>
                  </a:spcBef>
                  <a:buNone/>
                </a:pPr>
                <a14:m>
                  <m:oMathPara xmlns:m="http://schemas.openxmlformats.org/officeDocument/2006/math">
                    <m:oMathParaPr>
                      <m:jc m:val="centerGroup"/>
                    </m:oMathParaPr>
                    <m:oMath xmlns:m="http://schemas.openxmlformats.org/officeDocument/2006/math">
                      <m:r>
                        <a:rPr lang="en-US" altLang="zh-CN" sz="2800" b="0" i="1" kern="1200" smtClean="0">
                          <a:latin typeface="Cambria Math" panose="02040503050406030204" pitchFamily="18" charset="0"/>
                          <a:ea typeface="宋体" panose="02010600030101010101" pitchFamily="2" charset="-122"/>
                        </a:rPr>
                        <m:t>𝐿</m:t>
                      </m:r>
                      <m:r>
                        <a:rPr lang="en-US" altLang="zh-CN" sz="2800" b="0" i="1" kern="1200" smtClean="0">
                          <a:latin typeface="Cambria Math" panose="02040503050406030204" pitchFamily="18" charset="0"/>
                          <a:ea typeface="宋体" panose="02010600030101010101" pitchFamily="2" charset="-122"/>
                        </a:rPr>
                        <m:t>=</m:t>
                      </m:r>
                      <m:d>
                        <m:dPr>
                          <m:begChr m:val="⌈"/>
                          <m:endChr m:val="⌉"/>
                          <m:ctrlPr>
                            <a:rPr lang="en-US" altLang="zh-CN" sz="2800" b="0" i="1" kern="1200" smtClean="0">
                              <a:latin typeface="Cambria Math" panose="02040503050406030204" pitchFamily="18" charset="0"/>
                              <a:ea typeface="宋体" panose="02010600030101010101" pitchFamily="2" charset="-122"/>
                            </a:rPr>
                          </m:ctrlPr>
                        </m:dPr>
                        <m:e>
                          <m:func>
                            <m:funcPr>
                              <m:ctrlPr>
                                <a:rPr lang="en-US" altLang="zh-CN" sz="2800" b="0" i="1" kern="1200" smtClean="0">
                                  <a:latin typeface="Cambria Math" panose="02040503050406030204" pitchFamily="18" charset="0"/>
                                  <a:ea typeface="宋体" panose="02010600030101010101" pitchFamily="2" charset="-122"/>
                                </a:rPr>
                              </m:ctrlPr>
                            </m:funcPr>
                            <m:fName>
                              <m:r>
                                <m:rPr>
                                  <m:sty m:val="p"/>
                                </m:rPr>
                                <a:rPr lang="en-US" altLang="zh-CN" sz="2800" b="0" i="0" kern="1200" smtClean="0">
                                  <a:latin typeface="Cambria Math" panose="02040503050406030204" pitchFamily="18" charset="0"/>
                                  <a:ea typeface="宋体" panose="02010600030101010101" pitchFamily="2" charset="-122"/>
                                </a:rPr>
                                <m:t>log</m:t>
                              </m:r>
                            </m:fName>
                            <m:e>
                              <m:f>
                                <m:fPr>
                                  <m:ctrlPr>
                                    <a:rPr lang="en-US" altLang="zh-CN" sz="2800" b="0" i="1" kern="1200" smtClean="0">
                                      <a:latin typeface="Cambria Math" panose="02040503050406030204" pitchFamily="18" charset="0"/>
                                      <a:ea typeface="宋体" panose="02010600030101010101" pitchFamily="2" charset="-122"/>
                                    </a:rPr>
                                  </m:ctrlPr>
                                </m:fPr>
                                <m:num>
                                  <m:r>
                                    <a:rPr lang="en-US" altLang="zh-CN" sz="2800" b="0" i="1" kern="1200" smtClean="0">
                                      <a:latin typeface="Cambria Math" panose="02040503050406030204" pitchFamily="18" charset="0"/>
                                      <a:ea typeface="宋体" panose="02010600030101010101" pitchFamily="2" charset="-122"/>
                                    </a:rPr>
                                    <m:t>1</m:t>
                                  </m:r>
                                </m:num>
                                <m:den>
                                  <m:r>
                                    <a:rPr lang="en-US" altLang="zh-CN" sz="2800" b="0" i="1" kern="1200" smtClean="0">
                                      <a:latin typeface="Cambria Math" panose="02040503050406030204" pitchFamily="18" charset="0"/>
                                      <a:ea typeface="宋体" panose="02010600030101010101" pitchFamily="2" charset="-122"/>
                                    </a:rPr>
                                    <m:t>𝐴</m:t>
                                  </m:r>
                                  <m:r>
                                    <a:rPr lang="en-US" altLang="zh-CN" sz="2800" b="0" i="1" kern="1200" smtClean="0">
                                      <a:latin typeface="Cambria Math" panose="02040503050406030204" pitchFamily="18" charset="0"/>
                                      <a:ea typeface="宋体" panose="02010600030101010101" pitchFamily="2" charset="-122"/>
                                    </a:rPr>
                                    <m:t>(</m:t>
                                  </m:r>
                                  <m:r>
                                    <a:rPr lang="en-US" altLang="zh-CN" sz="2800" b="0" i="1" kern="1200" smtClean="0">
                                      <a:latin typeface="Cambria Math" panose="02040503050406030204" pitchFamily="18" charset="0"/>
                                      <a:ea typeface="宋体" panose="02010600030101010101" pitchFamily="2" charset="-122"/>
                                    </a:rPr>
                                    <m:t>𝑆</m:t>
                                  </m:r>
                                  <m:r>
                                    <a:rPr lang="en-US" altLang="zh-CN" sz="2800" b="0" i="1" kern="1200" smtClean="0">
                                      <a:latin typeface="Cambria Math" panose="02040503050406030204" pitchFamily="18" charset="0"/>
                                      <a:ea typeface="宋体" panose="02010600030101010101" pitchFamily="2" charset="-122"/>
                                    </a:rPr>
                                    <m:t>)</m:t>
                                  </m:r>
                                </m:den>
                              </m:f>
                            </m:e>
                          </m:func>
                        </m:e>
                      </m:d>
                    </m:oMath>
                  </m:oMathPara>
                </a14:m>
                <a:endParaRPr lang="en-US" altLang="zh-CN" sz="2800" kern="1200" dirty="0">
                  <a:latin typeface="Times New Roman" panose="02020603050405020304" pitchFamily="18" charset="0"/>
                  <a:ea typeface="宋体" panose="02010600030101010101" pitchFamily="2" charset="-122"/>
                </a:endParaRPr>
              </a:p>
              <a:p>
                <a:pPr marL="0" indent="0">
                  <a:spcBef>
                    <a:spcPct val="0"/>
                  </a:spcBef>
                  <a:buNone/>
                </a:pPr>
                <a:endParaRPr lang="en-US" altLang="zh-CN" sz="2800" kern="1200" dirty="0" smtClean="0">
                  <a:latin typeface="Times New Roman" panose="02020603050405020304" pitchFamily="18" charset="0"/>
                  <a:ea typeface="宋体" panose="02010600030101010101" pitchFamily="2" charset="-122"/>
                </a:endParaRPr>
              </a:p>
              <a:p>
                <a:pPr marL="0" indent="0">
                  <a:spcBef>
                    <a:spcPct val="0"/>
                  </a:spcBef>
                  <a:buNone/>
                </a:pPr>
                <a:r>
                  <a:rPr lang="en-US" altLang="zh-CN" sz="2800" kern="1200" dirty="0" smtClean="0">
                    <a:latin typeface="Times New Roman" panose="02020603050405020304" pitchFamily="18" charset="0"/>
                    <a:ea typeface="宋体" panose="02010600030101010101" pitchFamily="2" charset="-122"/>
                  </a:rPr>
                  <a:t>4. </a:t>
                </a:r>
                <a:r>
                  <a:rPr lang="zh-CN" altLang="en-US" sz="2800" kern="1200" dirty="0" smtClean="0">
                    <a:latin typeface="Times New Roman" panose="02020603050405020304" pitchFamily="18" charset="0"/>
                    <a:ea typeface="宋体" panose="02010600030101010101" pitchFamily="2" charset="-122"/>
                  </a:rPr>
                  <a:t>取</a:t>
                </a:r>
                <a:r>
                  <a:rPr lang="zh-CN" altLang="en-US" sz="2800" kern="1200" dirty="0">
                    <a:latin typeface="Times New Roman" panose="02020603050405020304" pitchFamily="18" charset="0"/>
                    <a:ea typeface="宋体" panose="02010600030101010101" pitchFamily="2" charset="-122"/>
                  </a:rPr>
                  <a:t>存储器</a:t>
                </a:r>
                <a:r>
                  <a:rPr lang="en-US" altLang="zh-CN" sz="2800" kern="1200" dirty="0">
                    <a:latin typeface="Times New Roman" panose="02020603050405020304" pitchFamily="18" charset="0"/>
                    <a:ea typeface="宋体" panose="02010600030101010101" pitchFamily="2" charset="-122"/>
                  </a:rPr>
                  <a:t>C</a:t>
                </a:r>
                <a:r>
                  <a:rPr lang="zh-CN" altLang="en-US" sz="2800" kern="1200" dirty="0">
                    <a:latin typeface="Times New Roman" panose="02020603050405020304" pitchFamily="18" charset="0"/>
                    <a:ea typeface="宋体" panose="02010600030101010101" pitchFamily="2" charset="-122"/>
                  </a:rPr>
                  <a:t>小数点后</a:t>
                </a:r>
                <a:r>
                  <a:rPr lang="en-US" altLang="zh-CN" sz="2800" kern="1200" dirty="0">
                    <a:latin typeface="Times New Roman" panose="02020603050405020304" pitchFamily="18" charset="0"/>
                    <a:ea typeface="宋体" panose="02010600030101010101" pitchFamily="2" charset="-122"/>
                  </a:rPr>
                  <a:t>L</a:t>
                </a:r>
                <a:r>
                  <a:rPr lang="zh-CN" altLang="en-US" sz="2800" kern="1200" dirty="0">
                    <a:latin typeface="Times New Roman" panose="02020603050405020304" pitchFamily="18" charset="0"/>
                    <a:ea typeface="宋体" panose="02010600030101010101" pitchFamily="2" charset="-122"/>
                  </a:rPr>
                  <a:t>位的内容作为该序列的码字输出</a:t>
                </a:r>
                <a:r>
                  <a:rPr lang="zh-CN" altLang="en-US" sz="2800" kern="1200" dirty="0" smtClean="0">
                    <a:latin typeface="Times New Roman" panose="02020603050405020304" pitchFamily="18" charset="0"/>
                    <a:ea typeface="宋体" panose="02010600030101010101" pitchFamily="2" charset="-122"/>
                  </a:rPr>
                  <a:t>。（如果有尾数，则进位到第</a:t>
                </a:r>
                <a:r>
                  <a:rPr lang="en-US" altLang="zh-CN" sz="2800" kern="1200" dirty="0" smtClean="0">
                    <a:latin typeface="Times New Roman" panose="02020603050405020304" pitchFamily="18" charset="0"/>
                    <a:ea typeface="宋体" panose="02010600030101010101" pitchFamily="2" charset="-122"/>
                  </a:rPr>
                  <a:t>L</a:t>
                </a:r>
                <a:r>
                  <a:rPr lang="zh-CN" altLang="en-US" sz="2800" kern="1200" dirty="0" smtClean="0">
                    <a:latin typeface="Times New Roman" panose="02020603050405020304" pitchFamily="18" charset="0"/>
                    <a:ea typeface="宋体" panose="02010600030101010101" pitchFamily="2" charset="-122"/>
                  </a:rPr>
                  <a:t>位）</a:t>
                </a:r>
                <a:endParaRPr lang="zh-CN" altLang="en-US" sz="2800" kern="1200" dirty="0">
                  <a:latin typeface="Times New Roman" panose="02020603050405020304" pitchFamily="18" charset="0"/>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656692"/>
                <a:ext cx="7772400" cy="2774542"/>
              </a:xfrm>
              <a:blipFill>
                <a:blip r:embed="rId2"/>
                <a:stretch>
                  <a:fillRect l="-1569" t="-3077" r="-941" b="-5495"/>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492230B5-C107-4EA4-9C12-97577513A729}" type="slidenum">
              <a:rPr lang="zh-CN" altLang="en-US" smtClean="0"/>
              <a:pPr/>
              <a:t>106</a:t>
            </a:fld>
            <a:endParaRPr lang="zh-CN" altLang="en-US"/>
          </a:p>
        </p:txBody>
      </p:sp>
      <p:sp>
        <p:nvSpPr>
          <p:cNvPr id="4" name="矩形 3"/>
          <p:cNvSpPr/>
          <p:nvPr/>
        </p:nvSpPr>
        <p:spPr>
          <a:xfrm>
            <a:off x="1038739" y="4437112"/>
            <a:ext cx="6912768" cy="954107"/>
          </a:xfrm>
          <a:prstGeom prst="rect">
            <a:avLst/>
          </a:prstGeom>
        </p:spPr>
        <p:txBody>
          <a:bodyPr wrap="square">
            <a:spAutoFit/>
          </a:bodyPr>
          <a:lstStyle/>
          <a:p>
            <a:pPr>
              <a:spcBef>
                <a:spcPct val="20000"/>
              </a:spcBef>
            </a:pPr>
            <a:r>
              <a:rPr lang="zh-CN" altLang="en-US" sz="2800" b="1" dirty="0">
                <a:latin typeface="+mn-ea"/>
              </a:rPr>
              <a:t>在编码过程中</a:t>
            </a:r>
            <a:r>
              <a:rPr lang="en-US" altLang="zh-CN" sz="2800" b="1" dirty="0">
                <a:latin typeface="+mn-ea"/>
              </a:rPr>
              <a:t>,</a:t>
            </a:r>
            <a:r>
              <a:rPr lang="zh-CN" altLang="en-US" sz="2800" b="1" dirty="0">
                <a:latin typeface="+mn-ea"/>
              </a:rPr>
              <a:t>每输入一个符号要进行</a:t>
            </a:r>
            <a:r>
              <a:rPr lang="zh-CN" altLang="en-US" sz="2800" b="1" dirty="0">
                <a:solidFill>
                  <a:srgbClr val="FF0000"/>
                </a:solidFill>
                <a:latin typeface="+mn-ea"/>
              </a:rPr>
              <a:t>乘法</a:t>
            </a:r>
            <a:r>
              <a:rPr lang="zh-CN" altLang="en-US" sz="2800" b="1" dirty="0">
                <a:latin typeface="+mn-ea"/>
              </a:rPr>
              <a:t>和</a:t>
            </a:r>
            <a:r>
              <a:rPr lang="zh-CN" altLang="en-US" sz="2800" b="1" dirty="0">
                <a:solidFill>
                  <a:srgbClr val="FF0000"/>
                </a:solidFill>
                <a:latin typeface="+mn-ea"/>
              </a:rPr>
              <a:t>加法</a:t>
            </a:r>
            <a:r>
              <a:rPr lang="zh-CN" altLang="en-US" sz="2800" b="1" dirty="0">
                <a:latin typeface="+mn-ea"/>
              </a:rPr>
              <a:t>运算</a:t>
            </a:r>
            <a:r>
              <a:rPr lang="en-US" altLang="zh-CN" sz="2800" b="1" dirty="0">
                <a:latin typeface="+mn-ea"/>
              </a:rPr>
              <a:t>，</a:t>
            </a:r>
            <a:r>
              <a:rPr lang="zh-CN" altLang="en-US" sz="2800" b="1" dirty="0">
                <a:latin typeface="+mn-ea"/>
              </a:rPr>
              <a:t>所以称为算术编码。</a:t>
            </a:r>
          </a:p>
        </p:txBody>
      </p:sp>
    </p:spTree>
    <p:extLst>
      <p:ext uri="{BB962C8B-B14F-4D97-AF65-F5344CB8AC3E}">
        <p14:creationId xmlns:p14="http://schemas.microsoft.com/office/powerpoint/2010/main" val="379927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3028E2B-A645-4D5B-80FE-382D7AE891DF}" type="slidenum">
              <a:rPr lang="en-US" altLang="zh-CN" sz="1400">
                <a:latin typeface="Arial" panose="020B0604020202020204" pitchFamily="34" charset="0"/>
              </a:rPr>
              <a:pPr/>
              <a:t>107</a:t>
            </a:fld>
            <a:endParaRPr lang="en-US" altLang="zh-CN" sz="1400" dirty="0">
              <a:latin typeface="Arial" panose="020B0604020202020204" pitchFamily="34" charset="0"/>
            </a:endParaRPr>
          </a:p>
        </p:txBody>
      </p:sp>
      <p:graphicFrame>
        <p:nvGraphicFramePr>
          <p:cNvPr id="144387" name="Group 3"/>
          <p:cNvGraphicFramePr>
            <a:graphicFrameLocks noGrp="1"/>
          </p:cNvGraphicFramePr>
          <p:nvPr>
            <p:ph idx="1"/>
            <p:extLst>
              <p:ext uri="{D42A27DB-BD31-4B8C-83A1-F6EECF244321}">
                <p14:modId xmlns:p14="http://schemas.microsoft.com/office/powerpoint/2010/main" val="3543764197"/>
              </p:ext>
            </p:extLst>
          </p:nvPr>
        </p:nvGraphicFramePr>
        <p:xfrm>
          <a:off x="2123728" y="2216375"/>
          <a:ext cx="4968875" cy="2662239"/>
        </p:xfrm>
        <a:graphic>
          <a:graphicData uri="http://schemas.openxmlformats.org/drawingml/2006/table">
            <a:tbl>
              <a:tblPr/>
              <a:tblGrid>
                <a:gridCol w="941388">
                  <a:extLst>
                    <a:ext uri="{9D8B030D-6E8A-4147-A177-3AD203B41FA5}">
                      <a16:colId xmlns:a16="http://schemas.microsoft.com/office/drawing/2014/main" val="20000"/>
                    </a:ext>
                  </a:extLst>
                </a:gridCol>
                <a:gridCol w="1722437">
                  <a:extLst>
                    <a:ext uri="{9D8B030D-6E8A-4147-A177-3AD203B41FA5}">
                      <a16:colId xmlns:a16="http://schemas.microsoft.com/office/drawing/2014/main" val="20001"/>
                    </a:ext>
                  </a:extLst>
                </a:gridCol>
                <a:gridCol w="2305050">
                  <a:extLst>
                    <a:ext uri="{9D8B030D-6E8A-4147-A177-3AD203B41FA5}">
                      <a16:colId xmlns:a16="http://schemas.microsoft.com/office/drawing/2014/main" val="20002"/>
                    </a:ext>
                  </a:extLst>
                </a:gridCol>
              </a:tblGrid>
              <a:tr h="5318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符号</a:t>
                      </a:r>
                      <a:endParaRPr kumimoji="1" lang="zh-CN" altLang="en-US"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符号概率</a:t>
                      </a:r>
                      <a:r>
                        <a:rPr kumimoji="1" lang="en-US" altLang="zh-CN" sz="2400" b="0" i="1" u="none" strike="noStrike" cap="none" normalizeH="0" baseline="0" smtClean="0">
                          <a:ln>
                            <a:noFill/>
                          </a:ln>
                          <a:solidFill>
                            <a:schemeClr val="tx1"/>
                          </a:solidFill>
                          <a:effectLst/>
                          <a:latin typeface="Arial" pitchFamily="34" charset="0"/>
                          <a:ea typeface="宋体" pitchFamily="2" charset="-122"/>
                          <a:cs typeface="Times New Roman" pitchFamily="18" charset="0"/>
                        </a:rPr>
                        <a:t>p</a:t>
                      </a:r>
                      <a:r>
                        <a:rPr kumimoji="1" lang="en-US" altLang="zh-CN" sz="2400" b="0" i="1" u="none" strike="noStrike" cap="none" normalizeH="0" baseline="-30000" smtClean="0">
                          <a:ln>
                            <a:noFill/>
                          </a:ln>
                          <a:solidFill>
                            <a:schemeClr val="tx1"/>
                          </a:solidFill>
                          <a:effectLst/>
                          <a:latin typeface="Arial" pitchFamily="34"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符号累积概率</a:t>
                      </a:r>
                      <a:r>
                        <a:rPr kumimoji="1" lang="en-US" altLang="zh-CN" sz="2400" b="0" i="1" u="none" strike="noStrike" cap="none" normalizeH="0" baseline="0" smtClean="0">
                          <a:ln>
                            <a:noFill/>
                          </a:ln>
                          <a:solidFill>
                            <a:schemeClr val="tx1"/>
                          </a:solidFill>
                          <a:effectLst/>
                          <a:latin typeface="Arial" pitchFamily="34" charset="0"/>
                          <a:ea typeface="宋体" pitchFamily="2" charset="-122"/>
                          <a:cs typeface="Times New Roman" pitchFamily="18" charset="0"/>
                        </a:rPr>
                        <a:t>P</a:t>
                      </a:r>
                      <a:r>
                        <a:rPr kumimoji="1" lang="en-US" altLang="zh-CN" sz="2400" b="0" i="1" u="none" strike="noStrike" cap="none" normalizeH="0" baseline="-30000" smtClean="0">
                          <a:ln>
                            <a:noFill/>
                          </a:ln>
                          <a:solidFill>
                            <a:schemeClr val="tx1"/>
                          </a:solidFill>
                          <a:effectLst/>
                          <a:latin typeface="Arial" pitchFamily="34"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18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Lucida Calligraphy" panose="03010101010101010101" pitchFamily="66" charset="0"/>
                          <a:ea typeface="宋体" pitchFamily="2" charset="-122"/>
                          <a:cs typeface="Times New Roman" pitchFamily="18" charset="0"/>
                        </a:rPr>
                        <a:t>a</a:t>
                      </a:r>
                      <a:endParaRPr kumimoji="1" lang="en-US" altLang="zh-CN" sz="2000" b="0" i="0" u="none" strike="noStrike" cap="none" normalizeH="0" baseline="0" dirty="0" smtClean="0">
                        <a:ln>
                          <a:noFill/>
                        </a:ln>
                        <a:solidFill>
                          <a:schemeClr val="tx1"/>
                        </a:solidFill>
                        <a:effectLst/>
                        <a:latin typeface="Lucida Calligraphy" panose="03010101010101010101" pitchFamily="66"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0.100(1/2)</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0.000</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chemeClr val="tx1"/>
                          </a:solidFill>
                          <a:effectLst/>
                          <a:latin typeface="Arial" pitchFamily="34" charset="0"/>
                          <a:ea typeface="宋体" pitchFamily="2" charset="-122"/>
                          <a:cs typeface="Times New Roman" pitchFamily="18" charset="0"/>
                        </a:rPr>
                        <a:t>b</a:t>
                      </a:r>
                      <a:endParaRPr kumimoji="1" lang="en-US" altLang="zh-CN" sz="2400" b="0" i="1"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0.010(1/4)</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0.100</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18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chemeClr val="tx1"/>
                          </a:solidFill>
                          <a:effectLst/>
                          <a:latin typeface="Arial" pitchFamily="34" charset="0"/>
                          <a:ea typeface="宋体" pitchFamily="2" charset="-122"/>
                          <a:cs typeface="Times New Roman" pitchFamily="18" charset="0"/>
                        </a:rPr>
                        <a:t>c</a:t>
                      </a:r>
                      <a:endParaRPr kumimoji="1" lang="en-US" altLang="zh-CN" sz="2400" b="0" i="1"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0.001(1/8)</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0.110</a:t>
                      </a:r>
                      <a:endParaRPr kumimoji="1" lang="en-US" altLang="zh-CN" sz="24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chemeClr val="tx1"/>
                          </a:solidFill>
                          <a:effectLst/>
                          <a:latin typeface="Arial" pitchFamily="34" charset="0"/>
                          <a:ea typeface="宋体" pitchFamily="2" charset="-122"/>
                          <a:cs typeface="Times New Roman" pitchFamily="18" charset="0"/>
                        </a:rPr>
                        <a:t>d</a:t>
                      </a:r>
                      <a:endParaRPr kumimoji="1" lang="en-US" altLang="zh-CN" sz="2400" b="0" i="1"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0.001(1/8)</a:t>
                      </a:r>
                      <a:endParaRPr kumimoji="1" lang="en-US" altLang="zh-CN" sz="24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0.111</a:t>
                      </a:r>
                      <a:endParaRPr kumimoji="1" lang="en-US" altLang="zh-CN" sz="24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2974" name="Text Box 29"/>
          <p:cNvSpPr txBox="1">
            <a:spLocks noChangeArrowheads="1"/>
          </p:cNvSpPr>
          <p:nvPr/>
        </p:nvSpPr>
        <p:spPr bwMode="auto">
          <a:xfrm>
            <a:off x="646906" y="512676"/>
            <a:ext cx="77771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indent="-90011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b="1" dirty="0">
                <a:solidFill>
                  <a:srgbClr val="FF3300"/>
                </a:solidFill>
              </a:rPr>
              <a:t>例</a:t>
            </a:r>
            <a:r>
              <a:rPr kumimoji="0" lang="en-US" altLang="zh-CN" sz="2800" b="1" dirty="0" smtClean="0">
                <a:solidFill>
                  <a:srgbClr val="FF3300"/>
                </a:solidFill>
              </a:rPr>
              <a:t>5-9</a:t>
            </a:r>
            <a:r>
              <a:rPr kumimoji="0" lang="zh-CN" altLang="en-US" sz="2800" b="1" dirty="0" smtClean="0"/>
              <a:t>有</a:t>
            </a:r>
            <a:r>
              <a:rPr kumimoji="0" lang="zh-CN" altLang="en-US" sz="2800" b="1" dirty="0"/>
              <a:t>四个符号</a:t>
            </a:r>
            <a:r>
              <a:rPr kumimoji="0" lang="en-US" altLang="zh-CN" sz="2800" b="1" i="1" dirty="0"/>
              <a:t>a</a:t>
            </a:r>
            <a:r>
              <a:rPr kumimoji="0" lang="zh-CN" altLang="en-US" sz="2800" b="1" i="1" dirty="0"/>
              <a:t>，</a:t>
            </a:r>
            <a:r>
              <a:rPr kumimoji="0" lang="en-US" altLang="zh-CN" sz="2800" b="1" i="1" dirty="0"/>
              <a:t>b</a:t>
            </a:r>
            <a:r>
              <a:rPr kumimoji="0" lang="zh-CN" altLang="en-US" sz="2800" b="1" i="1" dirty="0"/>
              <a:t>，</a:t>
            </a:r>
            <a:r>
              <a:rPr kumimoji="0" lang="en-US" altLang="zh-CN" sz="2800" b="1" i="1" dirty="0"/>
              <a:t>c</a:t>
            </a:r>
            <a:r>
              <a:rPr kumimoji="0" lang="zh-CN" altLang="en-US" sz="2800" b="1" i="1" dirty="0"/>
              <a:t>，</a:t>
            </a:r>
            <a:r>
              <a:rPr kumimoji="0" lang="en-US" altLang="zh-CN" sz="2800" b="1" i="1" dirty="0"/>
              <a:t>d</a:t>
            </a:r>
            <a:r>
              <a:rPr kumimoji="0" lang="zh-CN" altLang="en-US" sz="2800" b="1" dirty="0"/>
              <a:t>构成简单序列</a:t>
            </a:r>
            <a:r>
              <a:rPr kumimoji="0" lang="en-US" altLang="zh-CN" sz="2800" b="1" dirty="0"/>
              <a:t>S</a:t>
            </a:r>
            <a:r>
              <a:rPr kumimoji="0" lang="zh-CN" altLang="en-US" sz="2800" b="1" dirty="0"/>
              <a:t>＝</a:t>
            </a:r>
            <a:r>
              <a:rPr kumimoji="0" lang="en-US" altLang="zh-CN" sz="2800" b="1" i="1" dirty="0" err="1"/>
              <a:t>abda</a:t>
            </a:r>
            <a:r>
              <a:rPr kumimoji="0" lang="zh-CN" altLang="en-US" sz="2800" b="1" dirty="0"/>
              <a:t>，各符号及其对应概率如下表，算术编解码过程如下：</a:t>
            </a:r>
          </a:p>
        </p:txBody>
      </p:sp>
      <p:grpSp>
        <p:nvGrpSpPr>
          <p:cNvPr id="4" name="组合 3"/>
          <p:cNvGrpSpPr/>
          <p:nvPr/>
        </p:nvGrpSpPr>
        <p:grpSpPr>
          <a:xfrm>
            <a:off x="1782582" y="5013176"/>
            <a:ext cx="5505809" cy="1016293"/>
            <a:chOff x="1782582" y="5013176"/>
            <a:chExt cx="5505809" cy="1016293"/>
          </a:xfrm>
        </p:grpSpPr>
        <p:pic>
          <p:nvPicPr>
            <p:cNvPr id="2" name="图片 1"/>
            <p:cNvPicPr>
              <a:picLocks noChangeAspect="1"/>
            </p:cNvPicPr>
            <p:nvPr/>
          </p:nvPicPr>
          <p:blipFill>
            <a:blip r:embed="rId3"/>
            <a:stretch>
              <a:fillRect/>
            </a:stretch>
          </p:blipFill>
          <p:spPr>
            <a:xfrm>
              <a:off x="1782582" y="5013176"/>
              <a:ext cx="5505809" cy="92757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3131840" y="5721692"/>
                  <a:ext cx="3290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𝑎</m:t>
                            </m:r>
                          </m:sub>
                        </m:sSub>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131840" y="5721692"/>
                  <a:ext cx="329000" cy="307777"/>
                </a:xfrm>
                <a:prstGeom prst="rect">
                  <a:avLst/>
                </a:prstGeom>
                <a:blipFill>
                  <a:blip r:embed="rId4"/>
                  <a:stretch>
                    <a:fillRect l="-18519"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045615" y="5721692"/>
                  <a:ext cx="3265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𝑏</m:t>
                            </m:r>
                          </m:sub>
                        </m:sSub>
                      </m:oMath>
                    </m:oMathPara>
                  </a14:m>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045615" y="5721692"/>
                  <a:ext cx="326500" cy="307777"/>
                </a:xfrm>
                <a:prstGeom prst="rect">
                  <a:avLst/>
                </a:prstGeom>
                <a:blipFill>
                  <a:blip r:embed="rId5"/>
                  <a:stretch>
                    <a:fillRect l="-18868" r="-7547"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15208" y="5697252"/>
                  <a:ext cx="3079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15208" y="5697252"/>
                  <a:ext cx="307969" cy="307777"/>
                </a:xfrm>
                <a:prstGeom prst="rect">
                  <a:avLst/>
                </a:prstGeom>
                <a:blipFill>
                  <a:blip r:embed="rId6"/>
                  <a:stretch>
                    <a:fillRect l="-19608"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741763" y="5697251"/>
                  <a:ext cx="3354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𝑑</m:t>
                            </m:r>
                          </m:sub>
                        </m:sSub>
                      </m:oMath>
                    </m:oMathPara>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741763" y="5697251"/>
                  <a:ext cx="335476" cy="307777"/>
                </a:xfrm>
                <a:prstGeom prst="rect">
                  <a:avLst/>
                </a:prstGeom>
                <a:blipFill>
                  <a:blip r:embed="rId7"/>
                  <a:stretch>
                    <a:fillRect l="-18182" r="-5455" b="-28000"/>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灯片编号占位符 5"/>
          <p:cNvSpPr>
            <a:spLocks noGrp="1"/>
          </p:cNvSpPr>
          <p:nvPr>
            <p:ph type="sldNum" sz="quarter" idx="12"/>
          </p:nvPr>
        </p:nvSpPr>
        <p:spPr>
          <a:xfrm>
            <a:off x="7527540" y="664420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024FBAC-CC51-4D5A-B9FA-BBCEF22A7819}" type="slidenum">
              <a:rPr lang="en-US" altLang="zh-CN" sz="1400">
                <a:latin typeface="Arial" panose="020B0604020202020204" pitchFamily="34" charset="0"/>
              </a:rPr>
              <a:pPr/>
              <a:t>108</a:t>
            </a:fld>
            <a:endParaRPr lang="en-US" altLang="zh-CN" sz="1400">
              <a:latin typeface="Arial" panose="020B0604020202020204" pitchFamily="34" charset="0"/>
            </a:endParaRPr>
          </a:p>
        </p:txBody>
      </p:sp>
      <mc:AlternateContent xmlns:mc="http://schemas.openxmlformats.org/markup-compatibility/2006" xmlns:a14="http://schemas.microsoft.com/office/drawing/2010/main">
        <mc:Choice Requires="a14">
          <p:sp>
            <p:nvSpPr>
              <p:cNvPr id="36870" name="Rectangle 3"/>
              <p:cNvSpPr>
                <a:spLocks noGrp="1" noChangeArrowheads="1"/>
              </p:cNvSpPr>
              <p:nvPr>
                <p:ph type="body" idx="1"/>
              </p:nvPr>
            </p:nvSpPr>
            <p:spPr>
              <a:xfrm>
                <a:off x="1016409" y="692460"/>
                <a:ext cx="7772400" cy="4114800"/>
              </a:xfrm>
            </p:spPr>
            <p:txBody>
              <a:bodyPr/>
              <a:lstStyle/>
              <a:p>
                <a:pPr eaLnBrk="1" hangingPunct="1">
                  <a:buFont typeface="Monotype Sorts" pitchFamily="2" charset="2"/>
                  <a:buNone/>
                </a:pPr>
                <a:r>
                  <a:rPr lang="zh-CN" altLang="en-US" sz="2800" dirty="0" smtClean="0"/>
                  <a:t>设起始状态为空序列</a:t>
                </a:r>
                <a:r>
                  <a:rPr lang="zh-CN" altLang="en-US" sz="2800" i="1" dirty="0" smtClean="0">
                    <a:sym typeface="Symbol" panose="05050102010706020507" pitchFamily="18" charset="2"/>
                  </a:rPr>
                  <a:t></a:t>
                </a:r>
                <a:r>
                  <a:rPr lang="zh-CN" altLang="en-US" sz="2800" dirty="0" smtClean="0"/>
                  <a:t>，</a:t>
                </a:r>
              </a:p>
              <a:p>
                <a:pPr eaLnBrk="1" hangingPunct="1">
                  <a:buFont typeface="Monotype Sorts" pitchFamily="2" charset="2"/>
                  <a:buNone/>
                </a:pPr>
                <a:r>
                  <a:rPr lang="zh-CN" altLang="en-US" sz="2400" dirty="0" smtClean="0"/>
                  <a:t>则</a:t>
                </a:r>
                <a14:m>
                  <m:oMath xmlns:m="http://schemas.openxmlformats.org/officeDocument/2006/math">
                    <m:r>
                      <a:rPr lang="en-US" altLang="zh-CN" sz="240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rPr>
                          <m:t>𝜑</m:t>
                        </m:r>
                      </m:e>
                    </m:d>
                    <m:r>
                      <a:rPr lang="en-US" altLang="zh-CN" sz="2400" b="0" i="1" smtClean="0">
                        <a:latin typeface="Cambria Math" panose="02040503050406030204" pitchFamily="18" charset="0"/>
                      </a:rPr>
                      <m:t>=1</m:t>
                    </m:r>
                  </m:oMath>
                </a14:m>
                <a:r>
                  <a:rPr lang="zh-CN" altLang="en-US" sz="2400" dirty="0" smtClean="0"/>
                  <a:t>，</a:t>
                </a:r>
                <a:r>
                  <a:rPr lang="en-US" altLang="zh-CN" sz="2400" dirty="0" smtClean="0"/>
                  <a:t>C(</a:t>
                </a:r>
                <a:r>
                  <a:rPr lang="en-US" altLang="zh-CN" sz="2400" i="1" dirty="0" smtClean="0">
                    <a:sym typeface="Symbol" panose="05050102010706020507" pitchFamily="18" charset="2"/>
                  </a:rPr>
                  <a:t></a:t>
                </a:r>
                <a:r>
                  <a:rPr lang="en-US" altLang="zh-CN" sz="2400" dirty="0" smtClean="0"/>
                  <a:t>)</a:t>
                </a:r>
                <a:r>
                  <a:rPr lang="zh-CN" altLang="en-US" sz="2400" dirty="0" smtClean="0"/>
                  <a:t>＝</a:t>
                </a:r>
                <a:r>
                  <a:rPr lang="en-US" altLang="zh-CN" sz="2400" dirty="0" smtClean="0"/>
                  <a:t>0</a:t>
                </a:r>
                <a:r>
                  <a:rPr lang="zh-CN" altLang="en-US" sz="2400" dirty="0" smtClean="0"/>
                  <a:t>。</a:t>
                </a:r>
              </a:p>
            </p:txBody>
          </p:sp>
        </mc:Choice>
        <mc:Fallback xmlns="">
          <p:sp>
            <p:nvSpPr>
              <p:cNvPr id="36870" name="Rectangle 3"/>
              <p:cNvSpPr>
                <a:spLocks noGrp="1" noRot="1" noChangeAspect="1" noMove="1" noResize="1" noEditPoints="1" noAdjustHandles="1" noChangeArrowheads="1" noChangeShapeType="1" noTextEdit="1"/>
              </p:cNvSpPr>
              <p:nvPr>
                <p:ph type="body" idx="1"/>
              </p:nvPr>
            </p:nvSpPr>
            <p:spPr>
              <a:xfrm>
                <a:off x="1016409" y="692460"/>
                <a:ext cx="7772400" cy="4114800"/>
              </a:xfrm>
              <a:blipFill>
                <a:blip r:embed="rId3"/>
                <a:stretch>
                  <a:fillRect l="-1647" t="-2074"/>
                </a:stretch>
              </a:blipFill>
            </p:spPr>
            <p:txBody>
              <a:bodyPr/>
              <a:lstStyle/>
              <a:p>
                <a:r>
                  <a:rPr lang="zh-CN" altLang="en-US">
                    <a:noFill/>
                  </a:rPr>
                  <a:t> </a:t>
                </a:r>
              </a:p>
            </p:txBody>
          </p:sp>
        </mc:Fallback>
      </mc:AlternateContent>
      <p:sp>
        <p:nvSpPr>
          <p:cNvPr id="36871" name="Rectangle 4"/>
          <p:cNvSpPr>
            <a:spLocks noChangeArrowheads="1"/>
          </p:cNvSpPr>
          <p:nvPr/>
        </p:nvSpPr>
        <p:spPr bwMode="auto">
          <a:xfrm>
            <a:off x="0" y="2943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36866" name="Object 5"/>
          <p:cNvGraphicFramePr>
            <a:graphicFrameLocks noChangeAspect="1"/>
          </p:cNvGraphicFramePr>
          <p:nvPr>
            <p:extLst>
              <p:ext uri="{D42A27DB-BD31-4B8C-83A1-F6EECF244321}">
                <p14:modId xmlns:p14="http://schemas.microsoft.com/office/powerpoint/2010/main" val="2513446859"/>
              </p:ext>
            </p:extLst>
          </p:nvPr>
        </p:nvGraphicFramePr>
        <p:xfrm>
          <a:off x="998928" y="1750743"/>
          <a:ext cx="5584899" cy="1095054"/>
        </p:xfrm>
        <a:graphic>
          <a:graphicData uri="http://schemas.openxmlformats.org/presentationml/2006/ole">
            <mc:AlternateContent xmlns:mc="http://schemas.openxmlformats.org/markup-compatibility/2006">
              <mc:Choice xmlns:v="urn:schemas-microsoft-com:vml" Requires="v">
                <p:oleObj spid="_x0000_s86269" name="公式" r:id="rId4" imgW="2476500" imgH="482600" progId="Equation.3">
                  <p:embed/>
                </p:oleObj>
              </mc:Choice>
              <mc:Fallback>
                <p:oleObj name="公式" r:id="rId4" imgW="2476500" imgH="482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28" y="1750743"/>
                        <a:ext cx="5584899" cy="1095054"/>
                      </a:xfrm>
                      <a:prstGeom prst="rect">
                        <a:avLst/>
                      </a:prstGeom>
                      <a:noFill/>
                      <a:ln>
                        <a:noFill/>
                      </a:ln>
                      <a:extLst/>
                    </p:spPr>
                  </p:pic>
                </p:oleObj>
              </mc:Fallback>
            </mc:AlternateContent>
          </a:graphicData>
        </a:graphic>
      </p:graphicFrame>
      <p:sp>
        <p:nvSpPr>
          <p:cNvPr id="36872" name="Rectangle 6"/>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36867" name="Object 7"/>
          <p:cNvGraphicFramePr>
            <a:graphicFrameLocks noChangeAspect="1"/>
          </p:cNvGraphicFramePr>
          <p:nvPr>
            <p:extLst>
              <p:ext uri="{D42A27DB-BD31-4B8C-83A1-F6EECF244321}">
                <p14:modId xmlns:p14="http://schemas.microsoft.com/office/powerpoint/2010/main" val="2995688831"/>
              </p:ext>
            </p:extLst>
          </p:nvPr>
        </p:nvGraphicFramePr>
        <p:xfrm>
          <a:off x="998928" y="2924708"/>
          <a:ext cx="6545510" cy="1118094"/>
        </p:xfrm>
        <a:graphic>
          <a:graphicData uri="http://schemas.openxmlformats.org/presentationml/2006/ole">
            <mc:AlternateContent xmlns:mc="http://schemas.openxmlformats.org/markup-compatibility/2006">
              <mc:Choice xmlns:v="urn:schemas-microsoft-com:vml" Requires="v">
                <p:oleObj spid="_x0000_s86270" name="公式" r:id="rId6" imgW="2844800" imgH="482600" progId="Equation.3">
                  <p:embed/>
                </p:oleObj>
              </mc:Choice>
              <mc:Fallback>
                <p:oleObj name="公式" r:id="rId6" imgW="2844800" imgH="4826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928" y="2924708"/>
                        <a:ext cx="6545510" cy="1118094"/>
                      </a:xfrm>
                      <a:prstGeom prst="rect">
                        <a:avLst/>
                      </a:prstGeom>
                      <a:noFill/>
                      <a:ln>
                        <a:noFill/>
                      </a:ln>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4196577818"/>
              </p:ext>
            </p:extLst>
          </p:nvPr>
        </p:nvGraphicFramePr>
        <p:xfrm>
          <a:off x="981838" y="4146990"/>
          <a:ext cx="6439918" cy="2307012"/>
        </p:xfrm>
        <a:graphic>
          <a:graphicData uri="http://schemas.openxmlformats.org/presentationml/2006/ole">
            <mc:AlternateContent xmlns:mc="http://schemas.openxmlformats.org/markup-compatibility/2006">
              <mc:Choice xmlns:v="urn:schemas-microsoft-com:vml" Requires="v">
                <p:oleObj spid="_x0000_s86271" name="公式" r:id="rId8" imgW="2641600" imgH="939800" progId="Equation.3">
                  <p:embed/>
                </p:oleObj>
              </mc:Choice>
              <mc:Fallback>
                <p:oleObj name="公式" r:id="rId8" imgW="2641600" imgH="939800" progId="Equation.3">
                  <p:embed/>
                  <p:pic>
                    <p:nvPicPr>
                      <p:cNvPr id="3789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838" y="4146990"/>
                        <a:ext cx="6439918" cy="2307012"/>
                      </a:xfrm>
                      <a:prstGeom prst="rect">
                        <a:avLst/>
                      </a:prstGeom>
                      <a:noFill/>
                      <a:ln>
                        <a:noFill/>
                      </a:ln>
                      <a:extLst/>
                    </p:spPr>
                  </p:pic>
                </p:oleObj>
              </mc:Fallback>
            </mc:AlternateContent>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59E2F3-D8E8-4E2B-BD75-314D0973178C}" type="slidenum">
              <a:rPr lang="en-US" altLang="zh-CN" sz="1400">
                <a:latin typeface="Arial" panose="020B0604020202020204" pitchFamily="34" charset="0"/>
              </a:rPr>
              <a:pPr/>
              <a:t>109</a:t>
            </a:fld>
            <a:endParaRPr lang="en-US" altLang="zh-CN" sz="1400" dirty="0">
              <a:latin typeface="Arial" panose="020B0604020202020204" pitchFamily="34" charset="0"/>
            </a:endParaRPr>
          </a:p>
        </p:txBody>
      </p:sp>
      <p:graphicFrame>
        <p:nvGraphicFramePr>
          <p:cNvPr id="38914" name="Object 3"/>
          <p:cNvGraphicFramePr>
            <a:graphicFrameLocks noGrp="1" noChangeAspect="1"/>
          </p:cNvGraphicFramePr>
          <p:nvPr>
            <p:ph idx="1"/>
            <p:extLst>
              <p:ext uri="{D42A27DB-BD31-4B8C-83A1-F6EECF244321}">
                <p14:modId xmlns:p14="http://schemas.microsoft.com/office/powerpoint/2010/main" val="339486749"/>
              </p:ext>
            </p:extLst>
          </p:nvPr>
        </p:nvGraphicFramePr>
        <p:xfrm>
          <a:off x="879495" y="670053"/>
          <a:ext cx="6723502" cy="2116466"/>
        </p:xfrm>
        <a:graphic>
          <a:graphicData uri="http://schemas.openxmlformats.org/presentationml/2006/ole">
            <mc:AlternateContent xmlns:mc="http://schemas.openxmlformats.org/markup-compatibility/2006">
              <mc:Choice xmlns:v="urn:schemas-microsoft-com:vml" Requires="v">
                <p:oleObj spid="_x0000_s39414" name="公式" r:id="rId3" imgW="2984500" imgH="939800" progId="Equation.3">
                  <p:embed/>
                </p:oleObj>
              </mc:Choice>
              <mc:Fallback>
                <p:oleObj name="公式" r:id="rId3" imgW="2984500" imgH="939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495" y="670053"/>
                        <a:ext cx="6723502" cy="2116466"/>
                      </a:xfrm>
                      <a:prstGeom prst="rect">
                        <a:avLst/>
                      </a:prstGeom>
                      <a:noFill/>
                      <a:ln>
                        <a:noFill/>
                      </a:ln>
                      <a:extLst/>
                    </p:spPr>
                  </p:pic>
                </p:oleObj>
              </mc:Fallback>
            </mc:AlternateContent>
          </a:graphicData>
        </a:graphic>
      </p:graphicFrame>
      <p:sp>
        <p:nvSpPr>
          <p:cNvPr id="38917" name="Text Box 4"/>
          <p:cNvSpPr txBox="1">
            <a:spLocks noChangeArrowheads="1"/>
          </p:cNvSpPr>
          <p:nvPr/>
        </p:nvSpPr>
        <p:spPr bwMode="auto">
          <a:xfrm>
            <a:off x="879495" y="3537012"/>
            <a:ext cx="7705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b="1" dirty="0"/>
              <a:t>取</a:t>
            </a:r>
            <a:r>
              <a:rPr kumimoji="0" lang="en-US" altLang="zh-CN" b="1" dirty="0" smtClean="0"/>
              <a:t>C(</a:t>
            </a:r>
            <a:r>
              <a:rPr kumimoji="0" lang="en-US" altLang="zh-CN" b="1" i="1" dirty="0" err="1" smtClean="0"/>
              <a:t>abda</a:t>
            </a:r>
            <a:r>
              <a:rPr kumimoji="0" lang="en-US" altLang="zh-CN" b="1" dirty="0" smtClean="0"/>
              <a:t>)</a:t>
            </a:r>
            <a:r>
              <a:rPr kumimoji="0" lang="zh-CN" altLang="en-US" b="1" dirty="0" smtClean="0"/>
              <a:t>的小数点后</a:t>
            </a:r>
            <a:r>
              <a:rPr kumimoji="0" lang="en-US" altLang="zh-CN" b="1" dirty="0" smtClean="0"/>
              <a:t>7</a:t>
            </a:r>
            <a:r>
              <a:rPr kumimoji="0" lang="zh-CN" altLang="en-US" b="1" dirty="0" smtClean="0"/>
              <a:t>位即</a:t>
            </a:r>
            <a:r>
              <a:rPr kumimoji="0" lang="zh-CN" altLang="en-US" b="1" dirty="0"/>
              <a:t>为编码后的码字</a:t>
            </a:r>
            <a:r>
              <a:rPr kumimoji="0" lang="en-US" altLang="zh-CN" b="1" dirty="0" smtClean="0"/>
              <a:t>0101110 </a:t>
            </a:r>
            <a:r>
              <a:rPr kumimoji="0" lang="zh-CN" altLang="en-US" b="1" dirty="0" smtClean="0"/>
              <a:t>。</a:t>
            </a:r>
            <a:endParaRPr kumimoji="0" lang="en-US" altLang="zh-CN" b="1" dirty="0"/>
          </a:p>
        </p:txBody>
      </p:sp>
      <mc:AlternateContent xmlns:mc="http://schemas.openxmlformats.org/markup-compatibility/2006" xmlns:a14="http://schemas.microsoft.com/office/drawing/2010/main">
        <mc:Choice Requires="a14">
          <p:sp>
            <p:nvSpPr>
              <p:cNvPr id="2" name="文本框 1"/>
              <p:cNvSpPr txBox="1"/>
              <p:nvPr/>
            </p:nvSpPr>
            <p:spPr>
              <a:xfrm>
                <a:off x="1007604" y="2800994"/>
                <a:ext cx="3233642" cy="643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𝐿</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box>
                                <m:boxPr>
                                  <m:ctrlPr>
                                    <a:rPr lang="en-US" altLang="zh-CN" sz="2800" b="0" i="1" smtClean="0">
                                      <a:latin typeface="Cambria Math" panose="02040503050406030204" pitchFamily="18" charset="0"/>
                                    </a:rPr>
                                  </m:ctrlPr>
                                </m:boxPr>
                                <m:e>
                                  <m:argPr>
                                    <m:argSz m:val="-1"/>
                                  </m:argP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𝑎𝑏𝑐𝑑</m:t>
                                      </m:r>
                                      <m:r>
                                        <a:rPr lang="en-US" altLang="zh-CN" sz="2800" b="0" i="1" smtClean="0">
                                          <a:latin typeface="Cambria Math" panose="02040503050406030204" pitchFamily="18" charset="0"/>
                                        </a:rPr>
                                        <m:t>)</m:t>
                                      </m:r>
                                    </m:den>
                                  </m:f>
                                </m:e>
                              </m:box>
                            </m:e>
                          </m:func>
                        </m:e>
                      </m:d>
                      <m:r>
                        <a:rPr lang="en-US" altLang="zh-CN" sz="2800" i="1" smtClean="0">
                          <a:latin typeface="Cambria Math" panose="02040503050406030204" pitchFamily="18" charset="0"/>
                        </a:rPr>
                        <m:t>=</m:t>
                      </m:r>
                      <m:r>
                        <a:rPr lang="en-US" altLang="zh-CN" sz="2800" b="0" i="1" smtClean="0">
                          <a:latin typeface="Cambria Math" panose="02040503050406030204" pitchFamily="18" charset="0"/>
                        </a:rPr>
                        <m:t>7</m:t>
                      </m:r>
                    </m:oMath>
                  </m:oMathPara>
                </a14:m>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007604" y="2800994"/>
                <a:ext cx="3233642" cy="643381"/>
              </a:xfrm>
              <a:prstGeom prst="rect">
                <a:avLst/>
              </a:prstGeom>
              <a:blipFill>
                <a:blip r:embed="rId5"/>
                <a:stretch>
                  <a:fillRect/>
                </a:stretch>
              </a:blipFill>
            </p:spPr>
            <p:txBody>
              <a:bodyPr/>
              <a:lstStyle/>
              <a:p>
                <a:r>
                  <a:rPr lang="zh-CN" altLang="en-US">
                    <a:noFill/>
                  </a:rPr>
                  <a:t> </a:t>
                </a:r>
              </a:p>
            </p:txBody>
          </p:sp>
        </mc:Fallback>
      </mc:AlternateContent>
      <p:sp>
        <p:nvSpPr>
          <p:cNvPr id="3" name="文本框 2"/>
          <p:cNvSpPr txBox="1"/>
          <p:nvPr/>
        </p:nvSpPr>
        <p:spPr>
          <a:xfrm>
            <a:off x="884725" y="4238735"/>
            <a:ext cx="2031325" cy="461665"/>
          </a:xfrm>
          <a:prstGeom prst="rect">
            <a:avLst/>
          </a:prstGeom>
          <a:noFill/>
        </p:spPr>
        <p:txBody>
          <a:bodyPr wrap="none" rtlCol="0">
            <a:spAutoFit/>
          </a:bodyPr>
          <a:lstStyle/>
          <a:p>
            <a:r>
              <a:rPr lang="zh-CN" altLang="en-US" dirty="0" smtClean="0"/>
              <a:t>该信源的熵为</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319035" y="4830009"/>
                <a:ext cx="6644448" cy="524054"/>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l-GR"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l-GR" altLang="zh-CN" b="0" i="1" smtClean="0">
                            <a:latin typeface="Cambria Math" panose="02040503050406030204" pitchFamily="18" charset="0"/>
                          </a:rPr>
                          <m:t>2</m:t>
                        </m:r>
                      </m:den>
                    </m:f>
                  </m:oMath>
                </a14:m>
                <a:r>
                  <a:rPr lang="en-US" altLang="zh-CN" dirty="0" smtClean="0"/>
                  <a:t>log2+</a:t>
                </a:r>
                <a14:m>
                  <m:oMath xmlns:m="http://schemas.openxmlformats.org/officeDocument/2006/math">
                    <m:f>
                      <m:fPr>
                        <m:ctrlPr>
                          <a:rPr lang="el-GR"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4</m:t>
                        </m:r>
                      </m:e>
                    </m:func>
                    <m:r>
                      <a:rPr lang="en-US" altLang="zh-CN" b="0" i="1" smtClean="0">
                        <a:latin typeface="Cambria Math" panose="02040503050406030204" pitchFamily="18" charset="0"/>
                      </a:rPr>
                      <m:t>+2</m:t>
                    </m:r>
                    <m:r>
                      <a:rPr lang="en-US" altLang="zh-CN" b="0" i="1" smtClean="0">
                        <a:latin typeface="Cambria Math" panose="02040503050406030204" pitchFamily="18" charset="0"/>
                        <a:sym typeface="Symbol" panose="05050102010706020507" pitchFamily="18" charset="2"/>
                      </a:rPr>
                      <m:t></m:t>
                    </m:r>
                    <m:f>
                      <m:fPr>
                        <m:ctrlPr>
                          <a:rPr lang="el-GR"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8</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8</m:t>
                        </m:r>
                      </m:e>
                    </m:func>
                    <m:r>
                      <a:rPr lang="en-US" altLang="zh-CN" b="0" i="1" smtClean="0">
                        <a:latin typeface="Cambria Math" panose="02040503050406030204" pitchFamily="18" charset="0"/>
                      </a:rPr>
                      <m:t>=1.75 </m:t>
                    </m:r>
                    <m:r>
                      <a:rPr lang="en-US" altLang="zh-CN" b="0" i="1" smtClean="0">
                        <a:latin typeface="Cambria Math" panose="02040503050406030204" pitchFamily="18" charset="0"/>
                      </a:rPr>
                      <m:t>𝑏𝑖𝑡</m:t>
                    </m:r>
                    <m:r>
                      <a:rPr lang="en-US" altLang="zh-CN" i="1">
                        <a:latin typeface="Cambria Math" panose="02040503050406030204" pitchFamily="18" charset="0"/>
                      </a:rPr>
                      <m:t>/</m:t>
                    </m:r>
                  </m:oMath>
                </a14:m>
                <a:r>
                  <a:rPr lang="zh-CN" altLang="en-US" dirty="0" smtClean="0"/>
                  <a:t>符号</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319035" y="4830009"/>
                <a:ext cx="6644448" cy="524054"/>
              </a:xfrm>
              <a:prstGeom prst="rect">
                <a:avLst/>
              </a:prstGeom>
              <a:blipFill>
                <a:blip r:embed="rId6"/>
                <a:stretch>
                  <a:fillRect t="-8140" b="-19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79495" y="5589548"/>
                <a:ext cx="3683894" cy="761170"/>
              </a:xfrm>
              <a:prstGeom prst="rect">
                <a:avLst/>
              </a:prstGeom>
              <a:noFill/>
            </p:spPr>
            <p:txBody>
              <a:bodyPr wrap="none" rtlCol="0">
                <a:spAutoFit/>
              </a:bodyPr>
              <a:lstStyle/>
              <a:p>
                <a:r>
                  <a:rPr lang="zh-CN" altLang="en-US" dirty="0" smtClean="0"/>
                  <a:t>编码效率 </a:t>
                </a:r>
                <a14:m>
                  <m:oMath xmlns:m="http://schemas.openxmlformats.org/officeDocument/2006/math">
                    <m:r>
                      <a:rPr lang="en-US" altLang="zh-CN" b="0" i="1" smtClean="0">
                        <a:latin typeface="Cambria Math" panose="02040503050406030204" pitchFamily="18" charset="0"/>
                      </a:rPr>
                      <m:t>𝜂</m:t>
                    </m:r>
                    <m:r>
                      <a:rPr lang="en-US" altLang="zh-CN" b="0" i="1" smtClean="0">
                        <a:latin typeface="Cambria Math" panose="02040503050406030204" pitchFamily="18" charset="0"/>
                      </a:rPr>
                      <m:t>=</m:t>
                    </m:r>
                    <m:f>
                      <m:fPr>
                        <m:ctrlPr>
                          <a:rPr lang="el-GR" altLang="zh-CN" b="0" i="1" smtClean="0">
                            <a:latin typeface="Cambria Math" panose="02040503050406030204" pitchFamily="18" charset="0"/>
                          </a:rPr>
                        </m:ctrlPr>
                      </m:fPr>
                      <m:num>
                        <m:r>
                          <a:rPr lang="en-US" altLang="zh-CN" b="0" i="1" smtClean="0">
                            <a:latin typeface="Cambria Math" panose="02040503050406030204" pitchFamily="18" charset="0"/>
                          </a:rPr>
                          <m:t>1.75</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7</m:t>
                            </m:r>
                          </m:num>
                          <m:den>
                            <m:r>
                              <a:rPr lang="en-US" altLang="zh-CN" b="0" i="1" smtClean="0">
                                <a:latin typeface="Cambria Math" panose="02040503050406030204" pitchFamily="18" charset="0"/>
                              </a:rPr>
                              <m:t>4</m:t>
                            </m:r>
                          </m:den>
                        </m:f>
                      </m:den>
                    </m:f>
                    <m:r>
                      <a:rPr lang="en-US" altLang="zh-CN" b="0" i="1" smtClean="0">
                        <a:latin typeface="Cambria Math" panose="02040503050406030204" pitchFamily="18" charset="0"/>
                      </a:rPr>
                      <m:t>=100%</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879495" y="5589548"/>
                <a:ext cx="3683894" cy="761170"/>
              </a:xfrm>
              <a:prstGeom prst="rect">
                <a:avLst/>
              </a:prstGeom>
              <a:blipFill>
                <a:blip r:embed="rId7"/>
                <a:stretch>
                  <a:fillRect l="-247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68338" y="0"/>
            <a:ext cx="7792094" cy="1016732"/>
          </a:xfrm>
        </p:spPr>
        <p:txBody>
          <a:bodyPr/>
          <a:lstStyle/>
          <a:p>
            <a:pPr algn="ctr" eaLnBrk="1" hangingPunct="1"/>
            <a:r>
              <a:rPr lang="zh-CN" altLang="en-US" sz="3600" b="1" dirty="0" smtClean="0"/>
              <a:t>码的属性（</a:t>
            </a:r>
            <a:r>
              <a:rPr lang="en-US" altLang="zh-CN" sz="3600" b="1" dirty="0" smtClean="0"/>
              <a:t>2</a:t>
            </a:r>
            <a:r>
              <a:rPr lang="zh-CN" altLang="en-US" sz="3600" b="1" dirty="0" smtClean="0"/>
              <a:t>）唯一可译码</a:t>
            </a:r>
          </a:p>
        </p:txBody>
      </p:sp>
      <p:sp>
        <p:nvSpPr>
          <p:cNvPr id="30723" name="Rectangle 3"/>
          <p:cNvSpPr>
            <a:spLocks noGrp="1" noChangeArrowheads="1"/>
          </p:cNvSpPr>
          <p:nvPr>
            <p:ph type="body" idx="1"/>
          </p:nvPr>
        </p:nvSpPr>
        <p:spPr>
          <a:xfrm>
            <a:off x="575556" y="961988"/>
            <a:ext cx="8229600" cy="5286412"/>
          </a:xfrm>
        </p:spPr>
        <p:txBody>
          <a:bodyPr>
            <a:noAutofit/>
          </a:bodyPr>
          <a:lstStyle/>
          <a:p>
            <a:pPr marL="609600" indent="-609600" eaLnBrk="1" hangingPunct="1">
              <a:lnSpc>
                <a:spcPct val="120000"/>
              </a:lnSpc>
              <a:buFont typeface="Monotype Sorts" pitchFamily="2" charset="2"/>
              <a:buNone/>
              <a:defRPr/>
            </a:pPr>
            <a:r>
              <a:rPr lang="zh-CN" altLang="en-US" sz="2800" dirty="0" smtClean="0"/>
              <a:t>（</a:t>
            </a:r>
            <a:r>
              <a:rPr lang="en-US" altLang="zh-CN" sz="2800" dirty="0" smtClean="0"/>
              <a:t>2</a:t>
            </a:r>
            <a:r>
              <a:rPr lang="zh-CN" altLang="en-US" sz="2800" dirty="0" smtClean="0"/>
              <a:t>）</a:t>
            </a:r>
            <a:r>
              <a:rPr lang="zh-CN" altLang="en-US" sz="2800" b="1" dirty="0" smtClean="0"/>
              <a:t>唯一可译码 </a:t>
            </a:r>
            <a:r>
              <a:rPr lang="en-US" altLang="zh-CN" sz="2800" b="1" dirty="0" smtClean="0"/>
              <a:t>(Uniquely Decodable Codes)</a:t>
            </a:r>
            <a:endParaRPr lang="zh-CN" altLang="en-US" sz="2800" b="1" dirty="0" smtClean="0"/>
          </a:p>
          <a:p>
            <a:pPr eaLnBrk="1" hangingPunct="1">
              <a:lnSpc>
                <a:spcPct val="120000"/>
              </a:lnSpc>
              <a:defRPr/>
            </a:pPr>
            <a:r>
              <a:rPr lang="zh-CN" altLang="en-US" sz="2800" dirty="0" smtClean="0"/>
              <a:t>任意有限长的码元序列，只能被</a:t>
            </a:r>
            <a:r>
              <a:rPr lang="zh-CN" altLang="en-US" sz="2800" dirty="0" smtClean="0">
                <a:solidFill>
                  <a:srgbClr val="FF0000"/>
                </a:solidFill>
              </a:rPr>
              <a:t>唯一</a:t>
            </a:r>
            <a:r>
              <a:rPr lang="zh-CN" altLang="en-US" sz="2800" dirty="0" smtClean="0"/>
              <a:t>地分割成一个个的码字，便称为唯一可译码</a:t>
            </a:r>
            <a:r>
              <a:rPr lang="en-US" altLang="zh-CN" sz="2800" dirty="0" smtClean="0"/>
              <a:t>。</a:t>
            </a:r>
          </a:p>
          <a:p>
            <a:pPr marL="609600" indent="-609600" eaLnBrk="1" hangingPunct="1">
              <a:lnSpc>
                <a:spcPct val="120000"/>
              </a:lnSpc>
              <a:buNone/>
              <a:defRPr/>
            </a:pPr>
            <a:r>
              <a:rPr lang="zh-CN" altLang="en-US" sz="2400" dirty="0" smtClean="0"/>
              <a:t>      </a:t>
            </a:r>
            <a:endParaRPr lang="en-US" altLang="zh-CN" sz="2400" dirty="0" smtClean="0"/>
          </a:p>
          <a:p>
            <a:pPr marL="609600" indent="-609600" algn="just">
              <a:lnSpc>
                <a:spcPct val="120000"/>
              </a:lnSpc>
              <a:buFont typeface="Wingdings" pitchFamily="2" charset="2"/>
              <a:buChar char="Ø"/>
              <a:defRPr/>
            </a:pPr>
            <a:r>
              <a:rPr lang="zh-CN" altLang="en-US" sz="2800" dirty="0" smtClean="0"/>
              <a:t>例：</a:t>
            </a:r>
            <a:r>
              <a:rPr lang="en-US" altLang="zh-CN" sz="2800" dirty="0" smtClean="0"/>
              <a:t>{0,10,11}</a:t>
            </a:r>
            <a:r>
              <a:rPr lang="zh-CN" altLang="en-US" sz="2800" dirty="0" smtClean="0"/>
              <a:t>是一种唯一可译码。因为任意一串有限长码序列</a:t>
            </a:r>
            <a:r>
              <a:rPr lang="en-US" altLang="zh-CN" sz="2800" dirty="0" smtClean="0"/>
              <a:t>，</a:t>
            </a:r>
            <a:r>
              <a:rPr lang="zh-CN" altLang="en-US" sz="2800" dirty="0" smtClean="0"/>
              <a:t>如</a:t>
            </a:r>
            <a:r>
              <a:rPr lang="en-US" altLang="zh-CN" sz="2800" dirty="0" smtClean="0"/>
              <a:t>100111000，</a:t>
            </a:r>
            <a:r>
              <a:rPr lang="zh-CN" altLang="en-US" sz="2800" dirty="0" smtClean="0"/>
              <a:t>只能被分割成</a:t>
            </a:r>
            <a:r>
              <a:rPr lang="en-US" altLang="zh-CN" sz="2800" dirty="0" smtClean="0"/>
              <a:t>10,0,11,10,0,0</a:t>
            </a:r>
            <a:r>
              <a:rPr lang="zh-CN" altLang="en-US" sz="2800" dirty="0" smtClean="0"/>
              <a:t>。任何其他分割法都会产生一些非定义的码字，</a:t>
            </a:r>
            <a:r>
              <a:rPr lang="zh-CN" altLang="en-US" sz="2800" dirty="0" smtClean="0">
                <a:solidFill>
                  <a:srgbClr val="FF0000"/>
                </a:solidFill>
              </a:rPr>
              <a:t>对于码表</a:t>
            </a:r>
            <a:r>
              <a:rPr lang="en-US" altLang="zh-CN" sz="2800" dirty="0" smtClean="0">
                <a:solidFill>
                  <a:srgbClr val="FF0000"/>
                </a:solidFill>
              </a:rPr>
              <a:t>{0,10,11}</a:t>
            </a:r>
            <a:r>
              <a:rPr lang="zh-CN" altLang="en-US" sz="2800" dirty="0" smtClean="0">
                <a:solidFill>
                  <a:srgbClr val="FF0000"/>
                </a:solidFill>
              </a:rPr>
              <a:t>而言</a:t>
            </a:r>
            <a:r>
              <a:rPr lang="zh-CN" altLang="en-US" sz="2800" dirty="0" smtClean="0"/>
              <a:t>。</a:t>
            </a:r>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11</a:t>
            </a:fld>
            <a:endParaRPr lang="zh-CN" altLang="en-US"/>
          </a:p>
        </p:txBody>
      </p:sp>
    </p:spTree>
    <p:extLst>
      <p:ext uri="{BB962C8B-B14F-4D97-AF65-F5344CB8AC3E}">
        <p14:creationId xmlns:p14="http://schemas.microsoft.com/office/powerpoint/2010/main" val="39816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79A817D-24D9-4C9E-8DA8-80EC158BD271}" type="slidenum">
              <a:rPr lang="en-US" altLang="zh-CN" sz="1400">
                <a:latin typeface="Arial" panose="020B0604020202020204" pitchFamily="34" charset="0"/>
              </a:rPr>
              <a:pPr/>
              <a:t>110</a:t>
            </a:fld>
            <a:endParaRPr lang="en-US" altLang="zh-CN" sz="1400">
              <a:latin typeface="Arial" panose="020B0604020202020204" pitchFamily="34" charset="0"/>
            </a:endParaRPr>
          </a:p>
        </p:txBody>
      </p:sp>
      <p:grpSp>
        <p:nvGrpSpPr>
          <p:cNvPr id="83975" name="Group 4"/>
          <p:cNvGrpSpPr>
            <a:grpSpLocks/>
          </p:cNvGrpSpPr>
          <p:nvPr/>
        </p:nvGrpSpPr>
        <p:grpSpPr bwMode="auto">
          <a:xfrm>
            <a:off x="971550" y="1989138"/>
            <a:ext cx="7883525" cy="3744913"/>
            <a:chOff x="612" y="1162"/>
            <a:chExt cx="4966" cy="2359"/>
          </a:xfrm>
        </p:grpSpPr>
        <p:sp>
          <p:nvSpPr>
            <p:cNvPr id="83988" name="Rectangle 5"/>
            <p:cNvSpPr>
              <a:spLocks noChangeArrowheads="1"/>
            </p:cNvSpPr>
            <p:nvPr/>
          </p:nvSpPr>
          <p:spPr bwMode="auto">
            <a:xfrm>
              <a:off x="657" y="1661"/>
              <a:ext cx="4921" cy="907"/>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9" name="Line 6"/>
            <p:cNvSpPr>
              <a:spLocks noChangeShapeType="1"/>
            </p:cNvSpPr>
            <p:nvPr/>
          </p:nvSpPr>
          <p:spPr bwMode="auto">
            <a:xfrm flipV="1">
              <a:off x="3107" y="1661"/>
              <a:ext cx="0" cy="9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Line 7"/>
            <p:cNvSpPr>
              <a:spLocks noChangeShapeType="1"/>
            </p:cNvSpPr>
            <p:nvPr/>
          </p:nvSpPr>
          <p:spPr bwMode="auto">
            <a:xfrm>
              <a:off x="657" y="2115"/>
              <a:ext cx="489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1" name="Line 8"/>
            <p:cNvSpPr>
              <a:spLocks noChangeShapeType="1"/>
            </p:cNvSpPr>
            <p:nvPr/>
          </p:nvSpPr>
          <p:spPr bwMode="auto">
            <a:xfrm flipV="1">
              <a:off x="4332" y="1661"/>
              <a:ext cx="0" cy="4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2" name="Line 9"/>
            <p:cNvSpPr>
              <a:spLocks noChangeShapeType="1"/>
            </p:cNvSpPr>
            <p:nvPr/>
          </p:nvSpPr>
          <p:spPr bwMode="auto">
            <a:xfrm flipV="1">
              <a:off x="4967" y="1661"/>
              <a:ext cx="0" cy="4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10"/>
            <p:cNvSpPr>
              <a:spLocks noChangeShapeType="1"/>
            </p:cNvSpPr>
            <p:nvPr/>
          </p:nvSpPr>
          <p:spPr bwMode="auto">
            <a:xfrm>
              <a:off x="1837" y="2115"/>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4" name="Line 11"/>
            <p:cNvSpPr>
              <a:spLocks noChangeShapeType="1"/>
            </p:cNvSpPr>
            <p:nvPr/>
          </p:nvSpPr>
          <p:spPr bwMode="auto">
            <a:xfrm flipV="1">
              <a:off x="2472" y="2115"/>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5" name="Line 12"/>
            <p:cNvSpPr>
              <a:spLocks noChangeShapeType="1"/>
            </p:cNvSpPr>
            <p:nvPr/>
          </p:nvSpPr>
          <p:spPr bwMode="auto">
            <a:xfrm flipV="1">
              <a:off x="2789" y="2115"/>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6" name="Rectangle 13"/>
            <p:cNvSpPr>
              <a:spLocks noChangeArrowheads="1"/>
            </p:cNvSpPr>
            <p:nvPr/>
          </p:nvSpPr>
          <p:spPr bwMode="auto">
            <a:xfrm>
              <a:off x="1429" y="3022"/>
              <a:ext cx="1678" cy="453"/>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97" name="Line 14"/>
            <p:cNvSpPr>
              <a:spLocks noChangeShapeType="1"/>
            </p:cNvSpPr>
            <p:nvPr/>
          </p:nvSpPr>
          <p:spPr bwMode="auto">
            <a:xfrm flipH="1">
              <a:off x="1429" y="2614"/>
              <a:ext cx="408" cy="362"/>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Line 15"/>
            <p:cNvSpPr>
              <a:spLocks noChangeShapeType="1"/>
            </p:cNvSpPr>
            <p:nvPr/>
          </p:nvSpPr>
          <p:spPr bwMode="auto">
            <a:xfrm>
              <a:off x="2472" y="2614"/>
              <a:ext cx="635" cy="362"/>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9" name="Line 16"/>
            <p:cNvSpPr>
              <a:spLocks noChangeShapeType="1"/>
            </p:cNvSpPr>
            <p:nvPr/>
          </p:nvSpPr>
          <p:spPr bwMode="auto">
            <a:xfrm>
              <a:off x="2290" y="3022"/>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0" name="Line 17"/>
            <p:cNvSpPr>
              <a:spLocks noChangeShapeType="1"/>
            </p:cNvSpPr>
            <p:nvPr/>
          </p:nvSpPr>
          <p:spPr bwMode="auto">
            <a:xfrm flipV="1">
              <a:off x="2699" y="3022"/>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1" name="Line 18"/>
            <p:cNvSpPr>
              <a:spLocks noChangeShapeType="1"/>
            </p:cNvSpPr>
            <p:nvPr/>
          </p:nvSpPr>
          <p:spPr bwMode="auto">
            <a:xfrm flipV="1">
              <a:off x="2907" y="3022"/>
              <a:ext cx="0" cy="4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2" name="Oval 19"/>
            <p:cNvSpPr>
              <a:spLocks noChangeArrowheads="1"/>
            </p:cNvSpPr>
            <p:nvPr/>
          </p:nvSpPr>
          <p:spPr bwMode="auto">
            <a:xfrm>
              <a:off x="612" y="1616"/>
              <a:ext cx="90" cy="91"/>
            </a:xfrm>
            <a:prstGeom prst="ellipse">
              <a:avLst/>
            </a:prstGeom>
            <a:solidFill>
              <a:srgbClr val="FF3300"/>
            </a:solidFill>
            <a:ln w="12700" algn="ctr">
              <a:solidFill>
                <a:srgbClr val="00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03" name="Oval 20"/>
            <p:cNvSpPr>
              <a:spLocks noChangeArrowheads="1"/>
            </p:cNvSpPr>
            <p:nvPr/>
          </p:nvSpPr>
          <p:spPr bwMode="auto">
            <a:xfrm>
              <a:off x="612" y="2069"/>
              <a:ext cx="90" cy="91"/>
            </a:xfrm>
            <a:prstGeom prst="ellipse">
              <a:avLst/>
            </a:prstGeom>
            <a:solidFill>
              <a:srgbClr val="FF3300"/>
            </a:solidFill>
            <a:ln w="12700" algn="ctr">
              <a:solidFill>
                <a:srgbClr val="00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04" name="Oval 21"/>
            <p:cNvSpPr>
              <a:spLocks noChangeArrowheads="1"/>
            </p:cNvSpPr>
            <p:nvPr/>
          </p:nvSpPr>
          <p:spPr bwMode="auto">
            <a:xfrm>
              <a:off x="2871" y="3430"/>
              <a:ext cx="90" cy="91"/>
            </a:xfrm>
            <a:prstGeom prst="ellipse">
              <a:avLst/>
            </a:prstGeom>
            <a:solidFill>
              <a:srgbClr val="FF3300"/>
            </a:solidFill>
            <a:ln w="12700" algn="ctr">
              <a:solidFill>
                <a:srgbClr val="00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05" name="Oval 22"/>
            <p:cNvSpPr>
              <a:spLocks noChangeArrowheads="1"/>
            </p:cNvSpPr>
            <p:nvPr/>
          </p:nvSpPr>
          <p:spPr bwMode="auto">
            <a:xfrm>
              <a:off x="1791" y="2523"/>
              <a:ext cx="90" cy="91"/>
            </a:xfrm>
            <a:prstGeom prst="ellipse">
              <a:avLst/>
            </a:prstGeom>
            <a:solidFill>
              <a:srgbClr val="FF3300"/>
            </a:solidFill>
            <a:ln w="12700" algn="ctr">
              <a:solidFill>
                <a:srgbClr val="00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06" name="AutoShape 23"/>
            <p:cNvSpPr>
              <a:spLocks/>
            </p:cNvSpPr>
            <p:nvPr/>
          </p:nvSpPr>
          <p:spPr bwMode="auto">
            <a:xfrm rot="5400000">
              <a:off x="3016" y="-1197"/>
              <a:ext cx="182" cy="4899"/>
            </a:xfrm>
            <a:prstGeom prst="leftBrace">
              <a:avLst>
                <a:gd name="adj1" fmla="val 224313"/>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76" name="Text Box 24"/>
          <p:cNvSpPr txBox="1">
            <a:spLocks noChangeArrowheads="1"/>
          </p:cNvSpPr>
          <p:nvPr/>
        </p:nvSpPr>
        <p:spPr bwMode="auto">
          <a:xfrm>
            <a:off x="4140200" y="1557338"/>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b="1"/>
              <a:t>A(</a:t>
            </a:r>
            <a:r>
              <a:rPr kumimoji="0" lang="en-US" altLang="zh-CN" b="1" i="1">
                <a:sym typeface="Symbol" panose="05050102010706020507" pitchFamily="18" charset="2"/>
              </a:rPr>
              <a:t></a:t>
            </a:r>
            <a:r>
              <a:rPr kumimoji="0" lang="en-US" altLang="zh-CN" b="1"/>
              <a:t>)</a:t>
            </a:r>
          </a:p>
        </p:txBody>
      </p:sp>
      <p:sp>
        <p:nvSpPr>
          <p:cNvPr id="83977" name="AutoShape 25"/>
          <p:cNvSpPr>
            <a:spLocks/>
          </p:cNvSpPr>
          <p:nvPr/>
        </p:nvSpPr>
        <p:spPr bwMode="auto">
          <a:xfrm rot="5400000">
            <a:off x="2879725" y="1377951"/>
            <a:ext cx="215900" cy="3743325"/>
          </a:xfrm>
          <a:prstGeom prst="leftBrace">
            <a:avLst>
              <a:gd name="adj1" fmla="val 144485"/>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78" name="Text Box 26"/>
          <p:cNvSpPr txBox="1">
            <a:spLocks noChangeArrowheads="1"/>
          </p:cNvSpPr>
          <p:nvPr/>
        </p:nvSpPr>
        <p:spPr bwMode="auto">
          <a:xfrm>
            <a:off x="2124075" y="2708276"/>
            <a:ext cx="70199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b="1" dirty="0"/>
              <a:t>     A(</a:t>
            </a:r>
            <a:r>
              <a:rPr kumimoji="0" lang="en-US" altLang="zh-CN" b="1" i="1" dirty="0">
                <a:sym typeface="Symbol" panose="05050102010706020507" pitchFamily="18" charset="2"/>
              </a:rPr>
              <a:t>a</a:t>
            </a:r>
            <a:r>
              <a:rPr kumimoji="0" lang="en-US" altLang="zh-CN" b="1" dirty="0"/>
              <a:t>)</a:t>
            </a:r>
          </a:p>
          <a:p>
            <a:pPr algn="just" eaLnBrk="1" hangingPunct="1"/>
            <a:r>
              <a:rPr kumimoji="0" lang="en-US" altLang="zh-CN" b="1" i="1" dirty="0"/>
              <a:t>        a                                     b                  c           d</a:t>
            </a:r>
          </a:p>
        </p:txBody>
      </p:sp>
      <p:sp>
        <p:nvSpPr>
          <p:cNvPr id="83979" name="AutoShape 27"/>
          <p:cNvSpPr>
            <a:spLocks/>
          </p:cNvSpPr>
          <p:nvPr/>
        </p:nvSpPr>
        <p:spPr bwMode="auto">
          <a:xfrm rot="5400000">
            <a:off x="3340100" y="3451226"/>
            <a:ext cx="158750" cy="863600"/>
          </a:xfrm>
          <a:prstGeom prst="leftBrace">
            <a:avLst>
              <a:gd name="adj1" fmla="val 45333"/>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0" name="Text Box 28"/>
          <p:cNvSpPr txBox="1">
            <a:spLocks noChangeArrowheads="1"/>
          </p:cNvSpPr>
          <p:nvPr/>
        </p:nvSpPr>
        <p:spPr bwMode="auto">
          <a:xfrm>
            <a:off x="1476375" y="3429001"/>
            <a:ext cx="3743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b="1"/>
              <a:t>                   A(</a:t>
            </a:r>
            <a:r>
              <a:rPr kumimoji="0" lang="en-US" altLang="zh-CN" b="1" i="1">
                <a:sym typeface="Symbol" panose="05050102010706020507" pitchFamily="18" charset="2"/>
              </a:rPr>
              <a:t>a</a:t>
            </a:r>
            <a:r>
              <a:rPr kumimoji="0" lang="en-US" altLang="zh-CN" b="1">
                <a:sym typeface="Symbol" panose="05050102010706020507" pitchFamily="18" charset="2"/>
              </a:rPr>
              <a:t>,</a:t>
            </a:r>
            <a:r>
              <a:rPr kumimoji="0" lang="en-US" altLang="zh-CN" b="1" i="1">
                <a:sym typeface="Symbol" panose="05050102010706020507" pitchFamily="18" charset="2"/>
              </a:rPr>
              <a:t>b</a:t>
            </a:r>
            <a:r>
              <a:rPr kumimoji="0" lang="en-US" altLang="zh-CN" b="1"/>
              <a:t>)</a:t>
            </a:r>
          </a:p>
          <a:p>
            <a:pPr algn="just" eaLnBrk="1" hangingPunct="1"/>
            <a:r>
              <a:rPr kumimoji="0" lang="en-US" altLang="zh-CN" b="1" i="1"/>
              <a:t>    a                 b        c     d</a:t>
            </a:r>
          </a:p>
        </p:txBody>
      </p:sp>
      <p:sp>
        <p:nvSpPr>
          <p:cNvPr id="83981" name="Text Box 29"/>
          <p:cNvSpPr txBox="1">
            <a:spLocks noChangeArrowheads="1"/>
          </p:cNvSpPr>
          <p:nvPr/>
        </p:nvSpPr>
        <p:spPr bwMode="auto">
          <a:xfrm>
            <a:off x="2771775" y="5084763"/>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b="1" i="1"/>
              <a:t>a            b    c  d</a:t>
            </a:r>
          </a:p>
        </p:txBody>
      </p:sp>
      <p:sp>
        <p:nvSpPr>
          <p:cNvPr id="83982" name="Line 30"/>
          <p:cNvSpPr>
            <a:spLocks noChangeShapeType="1"/>
          </p:cNvSpPr>
          <p:nvPr/>
        </p:nvSpPr>
        <p:spPr bwMode="auto">
          <a:xfrm flipV="1">
            <a:off x="4787900" y="5084763"/>
            <a:ext cx="504825"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Text Box 31"/>
          <p:cNvSpPr txBox="1">
            <a:spLocks noChangeArrowheads="1"/>
          </p:cNvSpPr>
          <p:nvPr/>
        </p:nvSpPr>
        <p:spPr bwMode="auto">
          <a:xfrm>
            <a:off x="4859338" y="4652963"/>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b="1"/>
              <a:t>A(</a:t>
            </a:r>
            <a:r>
              <a:rPr kumimoji="0" lang="en-US" altLang="zh-CN" b="1" i="1"/>
              <a:t>a</a:t>
            </a:r>
            <a:r>
              <a:rPr kumimoji="0" lang="en-US" altLang="zh-CN" b="1"/>
              <a:t>,</a:t>
            </a:r>
            <a:r>
              <a:rPr kumimoji="0" lang="en-US" altLang="zh-CN" b="1" i="1"/>
              <a:t>b</a:t>
            </a:r>
            <a:r>
              <a:rPr kumimoji="0" lang="en-US" altLang="zh-CN" b="1"/>
              <a:t>,</a:t>
            </a:r>
            <a:r>
              <a:rPr kumimoji="0" lang="en-US" altLang="zh-CN" b="1" i="1"/>
              <a:t>d</a:t>
            </a:r>
            <a:r>
              <a:rPr kumimoji="0" lang="en-US" altLang="zh-CN" b="1"/>
              <a:t>)</a:t>
            </a:r>
          </a:p>
        </p:txBody>
      </p:sp>
      <p:sp>
        <p:nvSpPr>
          <p:cNvPr id="83984" name="Text Box 32"/>
          <p:cNvSpPr txBox="1">
            <a:spLocks noChangeArrowheads="1"/>
          </p:cNvSpPr>
          <p:nvPr/>
        </p:nvSpPr>
        <p:spPr bwMode="auto">
          <a:xfrm>
            <a:off x="827088" y="2205038"/>
            <a:ext cx="8316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b="1"/>
              <a:t>C(</a:t>
            </a:r>
            <a:r>
              <a:rPr kumimoji="0" lang="en-US" altLang="zh-CN" b="1" i="1">
                <a:sym typeface="Symbol" panose="05050102010706020507" pitchFamily="18" charset="2"/>
              </a:rPr>
              <a:t></a:t>
            </a:r>
            <a:r>
              <a:rPr kumimoji="0" lang="en-US" altLang="zh-CN" b="1"/>
              <a:t>)  0(P</a:t>
            </a:r>
            <a:r>
              <a:rPr kumimoji="0" lang="en-US" altLang="zh-CN" b="1" i="1" baseline="-25000"/>
              <a:t>a</a:t>
            </a:r>
            <a:r>
              <a:rPr kumimoji="0" lang="en-US" altLang="zh-CN" b="1"/>
              <a:t>)         </a:t>
            </a:r>
            <a:r>
              <a:rPr kumimoji="0" lang="en-US" altLang="zh-CN" b="1" i="1"/>
              <a:t>p</a:t>
            </a:r>
            <a:r>
              <a:rPr kumimoji="0" lang="en-US" altLang="zh-CN" b="1" i="1" baseline="-25000"/>
              <a:t>a</a:t>
            </a:r>
            <a:r>
              <a:rPr kumimoji="0" lang="en-US" altLang="zh-CN" b="1" baseline="-25000"/>
              <a:t>                              </a:t>
            </a:r>
            <a:r>
              <a:rPr kumimoji="0" lang="en-US" altLang="zh-CN" b="1"/>
              <a:t>P</a:t>
            </a:r>
            <a:r>
              <a:rPr kumimoji="0" lang="en-US" altLang="zh-CN" b="1" i="1" baseline="-25000"/>
              <a:t>b</a:t>
            </a:r>
            <a:r>
              <a:rPr kumimoji="0" lang="en-US" altLang="zh-CN" b="1" i="1"/>
              <a:t>          p</a:t>
            </a:r>
            <a:r>
              <a:rPr kumimoji="0" lang="en-US" altLang="zh-CN" b="1" i="1" baseline="-25000"/>
              <a:t>b            </a:t>
            </a:r>
            <a:r>
              <a:rPr kumimoji="0" lang="en-US" altLang="zh-CN" b="1"/>
              <a:t>P</a:t>
            </a:r>
            <a:r>
              <a:rPr kumimoji="0" lang="en-US" altLang="zh-CN" b="1" i="1" baseline="-25000"/>
              <a:t>c      </a:t>
            </a:r>
            <a:r>
              <a:rPr kumimoji="0" lang="en-US" altLang="zh-CN" b="1" i="1"/>
              <a:t>p</a:t>
            </a:r>
            <a:r>
              <a:rPr kumimoji="0" lang="en-US" altLang="zh-CN" b="1" i="1" baseline="-25000"/>
              <a:t>c    </a:t>
            </a:r>
            <a:r>
              <a:rPr kumimoji="0" lang="en-US" altLang="zh-CN" b="1"/>
              <a:t>P</a:t>
            </a:r>
            <a:r>
              <a:rPr kumimoji="0" lang="en-US" altLang="zh-CN" b="1" i="1" baseline="-25000"/>
              <a:t>d      </a:t>
            </a:r>
            <a:r>
              <a:rPr kumimoji="0" lang="en-US" altLang="zh-CN" b="1" i="1"/>
              <a:t>p</a:t>
            </a:r>
            <a:r>
              <a:rPr kumimoji="0" lang="en-US" altLang="zh-CN" b="1" i="1" baseline="-25000"/>
              <a:t>d     </a:t>
            </a:r>
            <a:r>
              <a:rPr kumimoji="0" lang="en-US" altLang="zh-CN" b="1"/>
              <a:t>1</a:t>
            </a:r>
            <a:endParaRPr kumimoji="0" lang="en-US" altLang="zh-CN" sz="1800" b="1" i="1">
              <a:latin typeface="Arial" panose="020B0604020202020204" pitchFamily="34" charset="0"/>
            </a:endParaRPr>
          </a:p>
        </p:txBody>
      </p:sp>
      <mc:AlternateContent xmlns:mc="http://schemas.openxmlformats.org/markup-compatibility/2006" xmlns:a14="http://schemas.microsoft.com/office/drawing/2010/main">
        <mc:Choice Requires="a14">
          <p:sp>
            <p:nvSpPr>
              <p:cNvPr id="83985" name="Text Box 33"/>
              <p:cNvSpPr txBox="1">
                <a:spLocks noChangeArrowheads="1"/>
              </p:cNvSpPr>
              <p:nvPr/>
            </p:nvSpPr>
            <p:spPr bwMode="auto">
              <a:xfrm>
                <a:off x="539750" y="3500438"/>
                <a:ext cx="1657350" cy="461963"/>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b="1" dirty="0" smtClean="0"/>
                  <a:t>C(</a:t>
                </a:r>
                <a14:m>
                  <m:oMath xmlns:m="http://schemas.openxmlformats.org/officeDocument/2006/math">
                    <m:r>
                      <a:rPr kumimoji="0" lang="en-US" altLang="zh-CN" b="1" i="1" smtClean="0">
                        <a:latin typeface="Cambria Math" panose="02040503050406030204" pitchFamily="18" charset="0"/>
                      </a:rPr>
                      <m:t>𝒂</m:t>
                    </m:r>
                  </m:oMath>
                </a14:m>
                <a:r>
                  <a:rPr kumimoji="0" lang="en-US" altLang="zh-CN" b="1" dirty="0" smtClean="0"/>
                  <a:t>)</a:t>
                </a:r>
                <a:endParaRPr kumimoji="0" lang="en-US" altLang="zh-CN" b="1" dirty="0"/>
              </a:p>
            </p:txBody>
          </p:sp>
        </mc:Choice>
        <mc:Fallback xmlns="">
          <p:sp>
            <p:nvSpPr>
              <p:cNvPr id="83985" name="Text Box 33"/>
              <p:cNvSpPr txBox="1">
                <a:spLocks noRot="1" noChangeAspect="1" noMove="1" noResize="1" noEditPoints="1" noAdjustHandles="1" noChangeArrowheads="1" noChangeShapeType="1" noTextEdit="1"/>
              </p:cNvSpPr>
              <p:nvPr/>
            </p:nvSpPr>
            <p:spPr bwMode="auto">
              <a:xfrm>
                <a:off x="539750" y="3500438"/>
                <a:ext cx="1657350" cy="461963"/>
              </a:xfrm>
              <a:prstGeom prst="rect">
                <a:avLst/>
              </a:prstGeom>
              <a:blipFill>
                <a:blip r:embed="rId2"/>
                <a:stretch>
                  <a:fillRect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83986" name="Text Box 34"/>
          <p:cNvSpPr txBox="1">
            <a:spLocks noChangeArrowheads="1"/>
          </p:cNvSpPr>
          <p:nvPr/>
        </p:nvSpPr>
        <p:spPr bwMode="auto">
          <a:xfrm>
            <a:off x="3779838" y="5805488"/>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b="1"/>
              <a:t>C(</a:t>
            </a:r>
            <a:r>
              <a:rPr kumimoji="0" lang="en-US" altLang="zh-CN" b="1" i="1">
                <a:sym typeface="Symbol" panose="05050102010706020507" pitchFamily="18" charset="2"/>
              </a:rPr>
              <a:t>a</a:t>
            </a:r>
            <a:r>
              <a:rPr kumimoji="0" lang="en-US" altLang="zh-CN" b="1">
                <a:sym typeface="Symbol" panose="05050102010706020507" pitchFamily="18" charset="2"/>
              </a:rPr>
              <a:t>,</a:t>
            </a:r>
            <a:r>
              <a:rPr kumimoji="0" lang="en-US" altLang="zh-CN" b="1" i="1">
                <a:sym typeface="Symbol" panose="05050102010706020507" pitchFamily="18" charset="2"/>
              </a:rPr>
              <a:t>b</a:t>
            </a:r>
            <a:r>
              <a:rPr kumimoji="0" lang="en-US" altLang="zh-CN" b="1">
                <a:sym typeface="Symbol" panose="05050102010706020507" pitchFamily="18" charset="2"/>
              </a:rPr>
              <a:t>,</a:t>
            </a:r>
            <a:r>
              <a:rPr kumimoji="0" lang="en-US" altLang="zh-CN" b="1" i="1">
                <a:sym typeface="Symbol" panose="05050102010706020507" pitchFamily="18" charset="2"/>
              </a:rPr>
              <a:t>d</a:t>
            </a:r>
            <a:r>
              <a:rPr kumimoji="0" lang="en-US" altLang="zh-CN" b="1"/>
              <a:t>)</a:t>
            </a:r>
          </a:p>
        </p:txBody>
      </p:sp>
      <p:sp>
        <p:nvSpPr>
          <p:cNvPr id="83987" name="Text Box 35"/>
          <p:cNvSpPr txBox="1">
            <a:spLocks noChangeArrowheads="1"/>
          </p:cNvSpPr>
          <p:nvPr/>
        </p:nvSpPr>
        <p:spPr bwMode="auto">
          <a:xfrm>
            <a:off x="1692275" y="3644901"/>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en-US" altLang="zh-CN" b="1"/>
              <a:t>C(</a:t>
            </a:r>
            <a:r>
              <a:rPr kumimoji="0" lang="en-US" altLang="zh-CN" b="1" i="1">
                <a:sym typeface="Symbol" panose="05050102010706020507" pitchFamily="18" charset="2"/>
              </a:rPr>
              <a:t>a</a:t>
            </a:r>
            <a:r>
              <a:rPr kumimoji="0" lang="en-US" altLang="zh-CN" b="1">
                <a:sym typeface="Symbol" panose="05050102010706020507" pitchFamily="18" charset="2"/>
              </a:rPr>
              <a:t>,</a:t>
            </a:r>
            <a:r>
              <a:rPr kumimoji="0" lang="en-US" altLang="zh-CN" b="1" i="1">
                <a:sym typeface="Symbol" panose="05050102010706020507" pitchFamily="18" charset="2"/>
              </a:rPr>
              <a:t>b</a:t>
            </a:r>
            <a:r>
              <a:rPr kumimoji="0" lang="en-US" altLang="zh-CN" b="1"/>
              <a:t>)</a:t>
            </a:r>
          </a:p>
        </p:txBody>
      </p:sp>
      <p:sp>
        <p:nvSpPr>
          <p:cNvPr id="83974" name="标题 39"/>
          <p:cNvSpPr>
            <a:spLocks noGrp="1"/>
          </p:cNvSpPr>
          <p:nvPr>
            <p:ph type="title" idx="4294967295"/>
          </p:nvPr>
        </p:nvSpPr>
        <p:spPr>
          <a:xfrm>
            <a:off x="1173163" y="457200"/>
            <a:ext cx="7772400" cy="1143000"/>
          </a:xfrm>
        </p:spPr>
        <p:txBody>
          <a:bodyPr/>
          <a:lstStyle/>
          <a:p>
            <a:pPr eaLnBrk="1" hangingPunct="1"/>
            <a:r>
              <a:rPr lang="zh-CN" altLang="en-US" dirty="0" smtClean="0"/>
              <a:t>算术编码过程</a:t>
            </a:r>
          </a:p>
        </p:txBody>
      </p:sp>
      <p:cxnSp>
        <p:nvCxnSpPr>
          <p:cNvPr id="3" name="直接连接符 2"/>
          <p:cNvCxnSpPr>
            <a:stCxn id="84002" idx="6"/>
          </p:cNvCxnSpPr>
          <p:nvPr/>
        </p:nvCxnSpPr>
        <p:spPr bwMode="auto">
          <a:xfrm flipV="1">
            <a:off x="1114425" y="2781301"/>
            <a:ext cx="7740651" cy="794"/>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0" name="直接连接符 39"/>
          <p:cNvCxnSpPr/>
          <p:nvPr/>
        </p:nvCxnSpPr>
        <p:spPr bwMode="auto">
          <a:xfrm flipV="1">
            <a:off x="1052910" y="3493692"/>
            <a:ext cx="3878659" cy="1274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4" name="直接连接符 43"/>
          <p:cNvCxnSpPr/>
          <p:nvPr/>
        </p:nvCxnSpPr>
        <p:spPr bwMode="auto">
          <a:xfrm flipV="1">
            <a:off x="2992239" y="4203678"/>
            <a:ext cx="932061" cy="6373"/>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6" name="直接连接符 45"/>
          <p:cNvCxnSpPr/>
          <p:nvPr/>
        </p:nvCxnSpPr>
        <p:spPr bwMode="auto">
          <a:xfrm flipV="1">
            <a:off x="4629150" y="5670539"/>
            <a:ext cx="315913" cy="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73163" y="1736812"/>
            <a:ext cx="7772400" cy="4114800"/>
          </a:xfrm>
        </p:spPr>
        <p:txBody>
          <a:bodyPr/>
          <a:lstStyle/>
          <a:p>
            <a:r>
              <a:rPr lang="zh-CN" altLang="en-US" dirty="0" smtClean="0"/>
              <a:t>译码可通过比较编码后的数值大小来进行</a:t>
            </a:r>
            <a:endParaRPr lang="en-US" altLang="zh-CN" dirty="0" smtClean="0"/>
          </a:p>
          <a:p>
            <a:r>
              <a:rPr lang="zh-CN" altLang="en-US" dirty="0" smtClean="0"/>
              <a:t>即判断码字</a:t>
            </a:r>
            <a:r>
              <a:rPr lang="en-US" altLang="zh-CN" dirty="0" smtClean="0"/>
              <a:t>C(S)</a:t>
            </a:r>
            <a:r>
              <a:rPr lang="zh-CN" altLang="en-US" dirty="0"/>
              <a:t>落</a:t>
            </a:r>
            <a:r>
              <a:rPr lang="zh-CN" altLang="en-US" dirty="0" smtClean="0"/>
              <a:t>在哪一个区间就可以得出一个相应的符号序列</a:t>
            </a:r>
            <a:endParaRPr lang="en-US" altLang="zh-CN" dirty="0" smtClean="0"/>
          </a:p>
          <a:p>
            <a:r>
              <a:rPr lang="zh-CN" altLang="en-US" dirty="0" smtClean="0"/>
              <a:t>根据递推公式的相反过程译出每个符号</a:t>
            </a:r>
            <a:endParaRPr lang="zh-CN" altLang="en-US" dirty="0"/>
          </a:p>
        </p:txBody>
      </p:sp>
      <p:sp>
        <p:nvSpPr>
          <p:cNvPr id="4" name="灯片编号占位符 3"/>
          <p:cNvSpPr>
            <a:spLocks noGrp="1"/>
          </p:cNvSpPr>
          <p:nvPr>
            <p:ph type="sldNum" sz="quarter" idx="12"/>
          </p:nvPr>
        </p:nvSpPr>
        <p:spPr/>
        <p:txBody>
          <a:bodyPr/>
          <a:lstStyle/>
          <a:p>
            <a:fld id="{B6811525-52E3-4109-93F1-D1F859D2E4A8}" type="slidenum">
              <a:rPr lang="en-US" altLang="zh-CN" smtClean="0"/>
              <a:pPr/>
              <a:t>111</a:t>
            </a:fld>
            <a:endParaRPr lang="en-US" altLang="zh-CN"/>
          </a:p>
        </p:txBody>
      </p:sp>
      <p:sp>
        <p:nvSpPr>
          <p:cNvPr id="5" name="标题 39"/>
          <p:cNvSpPr txBox="1">
            <a:spLocks/>
          </p:cNvSpPr>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kern="0" dirty="0" smtClean="0"/>
              <a:t>译码</a:t>
            </a:r>
          </a:p>
        </p:txBody>
      </p:sp>
    </p:spTree>
    <p:extLst>
      <p:ext uri="{BB962C8B-B14F-4D97-AF65-F5344CB8AC3E}">
        <p14:creationId xmlns:p14="http://schemas.microsoft.com/office/powerpoint/2010/main" val="10703689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143000" y="332564"/>
            <a:ext cx="7772400" cy="667544"/>
          </a:xfrm>
        </p:spPr>
        <p:txBody>
          <a:bodyPr>
            <a:normAutofit/>
          </a:bodyPr>
          <a:lstStyle/>
          <a:p>
            <a:pPr eaLnBrk="1" hangingPunct="1"/>
            <a:r>
              <a:rPr lang="zh-CN" altLang="en-US" sz="3600" b="1" dirty="0" smtClean="0"/>
              <a:t>译码过程</a:t>
            </a:r>
          </a:p>
        </p:txBody>
      </p:sp>
      <mc:AlternateContent xmlns:mc="http://schemas.openxmlformats.org/markup-compatibility/2006" xmlns:a14="http://schemas.microsoft.com/office/drawing/2010/main">
        <mc:Choice Requires="a14">
          <p:sp>
            <p:nvSpPr>
              <p:cNvPr id="79875" name="Rectangle 3"/>
              <p:cNvSpPr>
                <a:spLocks noGrp="1" noChangeArrowheads="1"/>
              </p:cNvSpPr>
              <p:nvPr>
                <p:ph type="body" idx="1"/>
              </p:nvPr>
            </p:nvSpPr>
            <p:spPr>
              <a:xfrm>
                <a:off x="928662" y="1000108"/>
                <a:ext cx="7704137" cy="5429288"/>
              </a:xfrm>
            </p:spPr>
            <p:txBody>
              <a:bodyPr>
                <a:noAutofit/>
              </a:bodyPr>
              <a:lstStyle/>
              <a:p>
                <a:pPr marL="0" indent="0" eaLnBrk="1" hangingPunct="1">
                  <a:lnSpc>
                    <a:spcPct val="130000"/>
                  </a:lnSpc>
                  <a:buFont typeface="Wingdings" pitchFamily="2" charset="2"/>
                  <a:buChar char="Ø"/>
                </a:pPr>
                <a:r>
                  <a:rPr lang="en-US" altLang="zh-CN" sz="2400" i="1" dirty="0" smtClean="0">
                    <a:latin typeface="Times New Roman" pitchFamily="18" charset="0"/>
                  </a:rPr>
                  <a:t>C</a:t>
                </a:r>
                <a:r>
                  <a:rPr lang="en-US" altLang="zh-CN" sz="2400" dirty="0" smtClean="0">
                    <a:latin typeface="Times New Roman" pitchFamily="18" charset="0"/>
                  </a:rPr>
                  <a:t>(S)=0.010111&lt;0.1</a:t>
                </a:r>
                <a:r>
                  <a:rPr lang="en-US" altLang="zh-CN" sz="2400" dirty="0" smtClean="0">
                    <a:latin typeface="Times New Roman" pitchFamily="18" charset="0"/>
                    <a:sym typeface="Symbol" pitchFamily="18" charset="2"/>
                  </a:rPr>
                  <a:t></a:t>
                </a:r>
                <a:r>
                  <a:rPr lang="en-US" altLang="zh-CN" sz="2400" dirty="0" smtClean="0">
                    <a:latin typeface="Times New Roman" pitchFamily="18" charset="0"/>
                  </a:rPr>
                  <a:t>[0,0.1)</a:t>
                </a:r>
                <a:r>
                  <a:rPr lang="en-US" altLang="zh-CN" sz="2400" dirty="0" smtClean="0"/>
                  <a:t>   </a:t>
                </a:r>
              </a:p>
              <a:p>
                <a:pPr>
                  <a:lnSpc>
                    <a:spcPct val="130000"/>
                  </a:lnSpc>
                  <a:spcBef>
                    <a:spcPct val="0"/>
                  </a:spcBef>
                  <a:buNone/>
                </a:pPr>
                <a:r>
                  <a:rPr lang="en-US" altLang="zh-CN" sz="2400" dirty="0"/>
                  <a:t>         </a:t>
                </a:r>
                <a:r>
                  <a:rPr lang="zh-CN" altLang="en-US" sz="2400" dirty="0"/>
                  <a:t>第一个符号</a:t>
                </a:r>
                <a:r>
                  <a:rPr lang="zh-CN" altLang="en-US" sz="2400" dirty="0" smtClean="0"/>
                  <a:t>为</a:t>
                </a:r>
                <a14:m>
                  <m:oMath xmlns:m="http://schemas.openxmlformats.org/officeDocument/2006/math">
                    <m:r>
                      <a:rPr lang="en-US" altLang="zh-CN" sz="2400" b="0" i="1" smtClean="0">
                        <a:latin typeface="Cambria Math" panose="02040503050406030204" pitchFamily="18" charset="0"/>
                      </a:rPr>
                      <m:t>𝑎</m:t>
                    </m:r>
                  </m:oMath>
                </a14:m>
                <a:endParaRPr lang="en-US" altLang="zh-CN" sz="2400" dirty="0"/>
              </a:p>
              <a:p>
                <a:pPr marL="0" indent="0" eaLnBrk="1" hangingPunct="1">
                  <a:lnSpc>
                    <a:spcPct val="130000"/>
                  </a:lnSpc>
                  <a:buNone/>
                </a:pPr>
                <a:r>
                  <a:rPr lang="zh-CN" altLang="en-US" sz="2400" dirty="0"/>
                  <a:t>去掉累积概率</a:t>
                </a:r>
                <a:r>
                  <a:rPr lang="en-US" altLang="zh-CN" sz="2400" i="1" dirty="0" smtClean="0">
                    <a:latin typeface="Times New Roman" pitchFamily="18" charset="0"/>
                  </a:rPr>
                  <a:t>P</a:t>
                </a:r>
                <a:r>
                  <a:rPr lang="en-US" altLang="zh-CN" sz="2400" i="1" baseline="-25000" dirty="0" smtClean="0">
                    <a:latin typeface="Times New Roman" pitchFamily="18" charset="0"/>
                  </a:rPr>
                  <a:t>a</a:t>
                </a:r>
                <a:r>
                  <a:rPr lang="zh-CN" altLang="en-US" sz="2400" dirty="0" smtClean="0">
                    <a:latin typeface="Times New Roman" pitchFamily="18" charset="0"/>
                  </a:rPr>
                  <a:t>：  </a:t>
                </a:r>
                <a:r>
                  <a:rPr lang="en-US" altLang="zh-CN" sz="2400" dirty="0" smtClean="0">
                    <a:latin typeface="Times New Roman" pitchFamily="18" charset="0"/>
                  </a:rPr>
                  <a:t>0.010111-0=0.010111</a:t>
                </a:r>
              </a:p>
              <a:p>
                <a:pPr marL="0" indent="0">
                  <a:lnSpc>
                    <a:spcPct val="130000"/>
                  </a:lnSpc>
                  <a:buFont typeface="Wingdings" pitchFamily="2" charset="2"/>
                  <a:buChar char="Ø"/>
                </a:pPr>
                <a:r>
                  <a:rPr lang="zh-CN" altLang="en-US" sz="2400" dirty="0" smtClean="0"/>
                  <a:t>放大至</a:t>
                </a:r>
                <a:r>
                  <a:rPr lang="en-US" altLang="zh-CN" sz="2400" dirty="0" smtClean="0">
                    <a:latin typeface="Times New Roman" pitchFamily="18" charset="0"/>
                  </a:rPr>
                  <a:t>[0,1](×</a:t>
                </a:r>
                <a:r>
                  <a:rPr lang="en-US" altLang="zh-CN" sz="2400" i="1" dirty="0" smtClean="0">
                    <a:latin typeface="Times New Roman" pitchFamily="18" charset="0"/>
                  </a:rPr>
                  <a:t>p</a:t>
                </a:r>
                <a:r>
                  <a:rPr lang="en-US" altLang="zh-CN" sz="2400" i="1" baseline="-25000" dirty="0" smtClean="0">
                    <a:latin typeface="Times New Roman" pitchFamily="18" charset="0"/>
                  </a:rPr>
                  <a:t>a</a:t>
                </a:r>
                <a:r>
                  <a:rPr lang="en-US" altLang="zh-CN" sz="2400" baseline="30000" dirty="0" smtClean="0">
                    <a:latin typeface="Times New Roman" pitchFamily="18" charset="0"/>
                  </a:rPr>
                  <a:t>-1</a:t>
                </a:r>
                <a:r>
                  <a:rPr lang="en-US" altLang="zh-CN" sz="2400" dirty="0" smtClean="0">
                    <a:latin typeface="Times New Roman" pitchFamily="18" charset="0"/>
                  </a:rPr>
                  <a:t>)</a:t>
                </a:r>
                <a:r>
                  <a:rPr lang="zh-CN" altLang="en-US" sz="2400" dirty="0" smtClean="0">
                    <a:latin typeface="Times New Roman" pitchFamily="18" charset="0"/>
                  </a:rPr>
                  <a:t>：</a:t>
                </a:r>
                <a:r>
                  <a:rPr lang="en-US" altLang="zh-CN" sz="2400" dirty="0" smtClean="0">
                    <a:latin typeface="Times New Roman" pitchFamily="18" charset="0"/>
                  </a:rPr>
                  <a:t>0.010111×2</a:t>
                </a:r>
                <a:r>
                  <a:rPr lang="en-US" altLang="zh-CN" sz="2400" baseline="30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0.10111</a:t>
                </a:r>
                <a:r>
                  <a:rPr lang="en-US" altLang="zh-CN" sz="2400" dirty="0" smtClean="0">
                    <a:latin typeface="Times New Roman" pitchFamily="18" charset="0"/>
                    <a:sym typeface="Symbol" pitchFamily="18" charset="2"/>
                  </a:rPr>
                  <a:t></a:t>
                </a:r>
                <a:r>
                  <a:rPr lang="en-US" altLang="zh-CN" sz="2400" dirty="0" smtClean="0">
                    <a:latin typeface="Times New Roman" pitchFamily="18" charset="0"/>
                  </a:rPr>
                  <a:t>[0.1,0.110)</a:t>
                </a:r>
                <a:r>
                  <a:rPr lang="en-US" altLang="zh-CN" sz="2400" dirty="0" smtClean="0"/>
                  <a:t>  </a:t>
                </a:r>
              </a:p>
              <a:p>
                <a:pPr>
                  <a:lnSpc>
                    <a:spcPct val="130000"/>
                  </a:lnSpc>
                  <a:spcBef>
                    <a:spcPct val="0"/>
                  </a:spcBef>
                  <a:buNone/>
                </a:pPr>
                <a:r>
                  <a:rPr lang="en-US" altLang="zh-CN" sz="2400" dirty="0"/>
                  <a:t>        </a:t>
                </a:r>
                <a:r>
                  <a:rPr lang="zh-CN" altLang="en-US" sz="2400" dirty="0"/>
                  <a:t>第二个符号为</a:t>
                </a:r>
                <a:r>
                  <a:rPr lang="en-US" altLang="zh-CN" sz="2400" dirty="0"/>
                  <a:t>b</a:t>
                </a:r>
              </a:p>
              <a:p>
                <a:pPr marL="0" indent="0" eaLnBrk="1" hangingPunct="1">
                  <a:lnSpc>
                    <a:spcPct val="130000"/>
                  </a:lnSpc>
                  <a:buFont typeface="Monotype Sorts" pitchFamily="2" charset="2"/>
                  <a:buNone/>
                </a:pPr>
                <a:r>
                  <a:rPr lang="en-US" altLang="zh-CN" sz="2400" dirty="0" smtClean="0"/>
                  <a:t>  </a:t>
                </a:r>
                <a:r>
                  <a:rPr lang="zh-CN" altLang="en-US" sz="2400" dirty="0" smtClean="0"/>
                  <a:t>去掉累积概率</a:t>
                </a:r>
                <a:r>
                  <a:rPr lang="en-US" altLang="zh-CN" sz="2400" i="1" dirty="0" err="1" smtClean="0">
                    <a:latin typeface="Times New Roman" pitchFamily="18" charset="0"/>
                  </a:rPr>
                  <a:t>P</a:t>
                </a:r>
                <a:r>
                  <a:rPr lang="en-US" altLang="zh-CN" sz="2400" i="1" baseline="-25000" dirty="0" err="1" smtClean="0">
                    <a:latin typeface="Times New Roman" pitchFamily="18" charset="0"/>
                  </a:rPr>
                  <a:t>b</a:t>
                </a:r>
                <a:r>
                  <a:rPr lang="zh-CN" altLang="en-US" sz="2400" dirty="0" smtClean="0">
                    <a:latin typeface="Times New Roman" pitchFamily="18" charset="0"/>
                  </a:rPr>
                  <a:t>：  </a:t>
                </a:r>
                <a:r>
                  <a:rPr lang="en-US" altLang="zh-CN" sz="2400" dirty="0" smtClean="0">
                    <a:latin typeface="Times New Roman" pitchFamily="18" charset="0"/>
                  </a:rPr>
                  <a:t>0.10111-0.1=0.00111</a:t>
                </a:r>
              </a:p>
              <a:p>
                <a:pPr>
                  <a:lnSpc>
                    <a:spcPct val="130000"/>
                  </a:lnSpc>
                  <a:buFont typeface="Wingdings" pitchFamily="2" charset="2"/>
                  <a:buChar char="Ø"/>
                </a:pPr>
                <a:r>
                  <a:rPr lang="zh-CN" altLang="en-US" sz="2400" dirty="0" smtClean="0"/>
                  <a:t>放大至</a:t>
                </a:r>
                <a:r>
                  <a:rPr lang="en-US" altLang="zh-CN" sz="2400" dirty="0" smtClean="0"/>
                  <a:t>[0,1](×</a:t>
                </a:r>
                <a:r>
                  <a:rPr lang="en-US" altLang="zh-CN" sz="2400" i="1" dirty="0" smtClean="0"/>
                  <a:t>p</a:t>
                </a:r>
                <a:r>
                  <a:rPr lang="en-US" altLang="zh-CN" sz="2400" baseline="-25000" dirty="0" smtClean="0"/>
                  <a:t> </a:t>
                </a:r>
                <a:r>
                  <a:rPr lang="en-US" altLang="zh-CN" sz="2400" i="1" baseline="-25000" dirty="0" smtClean="0"/>
                  <a:t>b</a:t>
                </a:r>
                <a:r>
                  <a:rPr lang="en-US" altLang="zh-CN" sz="2400" baseline="30000" dirty="0" smtClean="0"/>
                  <a:t>-1</a:t>
                </a:r>
                <a:r>
                  <a:rPr lang="en-US" altLang="zh-CN" sz="2400" dirty="0" smtClean="0"/>
                  <a:t>)</a:t>
                </a:r>
                <a:r>
                  <a:rPr lang="zh-CN" altLang="en-US" sz="2400" dirty="0" smtClean="0"/>
                  <a:t>：  </a:t>
                </a:r>
                <a:r>
                  <a:rPr lang="en-US" altLang="zh-CN" sz="2400" dirty="0" smtClean="0"/>
                  <a:t>0.00111×2</a:t>
                </a:r>
                <a:r>
                  <a:rPr lang="en-US" altLang="zh-CN" sz="2400" baseline="30000" dirty="0" smtClean="0"/>
                  <a:t>2</a:t>
                </a:r>
                <a:r>
                  <a:rPr lang="en-US" altLang="zh-CN" sz="2400" dirty="0" smtClean="0"/>
                  <a:t>=0.111 </a:t>
                </a:r>
                <a:r>
                  <a:rPr lang="en-US" altLang="zh-CN" sz="2400" dirty="0" smtClean="0">
                    <a:sym typeface="Symbol" pitchFamily="18" charset="2"/>
                  </a:rPr>
                  <a:t></a:t>
                </a:r>
                <a:r>
                  <a:rPr lang="en-US" altLang="zh-CN" sz="2400" dirty="0" smtClean="0"/>
                  <a:t>[0.111,1)   </a:t>
                </a:r>
              </a:p>
              <a:p>
                <a:pPr>
                  <a:lnSpc>
                    <a:spcPct val="130000"/>
                  </a:lnSpc>
                  <a:spcBef>
                    <a:spcPct val="0"/>
                  </a:spcBef>
                  <a:buNone/>
                </a:pPr>
                <a:r>
                  <a:rPr lang="en-US" altLang="zh-CN" sz="2400" dirty="0" smtClean="0"/>
                  <a:t>       </a:t>
                </a:r>
                <a:r>
                  <a:rPr lang="zh-CN" altLang="en-US" sz="2400" dirty="0" smtClean="0"/>
                  <a:t>第三个符号为</a:t>
                </a:r>
                <a:r>
                  <a:rPr lang="en-US" altLang="zh-CN" sz="2400" i="1" dirty="0" smtClean="0"/>
                  <a:t>d</a:t>
                </a:r>
                <a:r>
                  <a:rPr lang="en-US" altLang="zh-CN" sz="2400" dirty="0" smtClean="0"/>
                  <a:t> </a:t>
                </a:r>
              </a:p>
              <a:p>
                <a:pPr>
                  <a:lnSpc>
                    <a:spcPct val="130000"/>
                  </a:lnSpc>
                  <a:spcBef>
                    <a:spcPct val="0"/>
                  </a:spcBef>
                  <a:buNone/>
                </a:pPr>
                <a:r>
                  <a:rPr lang="zh-CN" altLang="en-US" sz="2400" dirty="0" smtClean="0"/>
                  <a:t>  去掉累积概率</a:t>
                </a:r>
                <a:r>
                  <a:rPr lang="en-US" altLang="zh-CN" sz="2400" i="1" dirty="0" smtClean="0"/>
                  <a:t>P</a:t>
                </a:r>
                <a:r>
                  <a:rPr lang="en-US" altLang="zh-CN" sz="2400" i="1" baseline="-25000" dirty="0" smtClean="0"/>
                  <a:t>d</a:t>
                </a:r>
                <a:r>
                  <a:rPr lang="zh-CN" altLang="en-US" sz="2400" dirty="0" smtClean="0"/>
                  <a:t>：  </a:t>
                </a:r>
                <a:r>
                  <a:rPr lang="en-US" altLang="zh-CN" sz="2400" dirty="0" smtClean="0"/>
                  <a:t>0.111-0.111=0</a:t>
                </a:r>
              </a:p>
              <a:p>
                <a:pPr>
                  <a:lnSpc>
                    <a:spcPct val="130000"/>
                  </a:lnSpc>
                  <a:spcBef>
                    <a:spcPct val="0"/>
                  </a:spcBef>
                  <a:buFont typeface="Wingdings" pitchFamily="2" charset="2"/>
                  <a:buChar char="Ø"/>
                </a:pPr>
                <a:r>
                  <a:rPr lang="zh-CN" altLang="en-US" sz="2400" dirty="0" smtClean="0"/>
                  <a:t>放大至</a:t>
                </a:r>
                <a:r>
                  <a:rPr lang="en-US" altLang="zh-CN" sz="2400" dirty="0" smtClean="0"/>
                  <a:t>[0,1](×</a:t>
                </a:r>
                <a:r>
                  <a:rPr lang="en-US" altLang="zh-CN" sz="2400" i="1" dirty="0" smtClean="0"/>
                  <a:t>p</a:t>
                </a:r>
                <a:r>
                  <a:rPr lang="en-US" altLang="zh-CN" sz="2400" i="1" baseline="-25000" dirty="0" smtClean="0"/>
                  <a:t>d</a:t>
                </a:r>
                <a:r>
                  <a:rPr lang="en-US" altLang="zh-CN" sz="2400" baseline="30000" dirty="0" smtClean="0"/>
                  <a:t>-1</a:t>
                </a:r>
                <a:r>
                  <a:rPr lang="en-US" altLang="zh-CN" sz="2400" dirty="0" smtClean="0"/>
                  <a:t>)</a:t>
                </a:r>
                <a:r>
                  <a:rPr lang="zh-CN" altLang="en-US" sz="2400" dirty="0" smtClean="0"/>
                  <a:t>：</a:t>
                </a:r>
                <a:r>
                  <a:rPr lang="en-US" altLang="zh-CN" sz="2400" dirty="0" smtClean="0"/>
                  <a:t>0×2</a:t>
                </a:r>
                <a:r>
                  <a:rPr lang="en-US" altLang="zh-CN" sz="2400" baseline="30000" dirty="0" smtClean="0"/>
                  <a:t>4</a:t>
                </a:r>
                <a:r>
                  <a:rPr lang="zh-CN" altLang="en-US" sz="2400" dirty="0" smtClean="0"/>
                  <a:t>＝</a:t>
                </a:r>
                <a:r>
                  <a:rPr lang="en-US" altLang="zh-CN" sz="2400" dirty="0" smtClean="0"/>
                  <a:t>0   </a:t>
                </a:r>
                <a:r>
                  <a:rPr lang="en-US" altLang="zh-CN" sz="2400" dirty="0" smtClean="0">
                    <a:sym typeface="Symbol" pitchFamily="18" charset="2"/>
                  </a:rPr>
                  <a:t></a:t>
                </a:r>
                <a:r>
                  <a:rPr lang="en-US" altLang="zh-CN" sz="2400" dirty="0" smtClean="0"/>
                  <a:t>[0,0.1) </a:t>
                </a:r>
              </a:p>
              <a:p>
                <a:pPr>
                  <a:lnSpc>
                    <a:spcPct val="130000"/>
                  </a:lnSpc>
                  <a:spcBef>
                    <a:spcPct val="0"/>
                  </a:spcBef>
                  <a:buNone/>
                </a:pPr>
                <a:r>
                  <a:rPr lang="zh-CN" altLang="en-US" sz="2400" dirty="0" smtClean="0"/>
                  <a:t>      第四个符号为</a:t>
                </a:r>
                <a:r>
                  <a:rPr lang="en-US" altLang="zh-CN" sz="2400" i="1" dirty="0">
                    <a:latin typeface="Times New Roman" pitchFamily="18" charset="0"/>
                  </a:rPr>
                  <a:t>a</a:t>
                </a:r>
                <a:endParaRPr lang="en-US" altLang="zh-CN" sz="2400" dirty="0" smtClean="0"/>
              </a:p>
              <a:p>
                <a:pPr marL="0" indent="0" eaLnBrk="1" hangingPunct="1">
                  <a:lnSpc>
                    <a:spcPct val="130000"/>
                  </a:lnSpc>
                  <a:buFont typeface="Monotype Sorts" pitchFamily="2" charset="2"/>
                  <a:buNone/>
                </a:pPr>
                <a:endParaRPr lang="en-US" altLang="zh-CN" sz="2400" dirty="0" smtClean="0">
                  <a:latin typeface="Times New Roman" pitchFamily="18" charset="0"/>
                </a:endParaRPr>
              </a:p>
            </p:txBody>
          </p:sp>
        </mc:Choice>
        <mc:Fallback xmlns="">
          <p:sp>
            <p:nvSpPr>
              <p:cNvPr id="79875" name="Rectangle 3"/>
              <p:cNvSpPr>
                <a:spLocks noGrp="1" noRot="1" noChangeAspect="1" noMove="1" noResize="1" noEditPoints="1" noAdjustHandles="1" noChangeArrowheads="1" noChangeShapeType="1" noTextEdit="1"/>
              </p:cNvSpPr>
              <p:nvPr>
                <p:ph type="body" idx="1"/>
              </p:nvPr>
            </p:nvSpPr>
            <p:spPr>
              <a:xfrm>
                <a:off x="928662" y="1000108"/>
                <a:ext cx="7704137" cy="5429288"/>
              </a:xfrm>
              <a:blipFill>
                <a:blip r:embed="rId2"/>
                <a:stretch>
                  <a:fillRect l="-1187" r="-4114" b="-516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492230B5-C107-4EA4-9C12-97577513A729}" type="slidenum">
              <a:rPr lang="zh-CN" altLang="en-US" smtClean="0"/>
              <a:pPr/>
              <a:t>112</a:t>
            </a:fld>
            <a:endParaRPr lang="zh-CN" altLang="en-US"/>
          </a:p>
        </p:txBody>
      </p:sp>
      <p:pic>
        <p:nvPicPr>
          <p:cNvPr id="10" name="图片 9"/>
          <p:cNvPicPr>
            <a:picLocks noChangeAspect="1"/>
          </p:cNvPicPr>
          <p:nvPr/>
        </p:nvPicPr>
        <p:blipFill>
          <a:blip r:embed="rId3"/>
          <a:stretch>
            <a:fillRect/>
          </a:stretch>
        </p:blipFill>
        <p:spPr>
          <a:xfrm>
            <a:off x="4463988" y="332562"/>
            <a:ext cx="4451412" cy="763319"/>
          </a:xfrm>
          <a:prstGeom prst="rect">
            <a:avLst/>
          </a:prstGeom>
        </p:spPr>
      </p:pic>
      <p:sp>
        <p:nvSpPr>
          <p:cNvPr id="4" name="文本框 3"/>
          <p:cNvSpPr txBox="1"/>
          <p:nvPr/>
        </p:nvSpPr>
        <p:spPr>
          <a:xfrm>
            <a:off x="6479001" y="904654"/>
            <a:ext cx="505267" cy="400110"/>
          </a:xfrm>
          <a:prstGeom prst="rect">
            <a:avLst/>
          </a:prstGeom>
          <a:noFill/>
        </p:spPr>
        <p:txBody>
          <a:bodyPr wrap="none" rtlCol="0">
            <a:spAutoFit/>
          </a:bodyPr>
          <a:lstStyle/>
          <a:p>
            <a:r>
              <a:rPr lang="en-US" altLang="zh-CN" sz="2000" b="1" dirty="0" smtClean="0">
                <a:solidFill>
                  <a:srgbClr val="C00000"/>
                </a:solidFill>
              </a:rPr>
              <a:t>0.1</a:t>
            </a:r>
            <a:endParaRPr lang="zh-CN" altLang="en-US" sz="2000" b="1" dirty="0">
              <a:solidFill>
                <a:srgbClr val="C00000"/>
              </a:solidFill>
            </a:endParaRPr>
          </a:p>
        </p:txBody>
      </p:sp>
      <p:sp>
        <p:nvSpPr>
          <p:cNvPr id="16" name="文本框 15"/>
          <p:cNvSpPr txBox="1"/>
          <p:nvPr/>
        </p:nvSpPr>
        <p:spPr>
          <a:xfrm>
            <a:off x="7373043" y="904656"/>
            <a:ext cx="619337" cy="400110"/>
          </a:xfrm>
          <a:prstGeom prst="rect">
            <a:avLst/>
          </a:prstGeom>
          <a:noFill/>
        </p:spPr>
        <p:txBody>
          <a:bodyPr wrap="none" rtlCol="0">
            <a:spAutoFit/>
          </a:bodyPr>
          <a:lstStyle/>
          <a:p>
            <a:r>
              <a:rPr lang="en-US" altLang="zh-CN" sz="2000" b="1" dirty="0" smtClean="0">
                <a:solidFill>
                  <a:srgbClr val="C00000"/>
                </a:solidFill>
              </a:rPr>
              <a:t>0.11</a:t>
            </a:r>
            <a:endParaRPr lang="zh-CN" altLang="en-US" sz="2000" b="1" dirty="0">
              <a:solidFill>
                <a:srgbClr val="C00000"/>
              </a:solidFill>
            </a:endParaRPr>
          </a:p>
        </p:txBody>
      </p:sp>
      <p:sp>
        <p:nvSpPr>
          <p:cNvPr id="17" name="文本框 16"/>
          <p:cNvSpPr txBox="1"/>
          <p:nvPr/>
        </p:nvSpPr>
        <p:spPr>
          <a:xfrm>
            <a:off x="8071486" y="904654"/>
            <a:ext cx="733406" cy="400110"/>
          </a:xfrm>
          <a:prstGeom prst="rect">
            <a:avLst/>
          </a:prstGeom>
          <a:noFill/>
        </p:spPr>
        <p:txBody>
          <a:bodyPr wrap="none" rtlCol="0">
            <a:spAutoFit/>
          </a:bodyPr>
          <a:lstStyle/>
          <a:p>
            <a:r>
              <a:rPr lang="en-US" altLang="zh-CN" sz="2000" b="1" dirty="0" smtClean="0">
                <a:solidFill>
                  <a:srgbClr val="C00000"/>
                </a:solidFill>
              </a:rPr>
              <a:t>0.111</a:t>
            </a:r>
            <a:endParaRPr lang="zh-CN" altLang="en-US" sz="2000" b="1" dirty="0">
              <a:solidFill>
                <a:srgbClr val="C00000"/>
              </a:solidFill>
            </a:endParaRPr>
          </a:p>
        </p:txBody>
      </p:sp>
    </p:spTree>
    <p:extLst>
      <p:ext uri="{BB962C8B-B14F-4D97-AF65-F5344CB8AC3E}">
        <p14:creationId xmlns:p14="http://schemas.microsoft.com/office/powerpoint/2010/main" val="407651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8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98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7C262AC-4DDC-4EEF-B956-A04D098C332A}" type="slidenum">
              <a:rPr lang="en-US" altLang="zh-CN" sz="1400">
                <a:latin typeface="Arial" panose="020B0604020202020204" pitchFamily="34" charset="0"/>
              </a:rPr>
              <a:pPr/>
              <a:t>113</a:t>
            </a:fld>
            <a:endParaRPr lang="en-US" altLang="zh-CN" sz="1400">
              <a:latin typeface="Arial" panose="020B0604020202020204" pitchFamily="34" charset="0"/>
            </a:endParaRPr>
          </a:p>
        </p:txBody>
      </p:sp>
      <p:sp>
        <p:nvSpPr>
          <p:cNvPr id="87044" name="Rectangle 3"/>
          <p:cNvSpPr>
            <a:spLocks noGrp="1" noChangeArrowheads="1"/>
          </p:cNvSpPr>
          <p:nvPr>
            <p:ph type="body" idx="1"/>
          </p:nvPr>
        </p:nvSpPr>
        <p:spPr>
          <a:xfrm>
            <a:off x="1043608" y="1600200"/>
            <a:ext cx="7772400" cy="4114800"/>
          </a:xfrm>
        </p:spPr>
        <p:txBody>
          <a:bodyPr/>
          <a:lstStyle/>
          <a:p>
            <a:pPr eaLnBrk="1" hangingPunct="1"/>
            <a:r>
              <a:rPr lang="zh-CN" altLang="en-US" sz="2800" dirty="0"/>
              <a:t>算术编码的编码效率很高，当信源符号序列很长时，</a:t>
            </a:r>
            <a:r>
              <a:rPr lang="en-US" altLang="zh-CN" sz="2800" dirty="0"/>
              <a:t>L</a:t>
            </a:r>
            <a:r>
              <a:rPr lang="zh-CN" altLang="en-US" sz="2800" dirty="0" smtClean="0"/>
              <a:t>很大，</a:t>
            </a:r>
            <a:r>
              <a:rPr lang="zh-CN" altLang="en-US" sz="2800" dirty="0"/>
              <a:t>平均码长接近信源熵。</a:t>
            </a:r>
          </a:p>
          <a:p>
            <a:pPr eaLnBrk="1" hangingPunct="1"/>
            <a:r>
              <a:rPr lang="zh-CN" altLang="en-US" sz="2800" dirty="0"/>
              <a:t>从性能上来看，算术编码具有许多优点，它所需的参数较少、编码效率高、编译码简单，不象哈夫曼码那样需要一个很大的码表。算术编码在图像数据压缩标准（如</a:t>
            </a:r>
            <a:r>
              <a:rPr lang="en-US" altLang="zh-CN" sz="2800" dirty="0"/>
              <a:t>JPEG</a:t>
            </a:r>
            <a:r>
              <a:rPr lang="zh-CN" altLang="en-US" sz="2800" dirty="0"/>
              <a:t>）中得到广泛的应用。</a:t>
            </a:r>
          </a:p>
          <a:p>
            <a:pPr marL="0" indent="0" eaLnBrk="1" hangingPunct="1">
              <a:buNone/>
            </a:pPr>
            <a:endParaRPr lang="en-US" altLang="zh-CN" sz="2800" dirty="0" smtClean="0"/>
          </a:p>
        </p:txBody>
      </p:sp>
      <p:sp>
        <p:nvSpPr>
          <p:cNvPr id="87045" name="标题 6"/>
          <p:cNvSpPr>
            <a:spLocks noGrp="1"/>
          </p:cNvSpPr>
          <p:nvPr>
            <p:ph type="title" idx="4294967295"/>
          </p:nvPr>
        </p:nvSpPr>
        <p:spPr>
          <a:xfrm>
            <a:off x="1173163" y="457200"/>
            <a:ext cx="7772400" cy="1143000"/>
          </a:xfrm>
        </p:spPr>
        <p:txBody>
          <a:bodyPr/>
          <a:lstStyle/>
          <a:p>
            <a:pPr eaLnBrk="1" hangingPunct="1"/>
            <a:r>
              <a:rPr lang="zh-CN" altLang="en-US" sz="3600" dirty="0" smtClean="0"/>
              <a:t>算术编码小结</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4305DCF-200D-4CC6-9321-1179FBC77CD4}" type="slidenum">
              <a:rPr lang="en-US" altLang="zh-CN" smtClean="0"/>
              <a:pPr/>
              <a:t>114</a:t>
            </a:fld>
            <a:endParaRPr lang="en-US" altLang="zh-CN"/>
          </a:p>
        </p:txBody>
      </p:sp>
      <p:sp>
        <p:nvSpPr>
          <p:cNvPr id="4" name="文本框 3"/>
          <p:cNvSpPr txBox="1"/>
          <p:nvPr/>
        </p:nvSpPr>
        <p:spPr>
          <a:xfrm>
            <a:off x="798104" y="1556792"/>
            <a:ext cx="7164796" cy="1949508"/>
          </a:xfrm>
          <a:prstGeom prst="rect">
            <a:avLst/>
          </a:prstGeom>
          <a:noFill/>
        </p:spPr>
        <p:txBody>
          <a:bodyPr wrap="square" rtlCol="0">
            <a:spAutoFit/>
          </a:bodyPr>
          <a:lstStyle/>
          <a:p>
            <a:pPr>
              <a:lnSpc>
                <a:spcPct val="150000"/>
              </a:lnSpc>
            </a:pPr>
            <a:r>
              <a:rPr lang="zh-CN" altLang="en-US" sz="2800" b="1" dirty="0" smtClean="0"/>
              <a:t>离散无记忆信源发出</a:t>
            </a:r>
            <a:r>
              <a:rPr lang="en-US" altLang="zh-CN" sz="2800" b="1" i="1" dirty="0" smtClean="0"/>
              <a:t>a</a:t>
            </a:r>
            <a:r>
              <a:rPr lang="zh-CN" altLang="en-US" sz="2800" b="1" i="1" dirty="0"/>
              <a:t>、</a:t>
            </a:r>
            <a:r>
              <a:rPr lang="en-US" altLang="zh-CN" sz="2800" b="1" i="1" dirty="0" smtClean="0"/>
              <a:t>b</a:t>
            </a:r>
            <a:r>
              <a:rPr lang="zh-CN" altLang="en-US" sz="2800" b="1" dirty="0" smtClean="0"/>
              <a:t>两种符号，其概率分布为</a:t>
            </a:r>
            <a:r>
              <a:rPr lang="en-US" altLang="zh-CN" sz="2800" b="1" dirty="0" smtClean="0"/>
              <a:t>1/4</a:t>
            </a:r>
            <a:r>
              <a:rPr lang="zh-CN" altLang="en-US" sz="2800" b="1" dirty="0" smtClean="0"/>
              <a:t>，</a:t>
            </a:r>
            <a:r>
              <a:rPr lang="en-US" altLang="zh-CN" sz="2800" b="1" dirty="0" smtClean="0"/>
              <a:t>3/4</a:t>
            </a:r>
            <a:r>
              <a:rPr lang="zh-CN" altLang="en-US" sz="2800" b="1" dirty="0" smtClean="0"/>
              <a:t>。若信源输出的序列为</a:t>
            </a:r>
            <a:r>
              <a:rPr lang="en-US" altLang="zh-CN" sz="2800" b="1" i="1" dirty="0" err="1" smtClean="0"/>
              <a:t>babba</a:t>
            </a:r>
            <a:r>
              <a:rPr lang="en-US" altLang="zh-CN" sz="2800" b="1" dirty="0" smtClean="0"/>
              <a:t>,</a:t>
            </a:r>
            <a:r>
              <a:rPr lang="zh-CN" altLang="en-US" sz="2800" b="1" dirty="0" smtClean="0"/>
              <a:t>对其进行算术编码并计算编码效率。</a:t>
            </a:r>
            <a:endParaRPr lang="zh-CN" altLang="en-US" sz="2800" b="1" dirty="0"/>
          </a:p>
        </p:txBody>
      </p:sp>
      <p:sp>
        <p:nvSpPr>
          <p:cNvPr id="5" name="文本框 4"/>
          <p:cNvSpPr txBox="1"/>
          <p:nvPr/>
        </p:nvSpPr>
        <p:spPr>
          <a:xfrm>
            <a:off x="3775208" y="620688"/>
            <a:ext cx="1210588" cy="707886"/>
          </a:xfrm>
          <a:prstGeom prst="rect">
            <a:avLst/>
          </a:prstGeom>
          <a:noFill/>
        </p:spPr>
        <p:txBody>
          <a:bodyPr wrap="none" rtlCol="0">
            <a:spAutoFit/>
          </a:bodyPr>
          <a:lstStyle/>
          <a:p>
            <a:r>
              <a:rPr lang="zh-CN" altLang="en-US" sz="4000" b="1" dirty="0" smtClean="0">
                <a:solidFill>
                  <a:schemeClr val="accent2">
                    <a:lumMod val="75000"/>
                  </a:schemeClr>
                </a:solidFill>
              </a:rPr>
              <a:t>例题</a:t>
            </a:r>
            <a:endParaRPr lang="zh-CN" altLang="en-US" sz="4000" b="1" dirty="0">
              <a:solidFill>
                <a:schemeClr val="accent2">
                  <a:lumMod val="75000"/>
                </a:schemeClr>
              </a:solidFill>
            </a:endParaRPr>
          </a:p>
        </p:txBody>
      </p:sp>
    </p:spTree>
    <p:extLst>
      <p:ext uri="{BB962C8B-B14F-4D97-AF65-F5344CB8AC3E}">
        <p14:creationId xmlns:p14="http://schemas.microsoft.com/office/powerpoint/2010/main" val="26505645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971265" y="3681028"/>
            <a:ext cx="756126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dirty="0"/>
              <a:t>两位以色列研究者J. Ziv和A. Lempel独辟蹊径，完全脱离Huffman及算术编码的设计思路，创造出了一系列比Huffman编码更有效，比算术编码更快捷的通用压缩算法——LZ算法</a:t>
            </a:r>
            <a:r>
              <a:rPr lang="zh-CN" altLang="zh-CN" b="1" dirty="0" smtClean="0"/>
              <a:t>。</a:t>
            </a:r>
            <a:endParaRPr lang="en-US" altLang="zh-CN" b="1" dirty="0" smtClean="0"/>
          </a:p>
          <a:p>
            <a:endParaRPr lang="en-US" altLang="zh-CN" b="1" dirty="0"/>
          </a:p>
          <a:p>
            <a:r>
              <a:rPr lang="zh-CN" altLang="en-US" b="1" dirty="0" smtClean="0">
                <a:solidFill>
                  <a:srgbClr val="FF0000"/>
                </a:solidFill>
              </a:rPr>
              <a:t>将字典技术应用于通用数据压缩领域，而且，可以从理论上证明</a:t>
            </a:r>
            <a:r>
              <a:rPr lang="en-US" altLang="zh-CN" b="1" dirty="0" smtClean="0">
                <a:solidFill>
                  <a:srgbClr val="FF0000"/>
                </a:solidFill>
              </a:rPr>
              <a:t>LZ</a:t>
            </a:r>
            <a:r>
              <a:rPr lang="zh-CN" altLang="en-US" b="1" dirty="0" smtClean="0">
                <a:solidFill>
                  <a:srgbClr val="FF0000"/>
                </a:solidFill>
              </a:rPr>
              <a:t>系列算法同样可以逼近信息熵的极限。</a:t>
            </a:r>
            <a:endParaRPr lang="zh-CN" altLang="zh-CN" b="1" dirty="0">
              <a:solidFill>
                <a:srgbClr val="FF0000"/>
              </a:solidFill>
            </a:endParaRPr>
          </a:p>
        </p:txBody>
      </p:sp>
      <p:sp>
        <p:nvSpPr>
          <p:cNvPr id="23555" name="Rectangle 3"/>
          <p:cNvSpPr>
            <a:spLocks noChangeArrowheads="1"/>
          </p:cNvSpPr>
          <p:nvPr/>
        </p:nvSpPr>
        <p:spPr bwMode="auto">
          <a:xfrm>
            <a:off x="981811" y="104607"/>
            <a:ext cx="6870700" cy="91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algn="ctr">
              <a:defRPr sz="4400">
                <a:solidFill>
                  <a:schemeClr val="tx1"/>
                </a:solidFill>
                <a:latin typeface="Comic Sans MS" panose="030F0702030302020204" pitchFamily="66" charset="0"/>
                <a:ea typeface="宋体" panose="02010600030101010101" pitchFamily="2" charset="-122"/>
              </a:defRPr>
            </a:lvl1pPr>
            <a:lvl2pPr algn="ctr">
              <a:defRPr sz="4400">
                <a:solidFill>
                  <a:schemeClr val="tx1"/>
                </a:solidFill>
                <a:latin typeface="Comic Sans MS" panose="030F0702030302020204" pitchFamily="66" charset="0"/>
                <a:ea typeface="宋体" panose="02010600030101010101" pitchFamily="2" charset="-122"/>
              </a:defRPr>
            </a:lvl2pPr>
            <a:lvl3pPr algn="ctr">
              <a:defRPr sz="4400">
                <a:solidFill>
                  <a:schemeClr val="tx1"/>
                </a:solidFill>
                <a:latin typeface="Comic Sans MS" panose="030F0702030302020204" pitchFamily="66" charset="0"/>
                <a:ea typeface="宋体" panose="02010600030101010101" pitchFamily="2" charset="-122"/>
              </a:defRPr>
            </a:lvl3pPr>
            <a:lvl4pPr algn="ctr">
              <a:defRPr sz="4400">
                <a:solidFill>
                  <a:schemeClr val="tx1"/>
                </a:solidFill>
                <a:latin typeface="Comic Sans MS" panose="030F0702030302020204" pitchFamily="66" charset="0"/>
                <a:ea typeface="宋体" panose="02010600030101010101" pitchFamily="2" charset="-122"/>
              </a:defRPr>
            </a:lvl4pPr>
            <a:lvl5pPr algn="ctr">
              <a:defRPr sz="4400">
                <a:solidFill>
                  <a:schemeClr val="tx1"/>
                </a:solidFill>
                <a:latin typeface="Comic Sans MS" panose="030F0702030302020204" pitchFamily="66" charset="0"/>
                <a:ea typeface="宋体" panose="02010600030101010101" pitchFamily="2" charset="-122"/>
              </a:defRPr>
            </a:lvl5pPr>
            <a:lvl6pPr marL="4572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6pPr>
            <a:lvl7pPr marL="9144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7pPr>
            <a:lvl8pPr marL="13716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8pPr>
            <a:lvl9pPr marL="18288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9pPr>
          </a:lstStyle>
          <a:p>
            <a:pPr algn="l"/>
            <a:r>
              <a:rPr lang="en-US" altLang="zh-CN" sz="4000" dirty="0">
                <a:solidFill>
                  <a:schemeClr val="accent6">
                    <a:lumMod val="75000"/>
                  </a:schemeClr>
                </a:solidFill>
                <a:latin typeface="+mj-ea"/>
                <a:ea typeface="+mj-ea"/>
              </a:rPr>
              <a:t>5.4.3 LZ</a:t>
            </a:r>
            <a:r>
              <a:rPr lang="zh-CN" altLang="zh-CN" sz="4000" dirty="0" smtClean="0">
                <a:solidFill>
                  <a:schemeClr val="accent6">
                    <a:lumMod val="75000"/>
                  </a:schemeClr>
                </a:solidFill>
                <a:latin typeface="+mj-ea"/>
                <a:ea typeface="+mj-ea"/>
                <a:cs typeface="Times New Roman" panose="02020603050405020304" pitchFamily="18" charset="0"/>
              </a:rPr>
              <a:t>编码</a:t>
            </a:r>
            <a:endParaRPr lang="zh-CN" altLang="en-US" sz="4000" dirty="0">
              <a:solidFill>
                <a:schemeClr val="accent6">
                  <a:lumMod val="75000"/>
                </a:schemeClr>
              </a:solidFill>
              <a:latin typeface="+mj-ea"/>
              <a:ea typeface="+mj-ea"/>
            </a:endParaRPr>
          </a:p>
        </p:txBody>
      </p:sp>
      <p:sp>
        <p:nvSpPr>
          <p:cNvPr id="23556" name="Text Box 4"/>
          <p:cNvSpPr txBox="1">
            <a:spLocks noChangeArrowheads="1"/>
          </p:cNvSpPr>
          <p:nvPr/>
        </p:nvSpPr>
        <p:spPr bwMode="auto">
          <a:xfrm>
            <a:off x="981811" y="1175364"/>
            <a:ext cx="75612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dirty="0"/>
              <a:t>对于统计特性确知的平稳信源，已有huffman编码和算术编码高效编码方法，其平均码长可逼近信源的平均符号熵，而且实现困难不算太大，所以已进入实用。</a:t>
            </a:r>
          </a:p>
        </p:txBody>
      </p:sp>
      <p:sp>
        <p:nvSpPr>
          <p:cNvPr id="23557" name="Text Box 5"/>
          <p:cNvSpPr txBox="1">
            <a:spLocks noChangeArrowheads="1"/>
          </p:cNvSpPr>
          <p:nvPr/>
        </p:nvSpPr>
        <p:spPr bwMode="auto">
          <a:xfrm>
            <a:off x="981811" y="2576945"/>
            <a:ext cx="7632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dirty="0"/>
              <a:t>要确知信源的统计特性相当困难。</a:t>
            </a:r>
            <a:r>
              <a:rPr lang="zh-CN" altLang="zh-CN" b="1" dirty="0" smtClean="0">
                <a:solidFill>
                  <a:srgbClr val="FF0000"/>
                </a:solidFill>
              </a:rPr>
              <a:t>通用编码</a:t>
            </a:r>
            <a:r>
              <a:rPr lang="zh-CN" altLang="en-US" b="1" dirty="0" smtClean="0"/>
              <a:t>旨</a:t>
            </a:r>
            <a:r>
              <a:rPr lang="zh-CN" altLang="zh-CN" b="1" dirty="0" smtClean="0"/>
              <a:t>在</a:t>
            </a:r>
            <a:r>
              <a:rPr lang="zh-CN" altLang="zh-CN" b="1" dirty="0"/>
              <a:t>信源统计特性不知时，对信源进行编码，而且编码效率很高。</a:t>
            </a:r>
          </a:p>
        </p:txBody>
      </p:sp>
    </p:spTree>
    <p:extLst>
      <p:ext uri="{BB962C8B-B14F-4D97-AF65-F5344CB8AC3E}">
        <p14:creationId xmlns:p14="http://schemas.microsoft.com/office/powerpoint/2010/main" val="25476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wipe(left)">
                                      <p:cBhvr>
                                        <p:cTn id="7" dur="500"/>
                                        <p:tgtEl>
                                          <p:spTgt spid="23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4"/>
                                        </p:tgtEl>
                                        <p:attrNameLst>
                                          <p:attrName>style.visibility</p:attrName>
                                        </p:attrNameLst>
                                      </p:cBhvr>
                                      <p:to>
                                        <p:strVal val="visible"/>
                                      </p:to>
                                    </p:set>
                                    <p:animEffect transition="in" filter="wipe(left)">
                                      <p:cBhvr>
                                        <p:cTn id="12"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7"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863588" y="1232756"/>
            <a:ext cx="7772400" cy="4114800"/>
          </a:xfrm>
        </p:spPr>
        <p:txBody>
          <a:bodyPr/>
          <a:lstStyle/>
          <a:p>
            <a:r>
              <a:rPr lang="en-US" altLang="zh-CN" sz="2400" dirty="0"/>
              <a:t>1965</a:t>
            </a:r>
            <a:r>
              <a:rPr lang="zh-CN" altLang="en-US" sz="2400" dirty="0"/>
              <a:t>年苏联数学家</a:t>
            </a:r>
            <a:r>
              <a:rPr lang="en-US" altLang="zh-CN" sz="2400" dirty="0" err="1"/>
              <a:t>Kolmogolov</a:t>
            </a:r>
            <a:r>
              <a:rPr lang="zh-CN" altLang="en-US" sz="2400" dirty="0"/>
              <a:t>提出利用信源序列的结构特性来编码</a:t>
            </a:r>
            <a:r>
              <a:rPr lang="zh-CN" altLang="en-US" sz="2400" dirty="0" smtClean="0"/>
              <a:t>。</a:t>
            </a:r>
            <a:endParaRPr lang="en-US" altLang="zh-CN" sz="2400" dirty="0" smtClean="0"/>
          </a:p>
          <a:p>
            <a:r>
              <a:rPr lang="en-US" altLang="zh-CN" sz="2000" dirty="0">
                <a:solidFill>
                  <a:srgbClr val="FF0000"/>
                </a:solidFill>
              </a:rPr>
              <a:t>LZ77</a:t>
            </a:r>
            <a:r>
              <a:rPr lang="zh-CN" altLang="zh-CN" sz="2000" dirty="0">
                <a:solidFill>
                  <a:srgbClr val="FF0000"/>
                </a:solidFill>
              </a:rPr>
              <a:t>算法</a:t>
            </a:r>
            <a:r>
              <a:rPr lang="en-US" altLang="zh-CN" sz="2000" dirty="0">
                <a:solidFill>
                  <a:srgbClr val="FF0000"/>
                </a:solidFill>
              </a:rPr>
              <a:t> </a:t>
            </a:r>
            <a:r>
              <a:rPr lang="en-US" altLang="zh-CN" sz="2000" dirty="0"/>
              <a:t/>
            </a:r>
            <a:br>
              <a:rPr lang="en-US" altLang="zh-CN" sz="2000" dirty="0"/>
            </a:br>
            <a:r>
              <a:rPr lang="en-US" altLang="zh-CN" sz="2000" dirty="0" smtClean="0"/>
              <a:t>1977</a:t>
            </a:r>
            <a:r>
              <a:rPr lang="zh-CN" altLang="zh-CN" sz="2000" dirty="0"/>
              <a:t>年</a:t>
            </a:r>
            <a:r>
              <a:rPr lang="zh-CN" altLang="zh-CN" sz="2000" dirty="0" smtClean="0"/>
              <a:t>，</a:t>
            </a:r>
            <a:r>
              <a:rPr lang="en-US" altLang="zh-CN" sz="2000" dirty="0" smtClean="0"/>
              <a:t>J</a:t>
            </a:r>
            <a:r>
              <a:rPr lang="en-US" altLang="zh-CN" sz="2000" dirty="0"/>
              <a:t>. </a:t>
            </a:r>
            <a:r>
              <a:rPr lang="en-US" altLang="zh-CN" sz="2000" dirty="0" err="1"/>
              <a:t>Ziv</a:t>
            </a:r>
            <a:r>
              <a:rPr lang="en-US" altLang="zh-CN" sz="2000" dirty="0"/>
              <a:t> and A. Lempel, “A Universal Algorithm for Sequential Data Compression”, IEEE Transaction on Information Theory, </a:t>
            </a:r>
            <a:r>
              <a:rPr lang="en-US" altLang="zh-CN" sz="2000" dirty="0" smtClean="0"/>
              <a:t>May </a:t>
            </a:r>
            <a:r>
              <a:rPr lang="en-US" altLang="zh-CN" sz="2000" dirty="0"/>
              <a:t>1977</a:t>
            </a:r>
            <a:r>
              <a:rPr lang="zh-CN" altLang="zh-CN" sz="2000" dirty="0"/>
              <a:t>）。这个算法一般</a:t>
            </a:r>
            <a:r>
              <a:rPr lang="zh-CN" altLang="zh-CN" sz="2000" dirty="0" smtClean="0"/>
              <a:t>称为</a:t>
            </a:r>
            <a:r>
              <a:rPr lang="en-US" altLang="zh-CN" sz="2000" dirty="0"/>
              <a:t>L</a:t>
            </a:r>
            <a:r>
              <a:rPr lang="en-US" altLang="zh-CN" sz="2000" dirty="0" smtClean="0"/>
              <a:t>Z77</a:t>
            </a:r>
            <a:r>
              <a:rPr lang="zh-CN" altLang="zh-CN" sz="2000" dirty="0" smtClean="0"/>
              <a:t>。</a:t>
            </a:r>
            <a:endParaRPr lang="en-US" altLang="zh-CN" sz="2000" dirty="0" smtClean="0"/>
          </a:p>
          <a:p>
            <a:r>
              <a:rPr lang="en-US" altLang="zh-CN" sz="2000" dirty="0" smtClean="0"/>
              <a:t>1978</a:t>
            </a:r>
            <a:r>
              <a:rPr lang="zh-CN" altLang="en-US" sz="2000" dirty="0" smtClean="0"/>
              <a:t>年，两人又提出了改进算法，称为</a:t>
            </a:r>
            <a:r>
              <a:rPr lang="en-US" altLang="zh-CN" sz="2000" dirty="0" smtClean="0">
                <a:solidFill>
                  <a:srgbClr val="FF0000"/>
                </a:solidFill>
              </a:rPr>
              <a:t>LZ78</a:t>
            </a:r>
            <a:r>
              <a:rPr lang="zh-CN" altLang="en-US" sz="2000" dirty="0" smtClean="0">
                <a:solidFill>
                  <a:srgbClr val="FF0000"/>
                </a:solidFill>
              </a:rPr>
              <a:t>算法</a:t>
            </a:r>
            <a:endParaRPr lang="en-US" altLang="zh-CN" sz="2000" dirty="0" smtClean="0">
              <a:solidFill>
                <a:srgbClr val="FF0000"/>
              </a:solidFill>
            </a:endParaRPr>
          </a:p>
          <a:p>
            <a:r>
              <a:rPr lang="en-US" altLang="zh-CN" sz="2000" dirty="0"/>
              <a:t>1982</a:t>
            </a:r>
            <a:r>
              <a:rPr lang="zh-CN" altLang="zh-CN" sz="2000" dirty="0"/>
              <a:t>年</a:t>
            </a:r>
            <a:r>
              <a:rPr lang="en-US" altLang="zh-CN" sz="2000" dirty="0"/>
              <a:t>, </a:t>
            </a:r>
            <a:r>
              <a:rPr lang="en-US" altLang="zh-CN" sz="2000" dirty="0">
                <a:solidFill>
                  <a:srgbClr val="FF0000"/>
                </a:solidFill>
              </a:rPr>
              <a:t>LZSS</a:t>
            </a:r>
            <a:r>
              <a:rPr lang="zh-CN" altLang="zh-CN" sz="2000" dirty="0"/>
              <a:t>算法作为</a:t>
            </a:r>
            <a:r>
              <a:rPr lang="en-US" altLang="zh-CN" sz="2000" dirty="0"/>
              <a:t>LZ77</a:t>
            </a:r>
            <a:r>
              <a:rPr lang="zh-CN" altLang="zh-CN" sz="2000" dirty="0"/>
              <a:t>的改良被提出，大量的压缩软件使用了这个算法，如</a:t>
            </a:r>
            <a:r>
              <a:rPr lang="en-US" altLang="zh-CN" sz="2000" dirty="0"/>
              <a:t>zip</a:t>
            </a:r>
            <a:r>
              <a:rPr lang="en-US" altLang="zh-CN" sz="2000" dirty="0" smtClean="0"/>
              <a:t>, </a:t>
            </a:r>
            <a:r>
              <a:rPr lang="en-US" altLang="zh-CN" sz="2000" dirty="0" err="1" smtClean="0"/>
              <a:t>arj</a:t>
            </a:r>
            <a:r>
              <a:rPr lang="en-US" altLang="zh-CN" sz="2000" dirty="0" smtClean="0"/>
              <a:t>, </a:t>
            </a:r>
            <a:r>
              <a:rPr lang="en-US" altLang="zh-CN" sz="2000" dirty="0" err="1" smtClean="0"/>
              <a:t>lharc</a:t>
            </a:r>
            <a:r>
              <a:rPr lang="zh-CN" altLang="zh-CN" sz="2000" dirty="0"/>
              <a:t>等</a:t>
            </a:r>
            <a:endParaRPr lang="en-US" altLang="zh-CN" sz="2000" dirty="0" smtClean="0"/>
          </a:p>
          <a:p>
            <a:r>
              <a:rPr lang="en-US" altLang="zh-CN" sz="2000" dirty="0" smtClean="0"/>
              <a:t>1984</a:t>
            </a:r>
            <a:r>
              <a:rPr lang="zh-CN" altLang="en-US" sz="2000" dirty="0" smtClean="0"/>
              <a:t>年，</a:t>
            </a:r>
            <a:r>
              <a:rPr lang="en-US" altLang="zh-CN" sz="2000" dirty="0" smtClean="0"/>
              <a:t>Welch </a:t>
            </a:r>
            <a:r>
              <a:rPr lang="zh-CN" altLang="en-US" sz="2000" dirty="0" smtClean="0"/>
              <a:t>提出了</a:t>
            </a:r>
            <a:r>
              <a:rPr lang="en-US" altLang="zh-CN" sz="2000" dirty="0" smtClean="0"/>
              <a:t>LZ78</a:t>
            </a:r>
            <a:r>
              <a:rPr lang="zh-CN" altLang="zh-CN" sz="2000" dirty="0"/>
              <a:t>的改良</a:t>
            </a:r>
            <a:r>
              <a:rPr lang="en-US" altLang="zh-CN" sz="2000" dirty="0" smtClean="0">
                <a:solidFill>
                  <a:srgbClr val="FF0000"/>
                </a:solidFill>
              </a:rPr>
              <a:t>LZW</a:t>
            </a:r>
            <a:r>
              <a:rPr lang="zh-CN" altLang="en-US" sz="2000" dirty="0" smtClean="0"/>
              <a:t>算法</a:t>
            </a:r>
            <a:r>
              <a:rPr lang="zh-CN" altLang="zh-CN" sz="2000" dirty="0" smtClean="0"/>
              <a:t>，</a:t>
            </a:r>
            <a:r>
              <a:rPr lang="en-US" altLang="zh-CN" sz="2000" dirty="0"/>
              <a:t>LZW</a:t>
            </a:r>
            <a:r>
              <a:rPr lang="zh-CN" altLang="zh-CN" sz="2000" dirty="0"/>
              <a:t>也得到广泛的应用，如</a:t>
            </a:r>
            <a:r>
              <a:rPr lang="en-US" altLang="zh-CN" sz="2000" dirty="0"/>
              <a:t>GIF</a:t>
            </a:r>
            <a:r>
              <a:rPr lang="zh-CN" altLang="zh-CN" sz="2000" dirty="0"/>
              <a:t>图像中的压缩算法，</a:t>
            </a:r>
            <a:r>
              <a:rPr lang="en-US" altLang="zh-CN" sz="2000" dirty="0"/>
              <a:t>Unix</a:t>
            </a:r>
            <a:r>
              <a:rPr lang="zh-CN" altLang="zh-CN" sz="2000" dirty="0"/>
              <a:t>下的</a:t>
            </a:r>
            <a:r>
              <a:rPr lang="en-US" altLang="zh-CN" sz="2000" dirty="0"/>
              <a:t>compress</a:t>
            </a:r>
            <a:r>
              <a:rPr lang="zh-CN" altLang="zh-CN" sz="2000" dirty="0"/>
              <a:t>程序。但由于</a:t>
            </a:r>
            <a:r>
              <a:rPr lang="en-US" altLang="zh-CN" sz="2000" dirty="0"/>
              <a:t>LZW</a:t>
            </a:r>
            <a:r>
              <a:rPr lang="zh-CN" altLang="zh-CN" sz="2000" dirty="0"/>
              <a:t>存在专利问题，此后的应用并没有</a:t>
            </a:r>
            <a:r>
              <a:rPr lang="en-US" altLang="zh-CN" sz="2000" dirty="0"/>
              <a:t>LZSS</a:t>
            </a:r>
            <a:r>
              <a:rPr lang="zh-CN" altLang="zh-CN" sz="2000" dirty="0"/>
              <a:t>广泛。</a:t>
            </a:r>
            <a:r>
              <a:rPr lang="en-US" altLang="zh-CN" sz="2000" dirty="0"/>
              <a:t/>
            </a:r>
            <a:br>
              <a:rPr lang="en-US" altLang="zh-CN" sz="2000" dirty="0"/>
            </a:br>
            <a:endParaRPr lang="en-US" altLang="zh-CN" sz="2000" dirty="0"/>
          </a:p>
          <a:p>
            <a:pPr marL="0" indent="0" algn="ctr">
              <a:buNone/>
            </a:pPr>
            <a:r>
              <a:rPr lang="en-US" altLang="zh-CN" sz="2000" b="1" dirty="0">
                <a:solidFill>
                  <a:srgbClr val="FF0000"/>
                </a:solidFill>
              </a:rPr>
              <a:t>LZ77</a:t>
            </a:r>
            <a:r>
              <a:rPr lang="zh-CN" altLang="zh-CN" sz="2000" b="1" dirty="0">
                <a:solidFill>
                  <a:srgbClr val="FF0000"/>
                </a:solidFill>
              </a:rPr>
              <a:t>，</a:t>
            </a:r>
            <a:r>
              <a:rPr lang="en-US" altLang="zh-CN" sz="2000" b="1" dirty="0">
                <a:solidFill>
                  <a:srgbClr val="FF0000"/>
                </a:solidFill>
              </a:rPr>
              <a:t>LZ78</a:t>
            </a:r>
            <a:r>
              <a:rPr lang="zh-CN" altLang="zh-CN" sz="2000" b="1" dirty="0">
                <a:solidFill>
                  <a:srgbClr val="FF0000"/>
                </a:solidFill>
              </a:rPr>
              <a:t>，这两个经典文献提出的算法成为了当代几乎所有流行压缩软件的算法</a:t>
            </a:r>
            <a:r>
              <a:rPr lang="zh-CN" altLang="zh-CN" sz="2000" b="1" dirty="0" smtClean="0">
                <a:solidFill>
                  <a:srgbClr val="FF0000"/>
                </a:solidFill>
              </a:rPr>
              <a:t>核心</a:t>
            </a:r>
            <a:endParaRPr lang="en-US" altLang="zh-CN" sz="2000" b="1" dirty="0" smtClean="0">
              <a:solidFill>
                <a:srgbClr val="FF0000"/>
              </a:solidFill>
            </a:endParaRPr>
          </a:p>
          <a:p>
            <a:pPr marL="0" indent="0">
              <a:buNone/>
            </a:pPr>
            <a:endParaRPr lang="zh-CN" altLang="en-US" sz="1600" dirty="0"/>
          </a:p>
        </p:txBody>
      </p:sp>
      <p:sp>
        <p:nvSpPr>
          <p:cNvPr id="4" name="灯片编号占位符 3"/>
          <p:cNvSpPr>
            <a:spLocks noGrp="1"/>
          </p:cNvSpPr>
          <p:nvPr>
            <p:ph type="sldNum" sz="quarter" idx="12"/>
          </p:nvPr>
        </p:nvSpPr>
        <p:spPr/>
        <p:txBody>
          <a:bodyPr/>
          <a:lstStyle/>
          <a:p>
            <a:fld id="{B6811525-52E3-4109-93F1-D1F859D2E4A8}" type="slidenum">
              <a:rPr lang="en-US" altLang="zh-CN" smtClean="0"/>
              <a:pPr/>
              <a:t>116</a:t>
            </a:fld>
            <a:endParaRPr lang="en-US" altLang="zh-CN" dirty="0"/>
          </a:p>
        </p:txBody>
      </p:sp>
      <p:sp>
        <p:nvSpPr>
          <p:cNvPr id="7" name="标题 6"/>
          <p:cNvSpPr>
            <a:spLocks noGrp="1"/>
          </p:cNvSpPr>
          <p:nvPr>
            <p:ph type="title" idx="4294967295"/>
          </p:nvPr>
        </p:nvSpPr>
        <p:spPr>
          <a:xfrm>
            <a:off x="0" y="274638"/>
            <a:ext cx="8229600" cy="706090"/>
          </a:xfrm>
        </p:spPr>
        <p:txBody>
          <a:bodyPr/>
          <a:lstStyle/>
          <a:p>
            <a:pPr algn="ctr"/>
            <a:r>
              <a:rPr lang="en-US" altLang="zh-CN" sz="3600" b="1" dirty="0" smtClean="0">
                <a:solidFill>
                  <a:schemeClr val="accent2">
                    <a:lumMod val="75000"/>
                  </a:schemeClr>
                </a:solidFill>
                <a:latin typeface="+mj-ea"/>
              </a:rPr>
              <a:t>LZ</a:t>
            </a:r>
            <a:r>
              <a:rPr lang="zh-CN" altLang="en-US" sz="3600" b="1" dirty="0" smtClean="0">
                <a:solidFill>
                  <a:schemeClr val="accent2">
                    <a:lumMod val="75000"/>
                  </a:schemeClr>
                </a:solidFill>
                <a:latin typeface="+mj-ea"/>
              </a:rPr>
              <a:t>编码</a:t>
            </a:r>
            <a:endParaRPr lang="zh-CN" altLang="en-US" sz="3600" b="1" dirty="0">
              <a:solidFill>
                <a:schemeClr val="accent2">
                  <a:lumMod val="75000"/>
                </a:schemeClr>
              </a:solidFill>
              <a:latin typeface="+mj-ea"/>
            </a:endParaRPr>
          </a:p>
        </p:txBody>
      </p:sp>
    </p:spTree>
    <p:extLst>
      <p:ext uri="{BB962C8B-B14F-4D97-AF65-F5344CB8AC3E}">
        <p14:creationId xmlns:p14="http://schemas.microsoft.com/office/powerpoint/2010/main" val="207047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6811525-52E3-4109-93F1-D1F859D2E4A8}" type="slidenum">
              <a:rPr lang="en-US" altLang="zh-CN" smtClean="0"/>
              <a:pPr/>
              <a:t>117</a:t>
            </a:fld>
            <a:endParaRPr lang="en-US" altLang="zh-CN"/>
          </a:p>
        </p:txBody>
      </p:sp>
      <p:sp>
        <p:nvSpPr>
          <p:cNvPr id="5" name="文本框 4"/>
          <p:cNvSpPr txBox="1"/>
          <p:nvPr/>
        </p:nvSpPr>
        <p:spPr>
          <a:xfrm>
            <a:off x="755576" y="476672"/>
            <a:ext cx="3172663" cy="646331"/>
          </a:xfrm>
          <a:prstGeom prst="rect">
            <a:avLst/>
          </a:prstGeom>
          <a:noFill/>
        </p:spPr>
        <p:txBody>
          <a:bodyPr wrap="none" rtlCol="0">
            <a:spAutoFit/>
          </a:bodyPr>
          <a:lstStyle/>
          <a:p>
            <a:r>
              <a:rPr lang="en-US" altLang="zh-CN" sz="3600" dirty="0" smtClean="0">
                <a:solidFill>
                  <a:schemeClr val="accent6"/>
                </a:solidFill>
              </a:rPr>
              <a:t>LZ78 </a:t>
            </a:r>
            <a:r>
              <a:rPr lang="zh-CN" altLang="en-US" sz="3600" dirty="0" smtClean="0">
                <a:solidFill>
                  <a:schemeClr val="accent6"/>
                </a:solidFill>
              </a:rPr>
              <a:t>编码</a:t>
            </a:r>
            <a:r>
              <a:rPr lang="zh-CN" altLang="en-US" sz="3600" dirty="0">
                <a:solidFill>
                  <a:schemeClr val="accent6"/>
                </a:solidFill>
              </a:rPr>
              <a:t>步骤</a:t>
            </a:r>
          </a:p>
        </p:txBody>
      </p:sp>
      <mc:AlternateContent xmlns:mc="http://schemas.openxmlformats.org/markup-compatibility/2006" xmlns:a14="http://schemas.microsoft.com/office/drawing/2010/main">
        <mc:Choice Requires="a14">
          <p:sp>
            <p:nvSpPr>
              <p:cNvPr id="6" name="文本框 5"/>
              <p:cNvSpPr txBox="1"/>
              <p:nvPr/>
            </p:nvSpPr>
            <p:spPr>
              <a:xfrm>
                <a:off x="683568" y="1088740"/>
                <a:ext cx="7776864" cy="5330690"/>
              </a:xfrm>
              <a:prstGeom prst="rect">
                <a:avLst/>
              </a:prstGeom>
              <a:noFill/>
            </p:spPr>
            <p:txBody>
              <a:bodyPr wrap="square" rtlCol="0">
                <a:spAutoFit/>
              </a:bodyPr>
              <a:lstStyle/>
              <a:p>
                <a:pPr>
                  <a:lnSpc>
                    <a:spcPct val="110000"/>
                  </a:lnSpc>
                  <a:spcBef>
                    <a:spcPts val="1200"/>
                  </a:spcBef>
                </a:pPr>
                <a:r>
                  <a:rPr lang="zh-CN" altLang="en-US" dirty="0" smtClean="0"/>
                  <a:t>设信源符号集</a:t>
                </a:r>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r>
                      <a:rPr lang="zh-CN" altLang="en-US" i="1">
                        <a:latin typeface="Cambria Math" panose="02040503050406030204" pitchFamily="18" charset="0"/>
                      </a:rPr>
                      <m:t>共</m:t>
                    </m:r>
                  </m:oMath>
                </a14:m>
                <a:r>
                  <a:rPr lang="zh-CN" altLang="en-US" dirty="0" smtClean="0"/>
                  <a:t> </a:t>
                </a:r>
                <a:r>
                  <a:rPr lang="en-US" altLang="zh-CN" dirty="0" smtClean="0"/>
                  <a:t>K</a:t>
                </a:r>
                <a:r>
                  <a:rPr lang="zh-CN" altLang="en-US" dirty="0" smtClean="0"/>
                  <a:t>个符号，输入信源符号序列</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𝐿</m:t>
                            </m:r>
                          </m:sub>
                        </m:sSub>
                      </m:e>
                    </m:d>
                  </m:oMath>
                </a14:m>
                <a:r>
                  <a:rPr lang="zh-CN" altLang="en-US" dirty="0" smtClean="0"/>
                  <a:t>，编码是将此序列分成不同的段。</a:t>
                </a:r>
                <a:endParaRPr lang="en-US" altLang="zh-CN" dirty="0"/>
              </a:p>
              <a:p>
                <a:pPr>
                  <a:lnSpc>
                    <a:spcPct val="110000"/>
                  </a:lnSpc>
                  <a:spcBef>
                    <a:spcPts val="1200"/>
                  </a:spcBef>
                </a:pPr>
                <a:r>
                  <a:rPr lang="zh-CN" altLang="zh-CN" dirty="0" smtClean="0">
                    <a:solidFill>
                      <a:srgbClr val="FF0000"/>
                    </a:solidFill>
                  </a:rPr>
                  <a:t>分段</a:t>
                </a:r>
                <a:r>
                  <a:rPr lang="zh-CN" altLang="zh-CN" dirty="0">
                    <a:solidFill>
                      <a:srgbClr val="FF0000"/>
                    </a:solidFill>
                  </a:rPr>
                  <a:t>规则</a:t>
                </a:r>
              </a:p>
              <a:p>
                <a:pPr>
                  <a:lnSpc>
                    <a:spcPct val="110000"/>
                  </a:lnSpc>
                  <a:spcBef>
                    <a:spcPts val="1200"/>
                  </a:spcBef>
                </a:pPr>
                <a:r>
                  <a:rPr lang="zh-CN" altLang="zh-CN" dirty="0">
                    <a:solidFill>
                      <a:srgbClr val="FF0000"/>
                    </a:solidFill>
                  </a:rPr>
                  <a:t>尽可能取最少个相连的信源符号，并保证各段都不</a:t>
                </a:r>
                <a:r>
                  <a:rPr lang="zh-CN" altLang="zh-CN" dirty="0" smtClean="0">
                    <a:solidFill>
                      <a:srgbClr val="FF0000"/>
                    </a:solidFill>
                  </a:rPr>
                  <a:t>相同</a:t>
                </a:r>
                <a:endParaRPr lang="en-US" altLang="zh-CN" dirty="0" smtClean="0">
                  <a:solidFill>
                    <a:srgbClr val="FF0000"/>
                  </a:solidFill>
                </a:endParaRPr>
              </a:p>
              <a:p>
                <a:pPr>
                  <a:lnSpc>
                    <a:spcPct val="110000"/>
                  </a:lnSpc>
                  <a:spcBef>
                    <a:spcPts val="1200"/>
                  </a:spcBef>
                </a:pPr>
                <a:r>
                  <a:rPr lang="en-US" altLang="zh-CN" dirty="0" smtClean="0"/>
                  <a:t>1</a:t>
                </a:r>
                <a:r>
                  <a:rPr lang="zh-CN" altLang="en-US" dirty="0" smtClean="0"/>
                  <a:t>、在第</a:t>
                </a:r>
                <a14:m>
                  <m:oMath xmlns:m="http://schemas.openxmlformats.org/officeDocument/2006/math">
                    <m:r>
                      <a:rPr lang="en-US" altLang="zh-CN" i="1">
                        <a:latin typeface="Cambria Math" panose="02040503050406030204" pitchFamily="18" charset="0"/>
                      </a:rPr>
                      <m:t>𝑖</m:t>
                    </m:r>
                  </m:oMath>
                </a14:m>
                <a:r>
                  <a:rPr lang="zh-CN" altLang="en-US" dirty="0" smtClean="0"/>
                  <a:t>步，从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短语</m:t>
                    </m:r>
                  </m:oMath>
                </a14:m>
                <a:r>
                  <a:rPr lang="zh-CN" altLang="en-US" dirty="0" smtClean="0"/>
                  <a:t>后的第一个符号开始向后搜索此前未出现过的最短短语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oMath>
                </a14:m>
                <a:r>
                  <a:rPr lang="zh-CN" altLang="en-US" dirty="0" smtClean="0"/>
                  <a:t>，将该短语添入字典第</a:t>
                </a:r>
                <a14:m>
                  <m:oMath xmlns:m="http://schemas.openxmlformats.org/officeDocument/2006/math">
                    <m:r>
                      <a:rPr lang="en-US" altLang="zh-CN" b="0" i="1" smtClean="0">
                        <a:latin typeface="Cambria Math" panose="02040503050406030204" pitchFamily="18" charset="0"/>
                      </a:rPr>
                      <m:t>𝑖</m:t>
                    </m:r>
                    <m:r>
                      <a:rPr lang="zh-CN" altLang="en-US" i="1">
                        <a:latin typeface="Cambria Math" panose="02040503050406030204" pitchFamily="18" charset="0"/>
                      </a:rPr>
                      <m:t>段</m:t>
                    </m:r>
                  </m:oMath>
                </a14:m>
                <a:endParaRPr lang="en-US" altLang="zh-CN" dirty="0" smtClean="0"/>
              </a:p>
              <a:p>
                <a:pPr>
                  <a:lnSpc>
                    <a:spcPct val="110000"/>
                  </a:lnSpc>
                  <a:spcBef>
                    <a:spcPts val="1200"/>
                  </a:spcBef>
                </a:pPr>
                <a:r>
                  <a:rPr lang="en-US" altLang="zh-CN" dirty="0" smtClean="0"/>
                  <a:t>2</a:t>
                </a:r>
                <a:r>
                  <a:rPr lang="zh-CN" altLang="en-US" dirty="0" smtClean="0"/>
                  <a:t>、假设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oMath>
                </a14:m>
                <a:r>
                  <a:rPr lang="zh-CN" altLang="en-US" dirty="0" smtClean="0"/>
                  <a:t>去掉最后一个符号</a:t>
                </a:r>
                <a14:m>
                  <m:oMath xmlns:m="http://schemas.openxmlformats.org/officeDocument/2006/math">
                    <m:r>
                      <a:rPr lang="en-US" altLang="zh-CN" b="0" i="1" smtClean="0">
                        <a:latin typeface="Cambria Math" panose="02040503050406030204" pitchFamily="18" charset="0"/>
                      </a:rPr>
                      <m:t>𝑥</m:t>
                    </m:r>
                  </m:oMath>
                </a14:m>
                <a:r>
                  <a:rPr lang="zh-CN" altLang="en-US" dirty="0" smtClean="0"/>
                  <a:t>后所得的前缀是在第</a:t>
                </a:r>
                <a14:m>
                  <m:oMath xmlns:m="http://schemas.openxmlformats.org/officeDocument/2006/math">
                    <m:r>
                      <a:rPr lang="en-US" altLang="zh-CN" b="0" i="1" smtClean="0">
                        <a:latin typeface="Cambria Math" panose="02040503050406030204" pitchFamily="18" charset="0"/>
                      </a:rPr>
                      <m:t>𝑗</m:t>
                    </m:r>
                  </m:oMath>
                </a14:m>
                <a:r>
                  <a:rPr lang="zh-CN" altLang="en-US" dirty="0" smtClean="0"/>
                  <a:t>步出现的短语</a:t>
                </a:r>
                <a:endParaRPr lang="en-US" altLang="zh-CN" dirty="0" smtClean="0"/>
              </a:p>
              <a:p>
                <a:pPr>
                  <a:lnSpc>
                    <a:spcPct val="110000"/>
                  </a:lnSpc>
                  <a:spcBef>
                    <a:spcPts val="1200"/>
                  </a:spcBef>
                </a:pPr>
                <a:r>
                  <a:rPr lang="en-US" altLang="zh-CN" dirty="0" smtClean="0"/>
                  <a:t>3</a:t>
                </a:r>
                <a:r>
                  <a:rPr lang="zh-CN" altLang="en-US" dirty="0" smtClean="0"/>
                  <a:t>、对</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𝑖</m:t>
                        </m:r>
                      </m:sub>
                    </m:sSub>
                  </m:oMath>
                </a14:m>
                <a:r>
                  <a:rPr lang="zh-CN" altLang="en-US" dirty="0" smtClean="0"/>
                  <a:t>的编码为</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zh-CN" altLang="en-US" i="1">
                        <a:latin typeface="Cambria Math" panose="02040503050406030204" pitchFamily="18" charset="0"/>
                      </a:rPr>
                      <m:t>。</m:t>
                    </m:r>
                  </m:oMath>
                </a14:m>
                <a:r>
                  <a:rPr lang="zh-CN" altLang="en-US" dirty="0" smtClean="0"/>
                  <a:t>对段号</a:t>
                </a:r>
                <a14:m>
                  <m:oMath xmlns:m="http://schemas.openxmlformats.org/officeDocument/2006/math">
                    <m:r>
                      <a:rPr lang="en-US" altLang="zh-CN" i="1" smtClean="0">
                        <a:solidFill>
                          <a:srgbClr val="FF0000"/>
                        </a:solidFill>
                        <a:latin typeface="Cambria Math" panose="02040503050406030204" pitchFamily="18" charset="0"/>
                      </a:rPr>
                      <m:t>𝑗</m:t>
                    </m:r>
                  </m:oMath>
                </a14:m>
                <a:r>
                  <a:rPr lang="zh-CN" altLang="en-US" dirty="0" smtClean="0"/>
                  <a:t>，用</a:t>
                </a:r>
                <a14:m>
                  <m:oMath xmlns:m="http://schemas.openxmlformats.org/officeDocument/2006/math">
                    <m:d>
                      <m:dPr>
                        <m:begChr m:val="⌈"/>
                        <m:endChr m:val="⌉"/>
                        <m:ctrlPr>
                          <a:rPr lang="en-US" altLang="zh-CN" i="1" smtClean="0">
                            <a:latin typeface="Cambria Math" panose="02040503050406030204" pitchFamily="18" charset="0"/>
                          </a:rPr>
                        </m:ctrlPr>
                      </m:dPr>
                      <m:e>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r>
                              <a:rPr lang="en-US" altLang="zh-CN" b="0" i="1" smtClean="0">
                                <a:solidFill>
                                  <a:srgbClr val="FF0000"/>
                                </a:solidFill>
                                <a:latin typeface="Cambria Math" panose="02040503050406030204" pitchFamily="18" charset="0"/>
                              </a:rPr>
                              <m:t>𝑖</m:t>
                            </m:r>
                          </m:e>
                        </m:func>
                      </m:e>
                    </m:d>
                    <m:r>
                      <a:rPr lang="zh-CN" altLang="en-US" i="1">
                        <a:latin typeface="Cambria Math" panose="02040503050406030204" pitchFamily="18" charset="0"/>
                      </a:rPr>
                      <m:t>比特</m:t>
                    </m:r>
                    <m:r>
                      <a:rPr lang="zh-CN" altLang="en-US" i="1" smtClean="0">
                        <a:latin typeface="Cambria Math" panose="02040503050406030204" pitchFamily="18" charset="0"/>
                      </a:rPr>
                      <m:t>来</m:t>
                    </m:r>
                  </m:oMath>
                </a14:m>
                <a:r>
                  <a:rPr lang="zh-CN" altLang="en-US" dirty="0" smtClean="0"/>
                  <a:t>表示，符号</a:t>
                </a:r>
                <a14:m>
                  <m:oMath xmlns:m="http://schemas.openxmlformats.org/officeDocument/2006/math">
                    <m:r>
                      <a:rPr lang="en-US" altLang="zh-CN" i="1">
                        <a:latin typeface="Cambria Math" panose="02040503050406030204" pitchFamily="18" charset="0"/>
                      </a:rPr>
                      <m:t>𝑥</m:t>
                    </m:r>
                  </m:oMath>
                </a14:m>
                <a:r>
                  <a:rPr lang="zh-CN" altLang="en-US" dirty="0" smtClean="0"/>
                  <a:t>用</a:t>
                </a:r>
                <a14:m>
                  <m:oMath xmlns:m="http://schemas.openxmlformats.org/officeDocument/2006/math">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b="0" i="1" smtClean="0">
                                <a:latin typeface="Cambria Math" panose="02040503050406030204" pitchFamily="18" charset="0"/>
                              </a:rPr>
                              <m:t>𝐾</m:t>
                            </m:r>
                          </m:e>
                        </m:func>
                      </m:e>
                    </m:d>
                    <m:r>
                      <a:rPr lang="zh-CN" altLang="en-US" i="1" smtClean="0">
                        <a:latin typeface="Cambria Math" panose="02040503050406030204" pitchFamily="18" charset="0"/>
                      </a:rPr>
                      <m:t>比特</m:t>
                    </m:r>
                  </m:oMath>
                </a14:m>
                <a:r>
                  <a:rPr lang="zh-CN" altLang="en-US" dirty="0" smtClean="0"/>
                  <a:t>来表示</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683568" y="1088740"/>
                <a:ext cx="7776864" cy="5330690"/>
              </a:xfrm>
              <a:prstGeom prst="rect">
                <a:avLst/>
              </a:prstGeom>
              <a:blipFill>
                <a:blip r:embed="rId2"/>
                <a:stretch>
                  <a:fillRect l="-1176" t="-1144" b="-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044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539750" y="908720"/>
            <a:ext cx="4703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a:t>设</a:t>
            </a:r>
            <a:r>
              <a:rPr lang="zh-CN" altLang="zh-CN" i="1"/>
              <a:t>U</a:t>
            </a:r>
            <a:r>
              <a:rPr lang="zh-CN" altLang="zh-CN"/>
              <a:t>={</a:t>
            </a:r>
            <a:r>
              <a:rPr lang="zh-CN" altLang="zh-CN" i="1"/>
              <a:t>a</a:t>
            </a:r>
            <a:r>
              <a:rPr lang="zh-CN" altLang="zh-CN" baseline="-30000"/>
              <a:t>1</a:t>
            </a:r>
            <a:r>
              <a:rPr lang="zh-CN" altLang="zh-CN"/>
              <a:t>, </a:t>
            </a:r>
            <a:r>
              <a:rPr lang="zh-CN" altLang="zh-CN" i="1"/>
              <a:t>a</a:t>
            </a:r>
            <a:r>
              <a:rPr lang="zh-CN" altLang="zh-CN" baseline="-30000"/>
              <a:t>2</a:t>
            </a:r>
            <a:r>
              <a:rPr lang="zh-CN" altLang="zh-CN"/>
              <a:t>, </a:t>
            </a:r>
            <a:r>
              <a:rPr lang="zh-CN" altLang="zh-CN" i="1"/>
              <a:t>a</a:t>
            </a:r>
            <a:r>
              <a:rPr lang="zh-CN" altLang="zh-CN" baseline="-30000"/>
              <a:t>3</a:t>
            </a:r>
            <a:r>
              <a:rPr lang="zh-CN" altLang="zh-CN"/>
              <a:t>, </a:t>
            </a:r>
            <a:r>
              <a:rPr lang="zh-CN" altLang="zh-CN" i="1"/>
              <a:t>a</a:t>
            </a:r>
            <a:r>
              <a:rPr lang="zh-CN" altLang="zh-CN" baseline="-30000"/>
              <a:t>4</a:t>
            </a:r>
            <a:r>
              <a:rPr lang="zh-CN" altLang="zh-CN"/>
              <a:t>}，信源序列为</a:t>
            </a:r>
          </a:p>
        </p:txBody>
      </p:sp>
      <p:graphicFrame>
        <p:nvGraphicFramePr>
          <p:cNvPr id="25603" name="Object 3"/>
          <p:cNvGraphicFramePr>
            <a:graphicFrameLocks noChangeAspect="1"/>
          </p:cNvGraphicFramePr>
          <p:nvPr>
            <p:extLst>
              <p:ext uri="{D42A27DB-BD31-4B8C-83A1-F6EECF244321}">
                <p14:modId xmlns:p14="http://schemas.microsoft.com/office/powerpoint/2010/main" val="1543849017"/>
              </p:ext>
            </p:extLst>
          </p:nvPr>
        </p:nvGraphicFramePr>
        <p:xfrm>
          <a:off x="4932363" y="915070"/>
          <a:ext cx="3240087" cy="450850"/>
        </p:xfrm>
        <a:graphic>
          <a:graphicData uri="http://schemas.openxmlformats.org/presentationml/2006/ole">
            <mc:AlternateContent xmlns:mc="http://schemas.openxmlformats.org/markup-compatibility/2006">
              <mc:Choice xmlns:v="urn:schemas-microsoft-com:vml" Requires="v">
                <p:oleObj spid="_x0000_s85220" r:id="rId3" imgW="1651317" imgH="228917" progId="Equation.DSMT4">
                  <p:embed/>
                </p:oleObj>
              </mc:Choice>
              <mc:Fallback>
                <p:oleObj r:id="rId3" imgW="1651317" imgH="228917" progId="Equation.DSMT4">
                  <p:embed/>
                  <p:pic>
                    <p:nvPicPr>
                      <p:cNvPr id="256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915070"/>
                        <a:ext cx="32400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5604" name="Rectangle 4"/>
          <p:cNvSpPr>
            <a:spLocks noChangeArrowheads="1"/>
          </p:cNvSpPr>
          <p:nvPr/>
        </p:nvSpPr>
        <p:spPr bwMode="auto">
          <a:xfrm>
            <a:off x="525839" y="1458789"/>
            <a:ext cx="3821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dirty="0"/>
              <a:t>按照分段规则，可以分为</a:t>
            </a:r>
          </a:p>
        </p:txBody>
      </p:sp>
      <p:graphicFrame>
        <p:nvGraphicFramePr>
          <p:cNvPr id="25605" name="Object 5"/>
          <p:cNvGraphicFramePr>
            <a:graphicFrameLocks noChangeAspect="1"/>
          </p:cNvGraphicFramePr>
          <p:nvPr>
            <p:extLst>
              <p:ext uri="{D42A27DB-BD31-4B8C-83A1-F6EECF244321}">
                <p14:modId xmlns:p14="http://schemas.microsoft.com/office/powerpoint/2010/main" val="1882518667"/>
              </p:ext>
            </p:extLst>
          </p:nvPr>
        </p:nvGraphicFramePr>
        <p:xfrm>
          <a:off x="3995738" y="1432595"/>
          <a:ext cx="4176712" cy="509588"/>
        </p:xfrm>
        <a:graphic>
          <a:graphicData uri="http://schemas.openxmlformats.org/presentationml/2006/ole">
            <mc:AlternateContent xmlns:mc="http://schemas.openxmlformats.org/markup-compatibility/2006">
              <mc:Choice xmlns:v="urn:schemas-microsoft-com:vml" Requires="v">
                <p:oleObj spid="_x0000_s85221" r:id="rId5" imgW="1879917" imgH="228917" progId="Equation.DSMT4">
                  <p:embed/>
                </p:oleObj>
              </mc:Choice>
              <mc:Fallback>
                <p:oleObj r:id="rId5" imgW="1879917" imgH="228917" progId="Equation.DSMT4">
                  <p:embed/>
                  <p:pic>
                    <p:nvPicPr>
                      <p:cNvPr id="256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432595"/>
                        <a:ext cx="417671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25606" name="Group 6"/>
          <p:cNvGraphicFramePr>
            <a:graphicFrameLocks noGrp="1"/>
          </p:cNvGraphicFramePr>
          <p:nvPr>
            <p:extLst>
              <p:ext uri="{D42A27DB-BD31-4B8C-83A1-F6EECF244321}">
                <p14:modId xmlns:p14="http://schemas.microsoft.com/office/powerpoint/2010/main" val="1816206661"/>
              </p:ext>
            </p:extLst>
          </p:nvPr>
        </p:nvGraphicFramePr>
        <p:xfrm>
          <a:off x="2879809" y="2130224"/>
          <a:ext cx="5688634" cy="3657600"/>
        </p:xfrm>
        <a:graphic>
          <a:graphicData uri="http://schemas.openxmlformats.org/drawingml/2006/table">
            <a:tbl>
              <a:tblPr/>
              <a:tblGrid>
                <a:gridCol w="902473">
                  <a:extLst>
                    <a:ext uri="{9D8B030D-6E8A-4147-A177-3AD203B41FA5}">
                      <a16:colId xmlns:a16="http://schemas.microsoft.com/office/drawing/2014/main" val="1027360309"/>
                    </a:ext>
                  </a:extLst>
                </a:gridCol>
                <a:gridCol w="1018723">
                  <a:extLst>
                    <a:ext uri="{9D8B030D-6E8A-4147-A177-3AD203B41FA5}">
                      <a16:colId xmlns:a16="http://schemas.microsoft.com/office/drawing/2014/main" val="2598675069"/>
                    </a:ext>
                  </a:extLst>
                </a:gridCol>
                <a:gridCol w="715858">
                  <a:extLst>
                    <a:ext uri="{9D8B030D-6E8A-4147-A177-3AD203B41FA5}">
                      <a16:colId xmlns:a16="http://schemas.microsoft.com/office/drawing/2014/main" val="208778934"/>
                    </a:ext>
                  </a:extLst>
                </a:gridCol>
                <a:gridCol w="555250">
                  <a:extLst>
                    <a:ext uri="{9D8B030D-6E8A-4147-A177-3AD203B41FA5}">
                      <a16:colId xmlns:a16="http://schemas.microsoft.com/office/drawing/2014/main" val="1303798652"/>
                    </a:ext>
                  </a:extLst>
                </a:gridCol>
                <a:gridCol w="1248165">
                  <a:extLst>
                    <a:ext uri="{9D8B030D-6E8A-4147-A177-3AD203B41FA5}">
                      <a16:colId xmlns:a16="http://schemas.microsoft.com/office/drawing/2014/main" val="1392910670"/>
                    </a:ext>
                  </a:extLst>
                </a:gridCol>
                <a:gridCol w="1248165">
                  <a:extLst>
                    <a:ext uri="{9D8B030D-6E8A-4147-A177-3AD203B41FA5}">
                      <a16:colId xmlns:a16="http://schemas.microsoft.com/office/drawing/2014/main" val="3511424769"/>
                    </a:ext>
                  </a:extLst>
                </a:gridCol>
              </a:tblGrid>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段号</a:t>
                      </a:r>
                      <a:r>
                        <a:rPr kumimoji="0" lang="en-US" altLang="zh-CN" sz="2400" b="1" i="1"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rPr>
                        <a:t>i</a:t>
                      </a:r>
                      <a:endPar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短语</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j</a:t>
                      </a:r>
                      <a:endPar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x</a:t>
                      </a:r>
                      <a:endPar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码字</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编码</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9051026"/>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0784535"/>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2</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30824646"/>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3</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8550086"/>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4</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1"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(2,</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8652545"/>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5</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(4,</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100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510302"/>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6</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2534273"/>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7</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 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t>
                      </a: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2719111"/>
                  </a:ext>
                </a:extLst>
              </a:tr>
            </a:tbl>
          </a:graphicData>
        </a:graphic>
      </p:graphicFrame>
      <p:sp>
        <p:nvSpPr>
          <p:cNvPr id="25663" name="Rectangle 63"/>
          <p:cNvSpPr>
            <a:spLocks noChangeArrowheads="1"/>
          </p:cNvSpPr>
          <p:nvPr/>
        </p:nvSpPr>
        <p:spPr bwMode="auto">
          <a:xfrm>
            <a:off x="583176" y="2194197"/>
            <a:ext cx="199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dirty="0"/>
              <a:t>符号编码表 </a:t>
            </a:r>
          </a:p>
        </p:txBody>
      </p:sp>
      <p:graphicFrame>
        <p:nvGraphicFramePr>
          <p:cNvPr id="25664" name="Group 64"/>
          <p:cNvGraphicFramePr>
            <a:graphicFrameLocks noGrp="1"/>
          </p:cNvGraphicFramePr>
          <p:nvPr>
            <p:extLst>
              <p:ext uri="{D42A27DB-BD31-4B8C-83A1-F6EECF244321}">
                <p14:modId xmlns:p14="http://schemas.microsoft.com/office/powerpoint/2010/main" val="3436402639"/>
              </p:ext>
            </p:extLst>
          </p:nvPr>
        </p:nvGraphicFramePr>
        <p:xfrm>
          <a:off x="611982" y="2892193"/>
          <a:ext cx="2017712" cy="914400"/>
        </p:xfrm>
        <a:graphic>
          <a:graphicData uri="http://schemas.openxmlformats.org/drawingml/2006/table">
            <a:tbl>
              <a:tblPr/>
              <a:tblGrid>
                <a:gridCol w="504825">
                  <a:extLst>
                    <a:ext uri="{9D8B030D-6E8A-4147-A177-3AD203B41FA5}">
                      <a16:colId xmlns:a16="http://schemas.microsoft.com/office/drawing/2014/main" val="4014653592"/>
                    </a:ext>
                  </a:extLst>
                </a:gridCol>
                <a:gridCol w="506412">
                  <a:extLst>
                    <a:ext uri="{9D8B030D-6E8A-4147-A177-3AD203B41FA5}">
                      <a16:colId xmlns:a16="http://schemas.microsoft.com/office/drawing/2014/main" val="182947834"/>
                    </a:ext>
                  </a:extLst>
                </a:gridCol>
                <a:gridCol w="503238">
                  <a:extLst>
                    <a:ext uri="{9D8B030D-6E8A-4147-A177-3AD203B41FA5}">
                      <a16:colId xmlns:a16="http://schemas.microsoft.com/office/drawing/2014/main" val="2917367098"/>
                    </a:ext>
                  </a:extLst>
                </a:gridCol>
                <a:gridCol w="503237">
                  <a:extLst>
                    <a:ext uri="{9D8B030D-6E8A-4147-A177-3AD203B41FA5}">
                      <a16:colId xmlns:a16="http://schemas.microsoft.com/office/drawing/2014/main" val="1755676884"/>
                    </a:ext>
                  </a:extLst>
                </a:gridCol>
              </a:tblGrid>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3</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4</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9132721"/>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4237004"/>
                  </a:ext>
                </a:extLst>
              </a:tr>
            </a:tbl>
          </a:graphicData>
        </a:graphic>
      </p:graphicFrame>
      <p:sp>
        <p:nvSpPr>
          <p:cNvPr id="25686" name="Line 86"/>
          <p:cNvSpPr>
            <a:spLocks noChangeShapeType="1"/>
          </p:cNvSpPr>
          <p:nvPr/>
        </p:nvSpPr>
        <p:spPr bwMode="auto">
          <a:xfrm>
            <a:off x="5003800" y="1294483"/>
            <a:ext cx="144463"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7" name="Line 87"/>
          <p:cNvSpPr>
            <a:spLocks noChangeShapeType="1"/>
          </p:cNvSpPr>
          <p:nvPr/>
        </p:nvSpPr>
        <p:spPr bwMode="auto">
          <a:xfrm>
            <a:off x="5219700" y="1294483"/>
            <a:ext cx="144463"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8" name="Line 88"/>
          <p:cNvSpPr>
            <a:spLocks noChangeShapeType="1"/>
          </p:cNvSpPr>
          <p:nvPr/>
        </p:nvSpPr>
        <p:spPr bwMode="auto">
          <a:xfrm>
            <a:off x="7596188" y="1294483"/>
            <a:ext cx="144462"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9" name="Line 89"/>
          <p:cNvSpPr>
            <a:spLocks noChangeShapeType="1"/>
          </p:cNvSpPr>
          <p:nvPr/>
        </p:nvSpPr>
        <p:spPr bwMode="auto">
          <a:xfrm>
            <a:off x="5507038" y="1294483"/>
            <a:ext cx="288925"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90" name="Line 90"/>
          <p:cNvSpPr>
            <a:spLocks noChangeShapeType="1"/>
          </p:cNvSpPr>
          <p:nvPr/>
        </p:nvSpPr>
        <p:spPr bwMode="auto">
          <a:xfrm>
            <a:off x="6011863" y="1294483"/>
            <a:ext cx="288925"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91" name="Line 91"/>
          <p:cNvSpPr>
            <a:spLocks noChangeShapeType="1"/>
          </p:cNvSpPr>
          <p:nvPr/>
        </p:nvSpPr>
        <p:spPr bwMode="auto">
          <a:xfrm>
            <a:off x="7235825" y="1294483"/>
            <a:ext cx="288925"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92" name="Line 92"/>
          <p:cNvSpPr>
            <a:spLocks noChangeShapeType="1"/>
          </p:cNvSpPr>
          <p:nvPr/>
        </p:nvSpPr>
        <p:spPr bwMode="auto">
          <a:xfrm>
            <a:off x="6515100" y="1294483"/>
            <a:ext cx="504825"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95" name="Rectangle 95"/>
          <p:cNvSpPr>
            <a:spLocks noChangeArrowheads="1"/>
          </p:cNvSpPr>
          <p:nvPr/>
        </p:nvSpPr>
        <p:spPr bwMode="auto">
          <a:xfrm>
            <a:off x="1042988" y="169474"/>
            <a:ext cx="6870700" cy="71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algn="ctr">
              <a:defRPr sz="4400">
                <a:solidFill>
                  <a:schemeClr val="tx1"/>
                </a:solidFill>
                <a:latin typeface="Comic Sans MS" panose="030F0702030302020204" pitchFamily="66" charset="0"/>
                <a:ea typeface="宋体" panose="02010600030101010101" pitchFamily="2" charset="-122"/>
              </a:defRPr>
            </a:lvl1pPr>
            <a:lvl2pPr algn="ctr">
              <a:defRPr sz="4400">
                <a:solidFill>
                  <a:schemeClr val="tx1"/>
                </a:solidFill>
                <a:latin typeface="Comic Sans MS" panose="030F0702030302020204" pitchFamily="66" charset="0"/>
                <a:ea typeface="宋体" panose="02010600030101010101" pitchFamily="2" charset="-122"/>
              </a:defRPr>
            </a:lvl2pPr>
            <a:lvl3pPr algn="ctr">
              <a:defRPr sz="4400">
                <a:solidFill>
                  <a:schemeClr val="tx1"/>
                </a:solidFill>
                <a:latin typeface="Comic Sans MS" panose="030F0702030302020204" pitchFamily="66" charset="0"/>
                <a:ea typeface="宋体" panose="02010600030101010101" pitchFamily="2" charset="-122"/>
              </a:defRPr>
            </a:lvl3pPr>
            <a:lvl4pPr algn="ctr">
              <a:defRPr sz="4400">
                <a:solidFill>
                  <a:schemeClr val="tx1"/>
                </a:solidFill>
                <a:latin typeface="Comic Sans MS" panose="030F0702030302020204" pitchFamily="66" charset="0"/>
                <a:ea typeface="宋体" panose="02010600030101010101" pitchFamily="2" charset="-122"/>
              </a:defRPr>
            </a:lvl4pPr>
            <a:lvl5pPr algn="ctr">
              <a:defRPr sz="4400">
                <a:solidFill>
                  <a:schemeClr val="tx1"/>
                </a:solidFill>
                <a:latin typeface="Comic Sans MS" panose="030F0702030302020204" pitchFamily="66" charset="0"/>
                <a:ea typeface="宋体" panose="02010600030101010101" pitchFamily="2" charset="-122"/>
              </a:defRPr>
            </a:lvl5pPr>
            <a:lvl6pPr marL="4572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6pPr>
            <a:lvl7pPr marL="9144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7pPr>
            <a:lvl8pPr marL="13716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8pPr>
            <a:lvl9pPr marL="18288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9pPr>
          </a:lstStyle>
          <a:p>
            <a:r>
              <a:rPr lang="zh-CN" altLang="en-US" sz="3600" dirty="0" smtClean="0">
                <a:solidFill>
                  <a:srgbClr val="FF00FF"/>
                </a:solidFill>
                <a:latin typeface="Times New Roman" panose="02020603050405020304" pitchFamily="18" charset="0"/>
                <a:ea typeface="黑体" panose="02010609060101010101" pitchFamily="49" charset="-122"/>
              </a:rPr>
              <a:t>例题：编码</a:t>
            </a:r>
            <a:endParaRPr lang="zh-CN" altLang="zh-CN" sz="3600" dirty="0">
              <a:solidFill>
                <a:srgbClr val="FF00FF"/>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1818580" y="5975865"/>
                <a:ext cx="5576302" cy="707886"/>
              </a:xfrm>
              <a:prstGeom prst="rect">
                <a:avLst/>
              </a:prstGeom>
              <a:ln w="12700">
                <a:solidFill>
                  <a:srgbClr val="FF0000"/>
                </a:solidFill>
              </a:ln>
            </p:spPr>
            <p:txBody>
              <a:bodyPr wrap="square">
                <a:spAutoFit/>
              </a:bodyPr>
              <a:lstStyle/>
              <a:p>
                <a:pPr algn="ctr">
                  <a:spcBef>
                    <a:spcPts val="0"/>
                  </a:spcBef>
                </a:pPr>
                <a:r>
                  <a:rPr lang="zh-CN" altLang="en-US" sz="2000" b="1" dirty="0" smtClean="0"/>
                  <a:t>对</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𝒔</m:t>
                        </m:r>
                      </m:e>
                      <m:sub>
                        <m:r>
                          <a:rPr lang="en-US" altLang="zh-CN" sz="2000" b="1" i="1">
                            <a:solidFill>
                              <a:srgbClr val="FF0000"/>
                            </a:solidFill>
                            <a:latin typeface="Cambria Math" panose="02040503050406030204" pitchFamily="18" charset="0"/>
                          </a:rPr>
                          <m:t>𝒊</m:t>
                        </m:r>
                      </m:sub>
                    </m:sSub>
                  </m:oMath>
                </a14:m>
                <a:r>
                  <a:rPr lang="zh-CN" altLang="en-US" sz="2000" b="1" dirty="0"/>
                  <a:t>的编码为</a:t>
                </a:r>
                <a14:m>
                  <m:oMath xmlns:m="http://schemas.openxmlformats.org/officeDocument/2006/math">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𝒙</m:t>
                        </m:r>
                      </m:e>
                    </m:d>
                    <m:r>
                      <a:rPr lang="zh-CN" altLang="en-US" sz="2000" b="1" i="1" smtClean="0">
                        <a:latin typeface="Cambria Math" panose="02040503050406030204" pitchFamily="18" charset="0"/>
                      </a:rPr>
                      <m:t>。</m:t>
                    </m:r>
                  </m:oMath>
                </a14:m>
                <a:r>
                  <a:rPr lang="zh-CN" altLang="en-US" sz="2000" b="1" dirty="0"/>
                  <a:t>对段号</a:t>
                </a:r>
                <a14:m>
                  <m:oMath xmlns:m="http://schemas.openxmlformats.org/officeDocument/2006/math">
                    <m:r>
                      <a:rPr lang="en-US" altLang="zh-CN" sz="2000" b="1" i="1">
                        <a:solidFill>
                          <a:srgbClr val="FF0000"/>
                        </a:solidFill>
                        <a:latin typeface="Cambria Math" panose="02040503050406030204" pitchFamily="18" charset="0"/>
                      </a:rPr>
                      <m:t>𝒋</m:t>
                    </m:r>
                  </m:oMath>
                </a14:m>
                <a:r>
                  <a:rPr lang="zh-CN" altLang="en-US" sz="2000" b="1" dirty="0"/>
                  <a:t>，用</a:t>
                </a:r>
                <a14:m>
                  <m:oMath xmlns:m="http://schemas.openxmlformats.org/officeDocument/2006/math">
                    <m:d>
                      <m:dPr>
                        <m:begChr m:val="⌈"/>
                        <m:endChr m:val="⌉"/>
                        <m:ctrlPr>
                          <a:rPr lang="en-US" altLang="zh-CN" sz="2000" b="1" i="1">
                            <a:latin typeface="Cambria Math" panose="02040503050406030204" pitchFamily="18" charset="0"/>
                          </a:rPr>
                        </m:ctrlPr>
                      </m:dPr>
                      <m:e>
                        <m:func>
                          <m:funcPr>
                            <m:ctrlPr>
                              <a:rPr lang="en-US" altLang="zh-CN" sz="2000" b="1" i="1">
                                <a:solidFill>
                                  <a:srgbClr val="FF0000"/>
                                </a:solidFill>
                                <a:latin typeface="Cambria Math" panose="02040503050406030204" pitchFamily="18" charset="0"/>
                              </a:rPr>
                            </m:ctrlPr>
                          </m:funcPr>
                          <m:fName>
                            <m:r>
                              <a:rPr lang="en-US" altLang="zh-CN" sz="2000" b="1" i="1">
                                <a:solidFill>
                                  <a:srgbClr val="FF0000"/>
                                </a:solidFill>
                                <a:latin typeface="Cambria Math" panose="02040503050406030204" pitchFamily="18" charset="0"/>
                              </a:rPr>
                              <m:t>𝒍𝒐𝒈</m:t>
                            </m:r>
                          </m:fName>
                          <m:e>
                            <m:r>
                              <a:rPr lang="en-US" altLang="zh-CN" sz="2000" b="1" i="1">
                                <a:solidFill>
                                  <a:srgbClr val="FF0000"/>
                                </a:solidFill>
                                <a:latin typeface="Cambria Math" panose="02040503050406030204" pitchFamily="18" charset="0"/>
                              </a:rPr>
                              <m:t>𝒊</m:t>
                            </m:r>
                          </m:e>
                        </m:func>
                      </m:e>
                    </m:d>
                    <m:r>
                      <a:rPr lang="zh-CN" altLang="en-US" sz="2000" b="1" i="1">
                        <a:latin typeface="Cambria Math" panose="02040503050406030204" pitchFamily="18" charset="0"/>
                      </a:rPr>
                      <m:t>比特来</m:t>
                    </m:r>
                  </m:oMath>
                </a14:m>
                <a:r>
                  <a:rPr lang="zh-CN" altLang="en-US" sz="2000" b="1" dirty="0"/>
                  <a:t>表示，符号</a:t>
                </a:r>
                <a14:m>
                  <m:oMath xmlns:m="http://schemas.openxmlformats.org/officeDocument/2006/math">
                    <m:r>
                      <a:rPr lang="en-US" altLang="zh-CN" sz="2000" b="1" i="1">
                        <a:latin typeface="Cambria Math" panose="02040503050406030204" pitchFamily="18" charset="0"/>
                      </a:rPr>
                      <m:t>𝒙</m:t>
                    </m:r>
                  </m:oMath>
                </a14:m>
                <a:r>
                  <a:rPr lang="zh-CN" altLang="en-US" sz="2000" b="1" dirty="0"/>
                  <a:t>用</a:t>
                </a:r>
                <a14:m>
                  <m:oMath xmlns:m="http://schemas.openxmlformats.org/officeDocument/2006/math">
                    <m:d>
                      <m:dPr>
                        <m:begChr m:val="⌈"/>
                        <m:endChr m:val="⌉"/>
                        <m:ctrlPr>
                          <a:rPr lang="en-US" altLang="zh-CN" sz="2000" b="1" i="1">
                            <a:latin typeface="Cambria Math" panose="02040503050406030204" pitchFamily="18" charset="0"/>
                          </a:rPr>
                        </m:ctrlPr>
                      </m:dPr>
                      <m:e>
                        <m:func>
                          <m:funcPr>
                            <m:ctrlPr>
                              <a:rPr lang="en-US" altLang="zh-CN" sz="2000" b="1" i="1">
                                <a:latin typeface="Cambria Math" panose="02040503050406030204" pitchFamily="18" charset="0"/>
                              </a:rPr>
                            </m:ctrlPr>
                          </m:funcPr>
                          <m:fName>
                            <m:r>
                              <a:rPr lang="en-US" altLang="zh-CN" sz="2000" b="1" i="1">
                                <a:latin typeface="Cambria Math" panose="02040503050406030204" pitchFamily="18" charset="0"/>
                              </a:rPr>
                              <m:t>𝒍𝒐𝒈</m:t>
                            </m:r>
                          </m:fName>
                          <m:e>
                            <m:r>
                              <a:rPr lang="en-US" altLang="zh-CN" sz="2000" b="1" i="1">
                                <a:latin typeface="Cambria Math" panose="02040503050406030204" pitchFamily="18" charset="0"/>
                              </a:rPr>
                              <m:t>𝑲</m:t>
                            </m:r>
                          </m:e>
                        </m:func>
                      </m:e>
                    </m:d>
                    <m:r>
                      <a:rPr lang="zh-CN" altLang="en-US" sz="2000" b="1" i="1">
                        <a:latin typeface="Cambria Math" panose="02040503050406030204" pitchFamily="18" charset="0"/>
                      </a:rPr>
                      <m:t>比特</m:t>
                    </m:r>
                  </m:oMath>
                </a14:m>
                <a:r>
                  <a:rPr lang="zh-CN" altLang="en-US" sz="2000" b="1" dirty="0"/>
                  <a:t>来</a:t>
                </a:r>
                <a:r>
                  <a:rPr lang="zh-CN" altLang="en-US" sz="2000" b="1" dirty="0" smtClean="0"/>
                  <a:t>表示。</a:t>
                </a:r>
                <a:endParaRPr lang="zh-CN" altLang="en-US" sz="2000" b="1" dirty="0"/>
              </a:p>
            </p:txBody>
          </p:sp>
        </mc:Choice>
        <mc:Fallback xmlns="">
          <p:sp>
            <p:nvSpPr>
              <p:cNvPr id="2" name="矩形 1"/>
              <p:cNvSpPr>
                <a:spLocks noRot="1" noChangeAspect="1" noMove="1" noResize="1" noEditPoints="1" noAdjustHandles="1" noChangeArrowheads="1" noChangeShapeType="1" noTextEdit="1"/>
              </p:cNvSpPr>
              <p:nvPr/>
            </p:nvSpPr>
            <p:spPr>
              <a:xfrm>
                <a:off x="1818580" y="5975865"/>
                <a:ext cx="5576302" cy="707886"/>
              </a:xfrm>
              <a:prstGeom prst="rect">
                <a:avLst/>
              </a:prstGeom>
              <a:blipFill>
                <a:blip r:embed="rId7"/>
                <a:stretch>
                  <a:fillRect t="-5085" b="-11864"/>
                </a:stretch>
              </a:blipFill>
              <a:ln w="1270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41546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left)">
                                      <p:cBhvr>
                                        <p:cTn id="7" dur="500"/>
                                        <p:tgtEl>
                                          <p:spTgt spid="25602"/>
                                        </p:tgtEl>
                                      </p:cBhvr>
                                    </p:animEffect>
                                  </p:childTnLst>
                                </p:cTn>
                              </p:par>
                              <p:par>
                                <p:cTn id="8" presetID="22" presetClass="entr" presetSubtype="8" fill="hold" nodeType="withEffect">
                                  <p:stCondLst>
                                    <p:cond delay="0"/>
                                  </p:stCondLst>
                                  <p:childTnLst>
                                    <p:set>
                                      <p:cBhvr>
                                        <p:cTn id="9" dur="1" fill="hold">
                                          <p:stCondLst>
                                            <p:cond delay="0"/>
                                          </p:stCondLst>
                                        </p:cTn>
                                        <p:tgtEl>
                                          <p:spTgt spid="25603"/>
                                        </p:tgtEl>
                                        <p:attrNameLst>
                                          <p:attrName>style.visibility</p:attrName>
                                        </p:attrNameLst>
                                      </p:cBhvr>
                                      <p:to>
                                        <p:strVal val="visible"/>
                                      </p:to>
                                    </p:set>
                                    <p:animEffect transition="in" filter="wipe(left)">
                                      <p:cBhvr>
                                        <p:cTn id="10" dur="500"/>
                                        <p:tgtEl>
                                          <p:spTgt spid="256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5686"/>
                                        </p:tgtEl>
                                        <p:attrNameLst>
                                          <p:attrName>style.visibility</p:attrName>
                                        </p:attrNameLst>
                                      </p:cBhvr>
                                      <p:to>
                                        <p:strVal val="visible"/>
                                      </p:to>
                                    </p:set>
                                    <p:animEffect transition="in" filter="wipe(left)">
                                      <p:cBhvr>
                                        <p:cTn id="15" dur="500"/>
                                        <p:tgtEl>
                                          <p:spTgt spid="2568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5687"/>
                                        </p:tgtEl>
                                        <p:attrNameLst>
                                          <p:attrName>style.visibility</p:attrName>
                                        </p:attrNameLst>
                                      </p:cBhvr>
                                      <p:to>
                                        <p:strVal val="visible"/>
                                      </p:to>
                                    </p:set>
                                    <p:animEffect transition="in" filter="wipe(left)">
                                      <p:cBhvr>
                                        <p:cTn id="20" dur="500"/>
                                        <p:tgtEl>
                                          <p:spTgt spid="2568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5689"/>
                                        </p:tgtEl>
                                        <p:attrNameLst>
                                          <p:attrName>style.visibility</p:attrName>
                                        </p:attrNameLst>
                                      </p:cBhvr>
                                      <p:to>
                                        <p:strVal val="visible"/>
                                      </p:to>
                                    </p:set>
                                    <p:animEffect transition="in" filter="wipe(left)">
                                      <p:cBhvr>
                                        <p:cTn id="25" dur="500"/>
                                        <p:tgtEl>
                                          <p:spTgt spid="2568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5690"/>
                                        </p:tgtEl>
                                        <p:attrNameLst>
                                          <p:attrName>style.visibility</p:attrName>
                                        </p:attrNameLst>
                                      </p:cBhvr>
                                      <p:to>
                                        <p:strVal val="visible"/>
                                      </p:to>
                                    </p:set>
                                    <p:animEffect transition="in" filter="wipe(left)">
                                      <p:cBhvr>
                                        <p:cTn id="30" dur="500"/>
                                        <p:tgtEl>
                                          <p:spTgt spid="2569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5692"/>
                                        </p:tgtEl>
                                        <p:attrNameLst>
                                          <p:attrName>style.visibility</p:attrName>
                                        </p:attrNameLst>
                                      </p:cBhvr>
                                      <p:to>
                                        <p:strVal val="visible"/>
                                      </p:to>
                                    </p:set>
                                    <p:animEffect transition="in" filter="wipe(left)">
                                      <p:cBhvr>
                                        <p:cTn id="35" dur="500"/>
                                        <p:tgtEl>
                                          <p:spTgt spid="2569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5691"/>
                                        </p:tgtEl>
                                        <p:attrNameLst>
                                          <p:attrName>style.visibility</p:attrName>
                                        </p:attrNameLst>
                                      </p:cBhvr>
                                      <p:to>
                                        <p:strVal val="visible"/>
                                      </p:to>
                                    </p:set>
                                    <p:animEffect transition="in" filter="wipe(left)">
                                      <p:cBhvr>
                                        <p:cTn id="40" dur="500"/>
                                        <p:tgtEl>
                                          <p:spTgt spid="2569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5688"/>
                                        </p:tgtEl>
                                        <p:attrNameLst>
                                          <p:attrName>style.visibility</p:attrName>
                                        </p:attrNameLst>
                                      </p:cBhvr>
                                      <p:to>
                                        <p:strVal val="visible"/>
                                      </p:to>
                                    </p:set>
                                    <p:animEffect transition="in" filter="wipe(left)">
                                      <p:cBhvr>
                                        <p:cTn id="45" dur="500"/>
                                        <p:tgtEl>
                                          <p:spTgt spid="2568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604"/>
                                        </p:tgtEl>
                                        <p:attrNameLst>
                                          <p:attrName>style.visibility</p:attrName>
                                        </p:attrNameLst>
                                      </p:cBhvr>
                                      <p:to>
                                        <p:strVal val="visible"/>
                                      </p:to>
                                    </p:set>
                                    <p:animEffect transition="in" filter="wipe(left)">
                                      <p:cBhvr>
                                        <p:cTn id="50" dur="500"/>
                                        <p:tgtEl>
                                          <p:spTgt spid="25604"/>
                                        </p:tgtEl>
                                      </p:cBhvr>
                                    </p:animEffect>
                                  </p:childTnLst>
                                </p:cTn>
                              </p:par>
                              <p:par>
                                <p:cTn id="51" presetID="22" presetClass="entr" presetSubtype="8" fill="hold" nodeType="withEffect">
                                  <p:stCondLst>
                                    <p:cond delay="0"/>
                                  </p:stCondLst>
                                  <p:childTnLst>
                                    <p:set>
                                      <p:cBhvr>
                                        <p:cTn id="52" dur="1" fill="hold">
                                          <p:stCondLst>
                                            <p:cond delay="0"/>
                                          </p:stCondLst>
                                        </p:cTn>
                                        <p:tgtEl>
                                          <p:spTgt spid="25605"/>
                                        </p:tgtEl>
                                        <p:attrNameLst>
                                          <p:attrName>style.visibility</p:attrName>
                                        </p:attrNameLst>
                                      </p:cBhvr>
                                      <p:to>
                                        <p:strVal val="visible"/>
                                      </p:to>
                                    </p:set>
                                    <p:animEffect transition="in" filter="wipe(left)">
                                      <p:cBhvr>
                                        <p:cTn id="53"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4"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Group 2"/>
          <p:cNvGraphicFramePr>
            <a:graphicFrameLocks noGrp="1"/>
          </p:cNvGraphicFramePr>
          <p:nvPr>
            <p:extLst>
              <p:ext uri="{D42A27DB-BD31-4B8C-83A1-F6EECF244321}">
                <p14:modId xmlns:p14="http://schemas.microsoft.com/office/powerpoint/2010/main" val="2177923623"/>
              </p:ext>
            </p:extLst>
          </p:nvPr>
        </p:nvGraphicFramePr>
        <p:xfrm>
          <a:off x="3708400" y="2376488"/>
          <a:ext cx="4608513" cy="3657600"/>
        </p:xfrm>
        <a:graphic>
          <a:graphicData uri="http://schemas.openxmlformats.org/drawingml/2006/table">
            <a:tbl>
              <a:tblPr/>
              <a:tblGrid>
                <a:gridCol w="936625">
                  <a:extLst>
                    <a:ext uri="{9D8B030D-6E8A-4147-A177-3AD203B41FA5}">
                      <a16:colId xmlns:a16="http://schemas.microsoft.com/office/drawing/2014/main" val="1346338018"/>
                    </a:ext>
                  </a:extLst>
                </a:gridCol>
                <a:gridCol w="1057275">
                  <a:extLst>
                    <a:ext uri="{9D8B030D-6E8A-4147-A177-3AD203B41FA5}">
                      <a16:colId xmlns:a16="http://schemas.microsoft.com/office/drawing/2014/main" val="3035335674"/>
                    </a:ext>
                  </a:extLst>
                </a:gridCol>
                <a:gridCol w="742950">
                  <a:extLst>
                    <a:ext uri="{9D8B030D-6E8A-4147-A177-3AD203B41FA5}">
                      <a16:colId xmlns:a16="http://schemas.microsoft.com/office/drawing/2014/main" val="1575629997"/>
                    </a:ext>
                  </a:extLst>
                </a:gridCol>
                <a:gridCol w="576263">
                  <a:extLst>
                    <a:ext uri="{9D8B030D-6E8A-4147-A177-3AD203B41FA5}">
                      <a16:colId xmlns:a16="http://schemas.microsoft.com/office/drawing/2014/main" val="2165024847"/>
                    </a:ext>
                  </a:extLst>
                </a:gridCol>
                <a:gridCol w="1295400">
                  <a:extLst>
                    <a:ext uri="{9D8B030D-6E8A-4147-A177-3AD203B41FA5}">
                      <a16:colId xmlns:a16="http://schemas.microsoft.com/office/drawing/2014/main" val="1270220581"/>
                    </a:ext>
                  </a:extLst>
                </a:gridCol>
              </a:tblGrid>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段号</a:t>
                      </a:r>
                      <a:r>
                        <a:rPr kumimoji="0" lang="en-US" altLang="zh-CN" sz="2400" b="1" i="1"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rPr>
                        <a:t>i</a:t>
                      </a:r>
                      <a:endPar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短语</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j</a:t>
                      </a:r>
                      <a:endPar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x</a:t>
                      </a:r>
                      <a:endPar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编码</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0466307"/>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1114538"/>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2</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4544613"/>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3</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0110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69695069"/>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4</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1"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1011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3668665"/>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5</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2</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3</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25450" algn="l"/>
                        </a:tabLst>
                        <a:defRPr sz="2800">
                          <a:solidFill>
                            <a:schemeClr val="tx1"/>
                          </a:solidFill>
                          <a:latin typeface="Comic Sans MS" panose="030F0702030302020204" pitchFamily="66" charset="0"/>
                          <a:ea typeface="宋体" panose="02010600030101010101" pitchFamily="2" charset="-122"/>
                        </a:defRPr>
                      </a:lvl1pPr>
                      <a:lvl2pPr>
                        <a:spcBef>
                          <a:spcPct val="20000"/>
                        </a:spcBef>
                        <a:tabLst>
                          <a:tab pos="425450" algn="l"/>
                        </a:tabLst>
                        <a:defRPr sz="2400">
                          <a:solidFill>
                            <a:schemeClr val="tx1"/>
                          </a:solidFill>
                          <a:latin typeface="Comic Sans MS" panose="030F0702030302020204" pitchFamily="66" charset="0"/>
                          <a:ea typeface="宋体" panose="02010600030101010101" pitchFamily="2" charset="-122"/>
                        </a:defRPr>
                      </a:lvl2pPr>
                      <a:lvl3pPr>
                        <a:spcBef>
                          <a:spcPct val="20000"/>
                        </a:spcBef>
                        <a:tabLst>
                          <a:tab pos="425450" algn="l"/>
                        </a:tabLst>
                        <a:defRPr sz="2000">
                          <a:solidFill>
                            <a:schemeClr val="tx1"/>
                          </a:solidFill>
                          <a:latin typeface="Comic Sans MS" panose="030F0702030302020204" pitchFamily="66" charset="0"/>
                          <a:ea typeface="宋体" panose="02010600030101010101" pitchFamily="2" charset="-122"/>
                        </a:defRPr>
                      </a:lvl3pPr>
                      <a:lvl4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4pPr>
                      <a:lvl5pPr>
                        <a:spcBef>
                          <a:spcPct val="20000"/>
                        </a:spcBef>
                        <a:tabLst>
                          <a:tab pos="425450" algn="l"/>
                        </a:tabLst>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tabLst>
                          <a:tab pos="425450" algn="l"/>
                        </a:tabLs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25450" algn="l"/>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10010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0976777"/>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6</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1</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00100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6671582"/>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7</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r>
                        <a:rPr kumimoji="0" lang="zh-CN" altLang="zh-CN" sz="24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00011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045741"/>
                  </a:ext>
                </a:extLst>
              </a:tr>
            </a:tbl>
          </a:graphicData>
        </a:graphic>
      </p:graphicFrame>
      <p:sp>
        <p:nvSpPr>
          <p:cNvPr id="27707" name="Rectangle 59"/>
          <p:cNvSpPr>
            <a:spLocks noChangeArrowheads="1"/>
          </p:cNvSpPr>
          <p:nvPr/>
        </p:nvSpPr>
        <p:spPr bwMode="auto">
          <a:xfrm>
            <a:off x="1214438" y="2741613"/>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a:t>符号编码 </a:t>
            </a:r>
          </a:p>
        </p:txBody>
      </p:sp>
      <p:graphicFrame>
        <p:nvGraphicFramePr>
          <p:cNvPr id="27708" name="Group 60"/>
          <p:cNvGraphicFramePr>
            <a:graphicFrameLocks noGrp="1"/>
          </p:cNvGraphicFramePr>
          <p:nvPr>
            <p:extLst>
              <p:ext uri="{D42A27DB-BD31-4B8C-83A1-F6EECF244321}">
                <p14:modId xmlns:p14="http://schemas.microsoft.com/office/powerpoint/2010/main" val="3115135119"/>
              </p:ext>
            </p:extLst>
          </p:nvPr>
        </p:nvGraphicFramePr>
        <p:xfrm>
          <a:off x="971550" y="3389313"/>
          <a:ext cx="2016125" cy="914400"/>
        </p:xfrm>
        <a:graphic>
          <a:graphicData uri="http://schemas.openxmlformats.org/drawingml/2006/table">
            <a:tbl>
              <a:tblPr/>
              <a:tblGrid>
                <a:gridCol w="504825">
                  <a:extLst>
                    <a:ext uri="{9D8B030D-6E8A-4147-A177-3AD203B41FA5}">
                      <a16:colId xmlns:a16="http://schemas.microsoft.com/office/drawing/2014/main" val="1633051623"/>
                    </a:ext>
                  </a:extLst>
                </a:gridCol>
                <a:gridCol w="504825">
                  <a:extLst>
                    <a:ext uri="{9D8B030D-6E8A-4147-A177-3AD203B41FA5}">
                      <a16:colId xmlns:a16="http://schemas.microsoft.com/office/drawing/2014/main" val="2321266379"/>
                    </a:ext>
                  </a:extLst>
                </a:gridCol>
                <a:gridCol w="503238">
                  <a:extLst>
                    <a:ext uri="{9D8B030D-6E8A-4147-A177-3AD203B41FA5}">
                      <a16:colId xmlns:a16="http://schemas.microsoft.com/office/drawing/2014/main" val="3292116321"/>
                    </a:ext>
                  </a:extLst>
                </a:gridCol>
                <a:gridCol w="503237">
                  <a:extLst>
                    <a:ext uri="{9D8B030D-6E8A-4147-A177-3AD203B41FA5}">
                      <a16:colId xmlns:a16="http://schemas.microsoft.com/office/drawing/2014/main" val="2325036767"/>
                    </a:ext>
                  </a:extLst>
                </a:gridCol>
              </a:tblGrid>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3</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4</a:t>
                      </a:r>
                      <a:endPar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0447986"/>
                  </a:ext>
                </a:extLst>
              </a:tr>
              <a:tr h="455613">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anose="030F0702030302020204" pitchFamily="66" charset="0"/>
                          <a:ea typeface="宋体" panose="02010600030101010101" pitchFamily="2" charset="-122"/>
                        </a:defRPr>
                      </a:lvl1pPr>
                      <a:lvl2pPr>
                        <a:spcBef>
                          <a:spcPct val="20000"/>
                        </a:spcBef>
                        <a:defRPr sz="2400">
                          <a:solidFill>
                            <a:schemeClr val="tx1"/>
                          </a:solidFill>
                          <a:latin typeface="Comic Sans MS" panose="030F0702030302020204" pitchFamily="66" charset="0"/>
                          <a:ea typeface="宋体" panose="02010600030101010101" pitchFamily="2" charset="-122"/>
                        </a:defRPr>
                      </a:lvl2pPr>
                      <a:lvl3pPr>
                        <a:spcBef>
                          <a:spcPct val="20000"/>
                        </a:spcBef>
                        <a:defRPr sz="2000">
                          <a:solidFill>
                            <a:schemeClr val="tx1"/>
                          </a:solidFill>
                          <a:latin typeface="Comic Sans MS" panose="030F0702030302020204" pitchFamily="66" charset="0"/>
                          <a:ea typeface="宋体" panose="02010600030101010101" pitchFamily="2" charset="-122"/>
                        </a:defRPr>
                      </a:lvl3pPr>
                      <a:lvl4pPr>
                        <a:spcBef>
                          <a:spcPct val="20000"/>
                        </a:spcBef>
                        <a:defRPr>
                          <a:solidFill>
                            <a:schemeClr val="tx1"/>
                          </a:solidFill>
                          <a:latin typeface="Comic Sans MS" panose="030F0702030302020204" pitchFamily="66" charset="0"/>
                          <a:ea typeface="宋体" panose="02010600030101010101" pitchFamily="2" charset="-122"/>
                        </a:defRPr>
                      </a:lvl4pPr>
                      <a:lvl5pPr>
                        <a:spcBef>
                          <a:spcPct val="20000"/>
                        </a:spcBef>
                        <a:defRPr>
                          <a:solidFill>
                            <a:schemeClr val="tx1"/>
                          </a:solidFill>
                          <a:latin typeface="Comic Sans MS" panose="030F0702030302020204" pitchFamily="66" charset="0"/>
                          <a:ea typeface="宋体" panose="02010600030101010101" pitchFamily="2" charset="-122"/>
                        </a:defRPr>
                      </a:lvl5pPr>
                      <a:lvl6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6pPr>
                      <a:lvl7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7pPr>
                      <a:lvl8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8pPr>
                      <a:lvl9pPr fontAlgn="base">
                        <a:spcBef>
                          <a:spcPct val="20000"/>
                        </a:spcBef>
                        <a:spcAft>
                          <a:spcPct val="0"/>
                        </a:spcAft>
                        <a:defRPr>
                          <a:solidFill>
                            <a:schemeClr val="tx1"/>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13480253"/>
                  </a:ext>
                </a:extLst>
              </a:tr>
            </a:tbl>
          </a:graphicData>
        </a:graphic>
      </p:graphicFrame>
      <p:sp>
        <p:nvSpPr>
          <p:cNvPr id="27730" name="Rectangle 82"/>
          <p:cNvSpPr>
            <a:spLocks noChangeArrowheads="1"/>
          </p:cNvSpPr>
          <p:nvPr/>
        </p:nvSpPr>
        <p:spPr bwMode="auto">
          <a:xfrm>
            <a:off x="901700" y="260350"/>
            <a:ext cx="68707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algn="ctr">
              <a:defRPr sz="4400">
                <a:solidFill>
                  <a:schemeClr val="tx1"/>
                </a:solidFill>
                <a:latin typeface="Comic Sans MS" panose="030F0702030302020204" pitchFamily="66" charset="0"/>
                <a:ea typeface="宋体" panose="02010600030101010101" pitchFamily="2" charset="-122"/>
              </a:defRPr>
            </a:lvl1pPr>
            <a:lvl2pPr algn="ctr">
              <a:defRPr sz="4400">
                <a:solidFill>
                  <a:schemeClr val="tx1"/>
                </a:solidFill>
                <a:latin typeface="Comic Sans MS" panose="030F0702030302020204" pitchFamily="66" charset="0"/>
                <a:ea typeface="宋体" panose="02010600030101010101" pitchFamily="2" charset="-122"/>
              </a:defRPr>
            </a:lvl2pPr>
            <a:lvl3pPr algn="ctr">
              <a:defRPr sz="4400">
                <a:solidFill>
                  <a:schemeClr val="tx1"/>
                </a:solidFill>
                <a:latin typeface="Comic Sans MS" panose="030F0702030302020204" pitchFamily="66" charset="0"/>
                <a:ea typeface="宋体" panose="02010600030101010101" pitchFamily="2" charset="-122"/>
              </a:defRPr>
            </a:lvl3pPr>
            <a:lvl4pPr algn="ctr">
              <a:defRPr sz="4400">
                <a:solidFill>
                  <a:schemeClr val="tx1"/>
                </a:solidFill>
                <a:latin typeface="Comic Sans MS" panose="030F0702030302020204" pitchFamily="66" charset="0"/>
                <a:ea typeface="宋体" panose="02010600030101010101" pitchFamily="2" charset="-122"/>
              </a:defRPr>
            </a:lvl4pPr>
            <a:lvl5pPr algn="ctr">
              <a:defRPr sz="4400">
                <a:solidFill>
                  <a:schemeClr val="tx1"/>
                </a:solidFill>
                <a:latin typeface="Comic Sans MS" panose="030F0702030302020204" pitchFamily="66" charset="0"/>
                <a:ea typeface="宋体" panose="02010600030101010101" pitchFamily="2" charset="-122"/>
              </a:defRPr>
            </a:lvl5pPr>
            <a:lvl6pPr marL="4572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6pPr>
            <a:lvl7pPr marL="9144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7pPr>
            <a:lvl8pPr marL="13716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8pPr>
            <a:lvl9pPr marL="18288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9pPr>
          </a:lstStyle>
          <a:p>
            <a:r>
              <a:rPr lang="zh-CN" altLang="zh-CN" dirty="0">
                <a:solidFill>
                  <a:srgbClr val="FF00FF"/>
                </a:solidFill>
                <a:latin typeface="Times New Roman" panose="02020603050405020304" pitchFamily="18" charset="0"/>
                <a:ea typeface="黑体" panose="02010609060101010101" pitchFamily="49" charset="-122"/>
              </a:rPr>
              <a:t>例 </a:t>
            </a:r>
            <a:r>
              <a:rPr lang="zh-CN" altLang="zh-CN" dirty="0" smtClean="0">
                <a:solidFill>
                  <a:srgbClr val="FF00FF"/>
                </a:solidFill>
                <a:latin typeface="Times New Roman" panose="02020603050405020304" pitchFamily="18" charset="0"/>
                <a:ea typeface="黑体" panose="02010609060101010101" pitchFamily="49" charset="-122"/>
              </a:rPr>
              <a:t>题</a:t>
            </a:r>
            <a:r>
              <a:rPr lang="en-US" altLang="zh-CN" dirty="0" smtClean="0">
                <a:solidFill>
                  <a:srgbClr val="FF00FF"/>
                </a:solidFill>
                <a:latin typeface="Times New Roman" panose="02020603050405020304" pitchFamily="18" charset="0"/>
                <a:ea typeface="黑体" panose="02010609060101010101" pitchFamily="49" charset="-122"/>
              </a:rPr>
              <a:t>-</a:t>
            </a:r>
            <a:r>
              <a:rPr lang="zh-CN" altLang="en-US" dirty="0" smtClean="0">
                <a:solidFill>
                  <a:srgbClr val="FF00FF"/>
                </a:solidFill>
                <a:latin typeface="Times New Roman" panose="02020603050405020304" pitchFamily="18" charset="0"/>
                <a:ea typeface="黑体" panose="02010609060101010101" pitchFamily="49" charset="-122"/>
              </a:rPr>
              <a:t>译码</a:t>
            </a:r>
            <a:endParaRPr lang="zh-CN" altLang="zh-CN" dirty="0">
              <a:solidFill>
                <a:srgbClr val="FF00FF"/>
              </a:solidFill>
              <a:latin typeface="Times New Roman" panose="02020603050405020304" pitchFamily="18" charset="0"/>
              <a:ea typeface="黑体" panose="02010609060101010101" pitchFamily="49" charset="-122"/>
            </a:endParaRPr>
          </a:p>
        </p:txBody>
      </p:sp>
      <p:sp>
        <p:nvSpPr>
          <p:cNvPr id="27731" name="Text Box 83"/>
          <p:cNvSpPr txBox="1">
            <a:spLocks noChangeArrowheads="1"/>
          </p:cNvSpPr>
          <p:nvPr/>
        </p:nvSpPr>
        <p:spPr bwMode="auto">
          <a:xfrm>
            <a:off x="2159732" y="1608584"/>
            <a:ext cx="46017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dirty="0" smtClean="0"/>
              <a:t>00000101101011100100010000011</a:t>
            </a:r>
            <a:endParaRPr lang="zh-CN" altLang="zh-CN" dirty="0"/>
          </a:p>
        </p:txBody>
      </p:sp>
      <p:sp>
        <p:nvSpPr>
          <p:cNvPr id="27732" name="Text Box 84"/>
          <p:cNvSpPr txBox="1">
            <a:spLocks noChangeArrowheads="1"/>
          </p:cNvSpPr>
          <p:nvPr/>
        </p:nvSpPr>
        <p:spPr bwMode="auto">
          <a:xfrm>
            <a:off x="1072640" y="15938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dirty="0"/>
              <a:t>码序列</a:t>
            </a:r>
          </a:p>
        </p:txBody>
      </p:sp>
    </p:spTree>
    <p:extLst>
      <p:ext uri="{BB962C8B-B14F-4D97-AF65-F5344CB8AC3E}">
        <p14:creationId xmlns:p14="http://schemas.microsoft.com/office/powerpoint/2010/main" val="389368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338" y="224644"/>
            <a:ext cx="7772400" cy="631825"/>
          </a:xfrm>
        </p:spPr>
        <p:txBody>
          <a:bodyPr/>
          <a:lstStyle/>
          <a:p>
            <a:pPr algn="ctr"/>
            <a:r>
              <a:rPr lang="zh-CN" altLang="en-US" sz="3600" b="1" dirty="0" smtClean="0"/>
              <a:t>唯一可译码</a:t>
            </a:r>
            <a:endParaRPr lang="zh-CN" altLang="en-US" sz="3600" b="1"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12</a:t>
            </a:fld>
            <a:endParaRPr lang="zh-CN" altLang="en-US"/>
          </a:p>
        </p:txBody>
      </p:sp>
      <p:sp>
        <p:nvSpPr>
          <p:cNvPr id="7" name="Rectangle 3"/>
          <p:cNvSpPr txBox="1">
            <a:spLocks noChangeArrowheads="1"/>
          </p:cNvSpPr>
          <p:nvPr/>
        </p:nvSpPr>
        <p:spPr>
          <a:xfrm>
            <a:off x="575556" y="1208087"/>
            <a:ext cx="8458200" cy="49688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奇异码不是唯一可译码</a:t>
            </a:r>
          </a:p>
          <a:p>
            <a:pPr marL="342900" marR="0" lvl="0" indent="-342900" algn="l" defTabSz="914400" rtl="0" eaLnBrk="1" fontAlgn="auto" latinLnBrk="0" hangingPunct="1">
              <a:lnSpc>
                <a:spcPct val="11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如码</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{0,11,00,11} </a:t>
            </a: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非奇异码 </a:t>
            </a: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唯一可译码</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码</a:t>
            </a:r>
            <a:r>
              <a:rPr kumimoji="0" lang="en-US" altLang="zh-CN" sz="2800" b="1" dirty="0">
                <a:ea typeface="+mn-ea"/>
                <a:cs typeface="Times New Roman" pitchFamily="18" charset="0"/>
              </a:rPr>
              <a:t>4</a:t>
            </a:r>
            <a:endPar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非唯一可译码</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码</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3</a:t>
            </a:r>
          </a:p>
          <a:p>
            <a:pPr marL="342900" marR="0" lvl="0" indent="-342900" algn="l" defTabSz="914400" rtl="0" eaLnBrk="1" fontAlgn="auto" latinLnBrk="0" hangingPunct="1">
              <a:lnSpc>
                <a:spcPct val="110000"/>
              </a:lnSpc>
              <a:spcBef>
                <a:spcPct val="20000"/>
              </a:spcBef>
              <a:spcAft>
                <a:spcPts val="0"/>
              </a:spcAft>
              <a:buClrTx/>
              <a:buSzTx/>
              <a:buFontTx/>
              <a:buNone/>
              <a:tabLst/>
              <a:defRPr/>
            </a:pP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zh-CN" altLang="en-US" sz="2800" b="1" dirty="0" smtClean="0">
                <a:ea typeface="+mn-ea"/>
                <a:cs typeface="Times New Roman" pitchFamily="18" charset="0"/>
              </a:rPr>
              <a:t>码</a:t>
            </a:r>
            <a:r>
              <a:rPr kumimoji="0" lang="en-US" altLang="zh-CN" sz="2800" b="1" dirty="0" smtClean="0">
                <a:ea typeface="+mn-ea"/>
                <a:cs typeface="Times New Roman" pitchFamily="18" charset="0"/>
              </a:rPr>
              <a:t>3</a:t>
            </a:r>
            <a:r>
              <a:rPr kumimoji="0" lang="zh-CN" altLang="en-US" sz="2800" b="1" dirty="0" smtClean="0">
                <a:ea typeface="+mn-ea"/>
                <a:cs typeface="Times New Roman" pitchFamily="18" charset="0"/>
              </a:rPr>
              <a:t>（</a:t>
            </a:r>
            <a:r>
              <a:rPr kumimoji="0" lang="en-US" altLang="zh-CN" sz="2800" b="1" dirty="0" smtClean="0">
                <a:ea typeface="+mn-ea"/>
                <a:cs typeface="Times New Roman" pitchFamily="18" charset="0"/>
              </a:rPr>
              <a:t>0, 10, 00, 01)</a:t>
            </a:r>
          </a:p>
          <a:p>
            <a:pPr marL="342900" marR="0" lvl="0" indent="-342900" algn="l" defTabSz="914400" rtl="0" eaLnBrk="1" fontAlgn="auto" latinLnBrk="0" hangingPunct="1">
              <a:lnSpc>
                <a:spcPct val="110000"/>
              </a:lnSpc>
              <a:spcBef>
                <a:spcPct val="20000"/>
              </a:spcBef>
              <a:spcAft>
                <a:spcPts val="0"/>
              </a:spcAft>
              <a:buClrTx/>
              <a:buSzTx/>
              <a:buFontTx/>
              <a:buNone/>
              <a:tabLst/>
              <a:defRPr/>
            </a:pPr>
            <a:r>
              <a:rPr kumimoji="0" lang="en-US" altLang="zh-CN" sz="2800" b="1"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 </a:t>
            </a:r>
            <a:r>
              <a:rPr kumimoji="0" lang="en-US" altLang="zh-CN" sz="2800" b="1"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rPr>
              <a:t> </a:t>
            </a:r>
            <a:r>
              <a:rPr kumimoji="0" lang="zh-CN" altLang="en-US" sz="2800" b="1"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rPr>
              <a:t>例如</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10000100</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是由码</a:t>
            </a:r>
            <a:r>
              <a:rPr kumimoji="0" lang="en-US" altLang="zh-CN" sz="2800" b="1" dirty="0">
                <a:ea typeface="+mn-ea"/>
                <a:cs typeface="Times New Roman" pitchFamily="18" charset="0"/>
              </a:rPr>
              <a:t>3</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的</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(10,0,0,01,00)</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产生的码流</a:t>
            </a:r>
            <a:endPar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174625" marR="0" lvl="0" indent="-174625" algn="l" defTabSz="914400" rtl="0" eaLnBrk="1" fontAlgn="auto" latinLnBrk="0" hangingPunct="1">
              <a:lnSpc>
                <a:spcPct val="110000"/>
              </a:lnSpc>
              <a:spcBef>
                <a:spcPct val="20000"/>
              </a:spcBef>
              <a:spcAft>
                <a:spcPts val="0"/>
              </a:spcAft>
              <a:buClrTx/>
              <a:buSzTx/>
              <a:buFontTx/>
              <a:buNone/>
              <a:tabLst/>
              <a:defRPr/>
            </a:pPr>
            <a:r>
              <a:rPr kumimoji="0" lang="en-US" altLang="zh-CN" sz="2800" b="1" dirty="0">
                <a:ea typeface="+mn-ea"/>
                <a:cs typeface="Times New Roman" pitchFamily="18" charset="0"/>
              </a:rPr>
              <a:t> </a:t>
            </a:r>
            <a:r>
              <a:rPr kumimoji="0" lang="en-US" altLang="zh-CN" sz="2800" b="1" dirty="0" smtClean="0">
                <a:ea typeface="+mn-ea"/>
                <a:cs typeface="Times New Roman" pitchFamily="18" charset="0"/>
              </a:rPr>
              <a:t> </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译码时可有多种分割方法，如</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10,0,00,10,0</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，此时就产生了歧义。</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303928757"/>
              </p:ext>
            </p:extLst>
          </p:nvPr>
        </p:nvGraphicFramePr>
        <p:xfrm>
          <a:off x="5753536" y="1736812"/>
          <a:ext cx="2513728" cy="2390458"/>
        </p:xfrm>
        <a:graphic>
          <a:graphicData uri="http://schemas.openxmlformats.org/drawingml/2006/table">
            <a:tbl>
              <a:tblPr>
                <a:tableStyleId>{775DCB02-9BB8-47FD-8907-85C794F793BA}</a:tableStyleId>
              </a:tblPr>
              <a:tblGrid>
                <a:gridCol w="749532">
                  <a:extLst>
                    <a:ext uri="{9D8B030D-6E8A-4147-A177-3AD203B41FA5}">
                      <a16:colId xmlns:a16="http://schemas.microsoft.com/office/drawing/2014/main" val="1876440705"/>
                    </a:ext>
                  </a:extLst>
                </a:gridCol>
                <a:gridCol w="864096">
                  <a:extLst>
                    <a:ext uri="{9D8B030D-6E8A-4147-A177-3AD203B41FA5}">
                      <a16:colId xmlns:a16="http://schemas.microsoft.com/office/drawing/2014/main" val="3155514976"/>
                    </a:ext>
                  </a:extLst>
                </a:gridCol>
                <a:gridCol w="900100">
                  <a:extLst>
                    <a:ext uri="{9D8B030D-6E8A-4147-A177-3AD203B41FA5}">
                      <a16:colId xmlns:a16="http://schemas.microsoft.com/office/drawing/2014/main" val="2360803838"/>
                    </a:ext>
                  </a:extLst>
                </a:gridCol>
              </a:tblGrid>
              <a:tr h="622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3</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979347090"/>
                  </a:ext>
                </a:extLst>
              </a:tr>
              <a:tr h="36830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1</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2921955666"/>
                  </a:ext>
                </a:extLst>
              </a:tr>
              <a:tr h="36671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11</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31322398"/>
                  </a:ext>
                </a:extLst>
              </a:tr>
              <a:tr h="36830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00</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00</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2096848569"/>
                  </a:ext>
                </a:extLst>
              </a:tr>
              <a:tr h="579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2158174165"/>
                  </a:ext>
                </a:extLst>
              </a:tr>
            </a:tbl>
          </a:graphicData>
        </a:graphic>
      </p:graphicFrame>
    </p:spTree>
    <p:extLst>
      <p:ext uri="{BB962C8B-B14F-4D97-AF65-F5344CB8AC3E}">
        <p14:creationId xmlns:p14="http://schemas.microsoft.com/office/powerpoint/2010/main" val="208944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1173163" y="457200"/>
            <a:ext cx="7772400" cy="1143000"/>
          </a:xfrm>
        </p:spPr>
        <p:txBody>
          <a:bodyPr/>
          <a:lstStyle/>
          <a:p>
            <a:r>
              <a:rPr lang="zh-CN" altLang="zh-CN" sz="3200" b="1" dirty="0" smtClean="0"/>
              <a:t>例</a:t>
            </a:r>
            <a:r>
              <a:rPr lang="en-US" altLang="zh-CN" sz="3200" b="1" dirty="0" smtClean="0"/>
              <a:t>5-10 </a:t>
            </a:r>
            <a:r>
              <a:rPr lang="zh-CN" altLang="zh-CN" sz="3200" dirty="0" smtClean="0"/>
              <a:t>信源符号集</a:t>
            </a:r>
            <a:r>
              <a:rPr lang="en-US" altLang="zh-CN" sz="3200" dirty="0" smtClean="0"/>
              <a:t>A={</a:t>
            </a:r>
            <a:r>
              <a:rPr lang="en-US" altLang="zh-CN" sz="3200" i="1" dirty="0" smtClean="0"/>
              <a:t>a</a:t>
            </a:r>
            <a:r>
              <a:rPr lang="zh-CN" altLang="zh-CN" sz="3200" dirty="0" smtClean="0"/>
              <a:t>，</a:t>
            </a:r>
            <a:r>
              <a:rPr lang="en-US" altLang="zh-CN" sz="3200" i="1" dirty="0" smtClean="0"/>
              <a:t>b</a:t>
            </a:r>
            <a:r>
              <a:rPr lang="en-US" altLang="zh-CN" sz="3200" dirty="0" smtClean="0"/>
              <a:t>}</a:t>
            </a:r>
            <a:r>
              <a:rPr lang="zh-CN" altLang="zh-CN" sz="3200" dirty="0" smtClean="0"/>
              <a:t>，输入信源符号序列</a:t>
            </a:r>
            <a:r>
              <a:rPr lang="en-US" altLang="zh-CN" sz="3200" dirty="0" smtClean="0"/>
              <a:t>U=(</a:t>
            </a:r>
            <a:r>
              <a:rPr lang="en-US" altLang="zh-CN" sz="3200" i="1" dirty="0" err="1" smtClean="0"/>
              <a:t>abbabaabbabbaaaaba</a:t>
            </a:r>
            <a:r>
              <a:rPr lang="en-US" altLang="zh-CN" sz="3200" dirty="0" smtClean="0"/>
              <a:t>…)</a:t>
            </a:r>
            <a:endParaRPr lang="zh-CN" altLang="en-US" sz="3200" dirty="0" smtClean="0"/>
          </a:p>
        </p:txBody>
      </p:sp>
      <mc:AlternateContent xmlns:mc="http://schemas.openxmlformats.org/markup-compatibility/2006" xmlns:a14="http://schemas.microsoft.com/office/drawing/2010/main">
        <mc:Choice Requires="a14">
          <p:sp>
            <p:nvSpPr>
              <p:cNvPr id="90115" name="内容占位符 2"/>
              <p:cNvSpPr>
                <a:spLocks noGrp="1"/>
              </p:cNvSpPr>
              <p:nvPr>
                <p:ph idx="1"/>
              </p:nvPr>
            </p:nvSpPr>
            <p:spPr>
              <a:xfrm>
                <a:off x="1173163" y="1689100"/>
                <a:ext cx="7772400" cy="4406900"/>
              </a:xfrm>
            </p:spPr>
            <p:txBody>
              <a:bodyPr/>
              <a:lstStyle/>
              <a:p>
                <a:r>
                  <a:rPr lang="zh-CN" altLang="en-US" sz="2800" dirty="0" smtClean="0"/>
                  <a:t>解：</a:t>
                </a:r>
                <a:r>
                  <a:rPr lang="zh-CN" altLang="zh-CN" sz="2800" dirty="0" smtClean="0"/>
                  <a:t>对输入序列</a:t>
                </a:r>
                <a:r>
                  <a:rPr lang="en-US" altLang="zh-CN" sz="2800" dirty="0" smtClean="0"/>
                  <a:t>U</a:t>
                </a:r>
                <a:r>
                  <a:rPr lang="zh-CN" altLang="zh-CN" sz="2800" dirty="0" smtClean="0"/>
                  <a:t>进行分段。最先出现的是单符号</a:t>
                </a:r>
                <a:r>
                  <a:rPr lang="en-US" altLang="zh-CN" sz="2800" i="1" dirty="0" smtClean="0"/>
                  <a:t>a</a:t>
                </a:r>
                <a:r>
                  <a:rPr lang="zh-CN" altLang="zh-CN" sz="2800" dirty="0" smtClean="0"/>
                  <a:t>和</a:t>
                </a:r>
                <a:r>
                  <a:rPr lang="en-US" altLang="zh-CN" sz="2800" i="1" dirty="0" smtClean="0"/>
                  <a:t>b</a:t>
                </a:r>
                <a:r>
                  <a:rPr lang="zh-CN" altLang="zh-CN" sz="2800" dirty="0" smtClean="0"/>
                  <a:t>，分别赋予段号</a:t>
                </a:r>
                <a:r>
                  <a:rPr lang="en-US" altLang="zh-CN" sz="2800" dirty="0" smtClean="0"/>
                  <a:t>1</a:t>
                </a:r>
                <a:r>
                  <a:rPr lang="zh-CN" altLang="zh-CN" sz="2800" dirty="0" smtClean="0"/>
                  <a:t>和</a:t>
                </a:r>
                <a:r>
                  <a:rPr lang="en-US" altLang="zh-CN" sz="2800" dirty="0" smtClean="0"/>
                  <a:t>2</a:t>
                </a:r>
                <a:r>
                  <a:rPr lang="zh-CN" altLang="zh-CN" sz="2800" dirty="0" smtClean="0"/>
                  <a:t>，由于是单符号，没有前缀，因而码字中的</a:t>
                </a:r>
                <a:r>
                  <a:rPr lang="en-US" altLang="zh-CN" sz="2800" i="1" dirty="0" smtClean="0"/>
                  <a:t>j</a:t>
                </a:r>
                <a:r>
                  <a:rPr lang="zh-CN" altLang="zh-CN" sz="2800" dirty="0" smtClean="0"/>
                  <a:t>赋</a:t>
                </a:r>
                <a:r>
                  <a:rPr lang="en-US" altLang="zh-CN" sz="2800" dirty="0" smtClean="0"/>
                  <a:t>0</a:t>
                </a:r>
                <a:r>
                  <a:rPr lang="zh-CN" altLang="zh-CN" sz="2800" dirty="0" smtClean="0"/>
                  <a:t>，则对应段号</a:t>
                </a:r>
                <a:r>
                  <a:rPr lang="en-US" altLang="zh-CN" sz="2800" dirty="0" smtClean="0"/>
                  <a:t>1</a:t>
                </a:r>
                <a:r>
                  <a:rPr lang="zh-CN" altLang="zh-CN" sz="2800" dirty="0" smtClean="0"/>
                  <a:t>和段号</a:t>
                </a:r>
                <a:r>
                  <a:rPr lang="en-US" altLang="zh-CN" sz="2800" dirty="0" smtClean="0"/>
                  <a:t>2</a:t>
                </a:r>
                <a:r>
                  <a:rPr lang="zh-CN" altLang="zh-CN" sz="2800" dirty="0" smtClean="0"/>
                  <a:t>的码字分别为（</a:t>
                </a:r>
                <a:r>
                  <a:rPr lang="en-US" altLang="zh-CN" sz="2800" dirty="0" smtClean="0"/>
                  <a:t>0</a:t>
                </a:r>
                <a:r>
                  <a:rPr lang="zh-CN" altLang="zh-CN" sz="2800" dirty="0" smtClean="0"/>
                  <a:t>，</a:t>
                </a:r>
                <a:r>
                  <a:rPr lang="en-US" altLang="zh-CN" sz="2800" i="1" dirty="0" smtClean="0"/>
                  <a:t>a</a:t>
                </a:r>
                <a:r>
                  <a:rPr lang="zh-CN" altLang="zh-CN" sz="2800" dirty="0" smtClean="0"/>
                  <a:t>）和（</a:t>
                </a:r>
                <a:r>
                  <a:rPr lang="en-US" altLang="zh-CN" sz="2800" dirty="0" smtClean="0"/>
                  <a:t>0</a:t>
                </a:r>
                <a:r>
                  <a:rPr lang="zh-CN" altLang="zh-CN" sz="2800" dirty="0" smtClean="0"/>
                  <a:t>，</a:t>
                </a:r>
                <a:r>
                  <a:rPr lang="en-US" altLang="zh-CN" sz="2800" i="1" dirty="0" smtClean="0"/>
                  <a:t>b</a:t>
                </a:r>
                <a:r>
                  <a:rPr lang="zh-CN" altLang="zh-CN" sz="2800" dirty="0" smtClean="0"/>
                  <a:t>）。</a:t>
                </a:r>
                <a:r>
                  <a:rPr lang="zh-CN" altLang="en-US" sz="2800" dirty="0" smtClean="0"/>
                  <a:t>如表</a:t>
                </a:r>
                <a:r>
                  <a:rPr lang="en-US" altLang="zh-CN" sz="2800" dirty="0" smtClean="0"/>
                  <a:t>5-8</a:t>
                </a:r>
                <a:r>
                  <a:rPr lang="zh-CN" altLang="en-US" sz="2800" dirty="0" smtClean="0"/>
                  <a:t>。</a:t>
                </a:r>
                <a:endParaRPr lang="en-US" altLang="zh-CN" sz="2800" dirty="0" smtClean="0"/>
              </a:p>
              <a:p>
                <a:r>
                  <a:rPr lang="zh-CN" altLang="zh-CN" sz="2800" dirty="0" smtClean="0"/>
                  <a:t>接着</a:t>
                </a:r>
                <a:r>
                  <a:rPr lang="en-US" altLang="zh-CN" sz="2800" dirty="0" smtClean="0"/>
                  <a:t>U</a:t>
                </a:r>
                <a:r>
                  <a:rPr lang="zh-CN" altLang="zh-CN" sz="2800" dirty="0" smtClean="0"/>
                  <a:t>序列出现符号</a:t>
                </a:r>
                <a:r>
                  <a:rPr lang="en-US" altLang="zh-CN" sz="2800" i="1" dirty="0" smtClean="0"/>
                  <a:t>b</a:t>
                </a:r>
                <a:r>
                  <a:rPr lang="zh-CN" altLang="zh-CN" sz="2800" dirty="0" smtClean="0"/>
                  <a:t>，由于之前字典中已有，所以最短的新短语应为</a:t>
                </a:r>
                <a:r>
                  <a:rPr lang="en-US" altLang="zh-CN" sz="2800" i="1" dirty="0" err="1" smtClean="0"/>
                  <a:t>ba</a:t>
                </a:r>
                <a:r>
                  <a:rPr lang="zh-CN" altLang="zh-CN" sz="2800" dirty="0" smtClean="0"/>
                  <a:t>，为段号</a:t>
                </a:r>
                <a:r>
                  <a:rPr lang="en-US" altLang="zh-CN" sz="2800" dirty="0" smtClean="0"/>
                  <a:t>3</a:t>
                </a:r>
                <a:r>
                  <a:rPr lang="zh-CN" altLang="zh-CN" sz="2800" dirty="0" smtClean="0"/>
                  <a:t>，前缀</a:t>
                </a:r>
                <a:r>
                  <a:rPr lang="en-US" altLang="zh-CN" sz="2800" i="1" dirty="0" smtClean="0"/>
                  <a:t>b</a:t>
                </a:r>
                <a:r>
                  <a:rPr lang="zh-CN" altLang="zh-CN" sz="2800" dirty="0" smtClean="0"/>
                  <a:t>为段号</a:t>
                </a:r>
                <a:r>
                  <a:rPr lang="en-US" altLang="zh-CN" sz="2800" dirty="0" smtClean="0"/>
                  <a:t>2</a:t>
                </a:r>
                <a:r>
                  <a:rPr lang="zh-CN" altLang="zh-CN" sz="2800" dirty="0" smtClean="0"/>
                  <a:t>，因此对应的码字为（</a:t>
                </a:r>
                <a:r>
                  <a:rPr lang="en-US" altLang="zh-CN" sz="2800" dirty="0" smtClean="0"/>
                  <a:t>2</a:t>
                </a:r>
                <a:r>
                  <a:rPr lang="zh-CN" altLang="zh-CN" sz="2800" dirty="0" smtClean="0"/>
                  <a:t>，</a:t>
                </a:r>
                <a:r>
                  <a:rPr lang="en-US" altLang="zh-CN" sz="2800" i="1" dirty="0" smtClean="0"/>
                  <a:t>a</a:t>
                </a:r>
                <a:r>
                  <a:rPr lang="zh-CN" altLang="zh-CN" sz="2800" dirty="0" smtClean="0"/>
                  <a:t>）。</a:t>
                </a:r>
                <a:endParaRPr lang="en-US" altLang="zh-CN" sz="2800" dirty="0" smtClean="0"/>
              </a:p>
              <a:p>
                <a:r>
                  <a:rPr lang="zh-CN" altLang="en-US" sz="2800" dirty="0"/>
                  <a:t>对</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𝑖</m:t>
                        </m:r>
                      </m:sub>
                    </m:sSub>
                  </m:oMath>
                </a14:m>
                <a:r>
                  <a:rPr lang="zh-CN" altLang="en-US" sz="2800" dirty="0"/>
                  <a:t>的编码为</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𝑥</m:t>
                        </m:r>
                      </m:e>
                    </m:d>
                    <m:r>
                      <a:rPr lang="zh-CN" altLang="en-US" sz="2800" i="1">
                        <a:latin typeface="Cambria Math" panose="02040503050406030204" pitchFamily="18" charset="0"/>
                      </a:rPr>
                      <m:t>。</m:t>
                    </m:r>
                  </m:oMath>
                </a14:m>
                <a:r>
                  <a:rPr lang="zh-CN" altLang="en-US" sz="2800" dirty="0"/>
                  <a:t>对段号</a:t>
                </a:r>
                <a14:m>
                  <m:oMath xmlns:m="http://schemas.openxmlformats.org/officeDocument/2006/math">
                    <m:r>
                      <a:rPr lang="en-US" altLang="zh-CN" sz="2800" i="1">
                        <a:latin typeface="Cambria Math" panose="02040503050406030204" pitchFamily="18" charset="0"/>
                      </a:rPr>
                      <m:t>𝑗</m:t>
                    </m:r>
                  </m:oMath>
                </a14:m>
                <a:r>
                  <a:rPr lang="zh-CN" altLang="en-US" sz="2800" dirty="0"/>
                  <a:t>，用</a:t>
                </a:r>
                <a14:m>
                  <m:oMath xmlns:m="http://schemas.openxmlformats.org/officeDocument/2006/math">
                    <m:d>
                      <m:dPr>
                        <m:begChr m:val="⌈"/>
                        <m:endChr m:val="⌉"/>
                        <m:ctrlPr>
                          <a:rPr lang="en-US" altLang="zh-CN" sz="2800" i="1">
                            <a:latin typeface="Cambria Math" panose="02040503050406030204" pitchFamily="18" charset="0"/>
                          </a:rPr>
                        </m:ctrlPr>
                      </m:dPr>
                      <m:e>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log</m:t>
                            </m:r>
                          </m:fName>
                          <m:e>
                            <m:r>
                              <a:rPr lang="en-US" altLang="zh-CN" sz="2800" i="1">
                                <a:latin typeface="Cambria Math" panose="02040503050406030204" pitchFamily="18" charset="0"/>
                              </a:rPr>
                              <m:t>𝑖</m:t>
                            </m:r>
                          </m:e>
                        </m:func>
                      </m:e>
                    </m:d>
                    <m:r>
                      <a:rPr lang="zh-CN" altLang="en-US" sz="2800" i="1">
                        <a:latin typeface="Cambria Math" panose="02040503050406030204" pitchFamily="18" charset="0"/>
                      </a:rPr>
                      <m:t>比特来</m:t>
                    </m:r>
                  </m:oMath>
                </a14:m>
                <a:r>
                  <a:rPr lang="zh-CN" altLang="en-US" sz="2800" dirty="0"/>
                  <a:t>表示，符号</a:t>
                </a:r>
                <a14:m>
                  <m:oMath xmlns:m="http://schemas.openxmlformats.org/officeDocument/2006/math">
                    <m:r>
                      <a:rPr lang="en-US" altLang="zh-CN" sz="2800" i="1">
                        <a:latin typeface="Cambria Math" panose="02040503050406030204" pitchFamily="18" charset="0"/>
                      </a:rPr>
                      <m:t>𝑥</m:t>
                    </m:r>
                  </m:oMath>
                </a14:m>
                <a:r>
                  <a:rPr lang="zh-CN" altLang="en-US" sz="2800" dirty="0"/>
                  <a:t>用</a:t>
                </a:r>
                <a14:m>
                  <m:oMath xmlns:m="http://schemas.openxmlformats.org/officeDocument/2006/math">
                    <m:d>
                      <m:dPr>
                        <m:begChr m:val="⌈"/>
                        <m:endChr m:val="⌉"/>
                        <m:ctrlPr>
                          <a:rPr lang="en-US" altLang="zh-CN" sz="2800" i="1">
                            <a:latin typeface="Cambria Math" panose="02040503050406030204" pitchFamily="18" charset="0"/>
                          </a:rPr>
                        </m:ctrlPr>
                      </m:dPr>
                      <m:e>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log</m:t>
                            </m:r>
                          </m:fName>
                          <m:e>
                            <m:r>
                              <a:rPr lang="en-US" altLang="zh-CN" sz="2800" i="1">
                                <a:latin typeface="Cambria Math" panose="02040503050406030204" pitchFamily="18" charset="0"/>
                              </a:rPr>
                              <m:t>𝐾</m:t>
                            </m:r>
                          </m:e>
                        </m:func>
                      </m:e>
                    </m:d>
                    <m:r>
                      <a:rPr lang="zh-CN" altLang="en-US" sz="2800" i="1">
                        <a:latin typeface="Cambria Math" panose="02040503050406030204" pitchFamily="18" charset="0"/>
                      </a:rPr>
                      <m:t>比特</m:t>
                    </m:r>
                  </m:oMath>
                </a14:m>
                <a:r>
                  <a:rPr lang="zh-CN" altLang="en-US" sz="2800" dirty="0"/>
                  <a:t>来表示</a:t>
                </a:r>
              </a:p>
            </p:txBody>
          </p:sp>
        </mc:Choice>
        <mc:Fallback xmlns="">
          <p:sp>
            <p:nvSpPr>
              <p:cNvPr id="90115" name="内容占位符 2"/>
              <p:cNvSpPr>
                <a:spLocks noGrp="1" noRot="1" noChangeAspect="1" noMove="1" noResize="1" noEditPoints="1" noAdjustHandles="1" noChangeArrowheads="1" noChangeShapeType="1" noTextEdit="1"/>
              </p:cNvSpPr>
              <p:nvPr>
                <p:ph idx="1"/>
              </p:nvPr>
            </p:nvSpPr>
            <p:spPr>
              <a:xfrm>
                <a:off x="1173163" y="1689100"/>
                <a:ext cx="7772400" cy="4406900"/>
              </a:xfrm>
              <a:blipFill>
                <a:blip r:embed="rId2"/>
                <a:stretch>
                  <a:fillRect l="-627" t="-1798" r="-1020" b="-6224"/>
                </a:stretch>
              </a:blipFill>
            </p:spPr>
            <p:txBody>
              <a:bodyPr/>
              <a:lstStyle/>
              <a:p>
                <a:r>
                  <a:rPr lang="zh-CN" altLang="en-US">
                    <a:noFill/>
                  </a:rPr>
                  <a:t> </a:t>
                </a:r>
              </a:p>
            </p:txBody>
          </p:sp>
        </mc:Fallback>
      </mc:AlternateContent>
      <p:sp>
        <p:nvSpPr>
          <p:cNvPr id="9011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B1F880C-F6AF-4044-B83F-BAAF1F71569E}" type="slidenum">
              <a:rPr lang="en-US" altLang="zh-CN" sz="1400">
                <a:latin typeface="Arial" panose="020B0604020202020204" pitchFamily="34" charset="0"/>
              </a:rPr>
              <a:pPr/>
              <a:t>120</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idx="4294967295"/>
          </p:nvPr>
        </p:nvSpPr>
        <p:spPr>
          <a:xfrm>
            <a:off x="1173163" y="457200"/>
            <a:ext cx="7772400" cy="1143000"/>
          </a:xfrm>
        </p:spPr>
        <p:txBody>
          <a:bodyPr/>
          <a:lstStyle/>
          <a:p>
            <a:r>
              <a:rPr lang="zh-CN" altLang="zh-CN" smtClean="0"/>
              <a:t>表</a:t>
            </a:r>
            <a:r>
              <a:rPr lang="en-US" altLang="zh-CN" smtClean="0"/>
              <a:t>5-8  LZ</a:t>
            </a:r>
            <a:r>
              <a:rPr lang="zh-CN" altLang="zh-CN" smtClean="0"/>
              <a:t>编码示例</a:t>
            </a:r>
            <a:endParaRPr lang="zh-CN" altLang="en-US" smtClean="0"/>
          </a:p>
        </p:txBody>
      </p:sp>
      <p:sp>
        <p:nvSpPr>
          <p:cNvPr id="9114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6E9279B-BE32-4CCF-8212-0D190E7161B4}" type="slidenum">
              <a:rPr lang="en-US" altLang="zh-CN" sz="1400">
                <a:latin typeface="Arial" panose="020B0604020202020204" pitchFamily="34" charset="0"/>
              </a:rPr>
              <a:pPr/>
              <a:t>121</a:t>
            </a:fld>
            <a:endParaRPr lang="en-US" altLang="zh-CN" sz="1400">
              <a:latin typeface="Arial" panose="020B0604020202020204"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3243792881"/>
              </p:ext>
            </p:extLst>
          </p:nvPr>
        </p:nvGraphicFramePr>
        <p:xfrm>
          <a:off x="684348" y="2060848"/>
          <a:ext cx="7812088" cy="2668589"/>
        </p:xfrm>
        <a:graphic>
          <a:graphicData uri="http://schemas.openxmlformats.org/drawingml/2006/table">
            <a:tbl>
              <a:tblPr firstRow="1" firstCol="1" bandRow="1">
                <a:tableStyleId>{5C22544A-7EE6-4342-B048-85BDC9FD1C3A}</a:tableStyleId>
              </a:tblPr>
              <a:tblGrid>
                <a:gridCol w="746974">
                  <a:extLst>
                    <a:ext uri="{9D8B030D-6E8A-4147-A177-3AD203B41FA5}">
                      <a16:colId xmlns:a16="http://schemas.microsoft.com/office/drawing/2014/main" val="20000"/>
                    </a:ext>
                  </a:extLst>
                </a:gridCol>
                <a:gridCol w="684725">
                  <a:extLst>
                    <a:ext uri="{9D8B030D-6E8A-4147-A177-3AD203B41FA5}">
                      <a16:colId xmlns:a16="http://schemas.microsoft.com/office/drawing/2014/main" val="20001"/>
                    </a:ext>
                  </a:extLst>
                </a:gridCol>
                <a:gridCol w="684725">
                  <a:extLst>
                    <a:ext uri="{9D8B030D-6E8A-4147-A177-3AD203B41FA5}">
                      <a16:colId xmlns:a16="http://schemas.microsoft.com/office/drawing/2014/main" val="20002"/>
                    </a:ext>
                  </a:extLst>
                </a:gridCol>
                <a:gridCol w="840344">
                  <a:extLst>
                    <a:ext uri="{9D8B030D-6E8A-4147-A177-3AD203B41FA5}">
                      <a16:colId xmlns:a16="http://schemas.microsoft.com/office/drawing/2014/main" val="20003"/>
                    </a:ext>
                  </a:extLst>
                </a:gridCol>
                <a:gridCol w="809220">
                  <a:extLst>
                    <a:ext uri="{9D8B030D-6E8A-4147-A177-3AD203B41FA5}">
                      <a16:colId xmlns:a16="http://schemas.microsoft.com/office/drawing/2014/main" val="20004"/>
                    </a:ext>
                  </a:extLst>
                </a:gridCol>
                <a:gridCol w="964839">
                  <a:extLst>
                    <a:ext uri="{9D8B030D-6E8A-4147-A177-3AD203B41FA5}">
                      <a16:colId xmlns:a16="http://schemas.microsoft.com/office/drawing/2014/main" val="20005"/>
                    </a:ext>
                  </a:extLst>
                </a:gridCol>
                <a:gridCol w="964839">
                  <a:extLst>
                    <a:ext uri="{9D8B030D-6E8A-4147-A177-3AD203B41FA5}">
                      <a16:colId xmlns:a16="http://schemas.microsoft.com/office/drawing/2014/main" val="20006"/>
                    </a:ext>
                  </a:extLst>
                </a:gridCol>
                <a:gridCol w="1058211">
                  <a:extLst>
                    <a:ext uri="{9D8B030D-6E8A-4147-A177-3AD203B41FA5}">
                      <a16:colId xmlns:a16="http://schemas.microsoft.com/office/drawing/2014/main" val="20007"/>
                    </a:ext>
                  </a:extLst>
                </a:gridCol>
                <a:gridCol w="1058211">
                  <a:extLst>
                    <a:ext uri="{9D8B030D-6E8A-4147-A177-3AD203B41FA5}">
                      <a16:colId xmlns:a16="http://schemas.microsoft.com/office/drawing/2014/main" val="3339955640"/>
                    </a:ext>
                  </a:extLst>
                </a:gridCol>
              </a:tblGrid>
              <a:tr h="640781">
                <a:tc>
                  <a:txBody>
                    <a:bodyPr/>
                    <a:lstStyle/>
                    <a:p>
                      <a:pPr algn="l">
                        <a:lnSpc>
                          <a:spcPts val="1800"/>
                        </a:lnSpc>
                        <a:spcAft>
                          <a:spcPts val="0"/>
                        </a:spcAft>
                      </a:pPr>
                      <a:r>
                        <a:rPr lang="zh-CN" sz="2000" dirty="0">
                          <a:effectLst/>
                        </a:rPr>
                        <a:t>短语</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a</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b</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err="1">
                          <a:effectLst/>
                        </a:rPr>
                        <a:t>ba</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baa</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bb</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ab</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err="1">
                          <a:effectLst/>
                        </a:rPr>
                        <a:t>baaa</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altLang="zh-CN" sz="2000" dirty="0" smtClean="0">
                          <a:effectLst/>
                          <a:latin typeface="Times New Roman" panose="02020603050405020304" pitchFamily="18" charset="0"/>
                          <a:ea typeface="宋体" panose="02010600030101010101" pitchFamily="2" charset="-122"/>
                        </a:rPr>
                        <a:t>aba</a:t>
                      </a:r>
                      <a:endParaRPr lang="zh-CN" sz="2000" dirty="0">
                        <a:effectLst/>
                        <a:latin typeface="Times New Roman" panose="02020603050405020304" pitchFamily="18" charset="0"/>
                        <a:ea typeface="宋体" panose="02010600030101010101" pitchFamily="2" charset="-122"/>
                      </a:endParaRPr>
                    </a:p>
                  </a:txBody>
                  <a:tcPr marL="68573" marR="68573" marT="0" marB="0" anchor="ctr"/>
                </a:tc>
                <a:extLst>
                  <a:ext uri="{0D108BD9-81ED-4DB2-BD59-A6C34878D82A}">
                    <a16:rowId xmlns:a16="http://schemas.microsoft.com/office/drawing/2014/main" val="10000"/>
                  </a:ext>
                </a:extLst>
              </a:tr>
              <a:tr h="675936">
                <a:tc>
                  <a:txBody>
                    <a:bodyPr/>
                    <a:lstStyle/>
                    <a:p>
                      <a:pPr algn="l">
                        <a:lnSpc>
                          <a:spcPts val="1800"/>
                        </a:lnSpc>
                        <a:spcAft>
                          <a:spcPts val="0"/>
                        </a:spcAft>
                      </a:pPr>
                      <a:r>
                        <a:rPr lang="zh-CN" sz="2000">
                          <a:effectLst/>
                        </a:rPr>
                        <a:t>段号</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1</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2</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3</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4</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5</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6</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7</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altLang="zh-CN" sz="2000" dirty="0" smtClean="0">
                          <a:effectLst/>
                          <a:latin typeface="Times New Roman" panose="02020603050405020304" pitchFamily="18" charset="0"/>
                          <a:ea typeface="宋体" panose="02010600030101010101" pitchFamily="2" charset="-122"/>
                        </a:rPr>
                        <a:t>8</a:t>
                      </a:r>
                      <a:endParaRPr lang="zh-CN" sz="2000" dirty="0">
                        <a:effectLst/>
                        <a:latin typeface="Times New Roman" panose="02020603050405020304" pitchFamily="18" charset="0"/>
                        <a:ea typeface="宋体" panose="02010600030101010101" pitchFamily="2" charset="-122"/>
                      </a:endParaRPr>
                    </a:p>
                  </a:txBody>
                  <a:tcPr marL="68573" marR="68573" marT="0" marB="0" anchor="ctr"/>
                </a:tc>
                <a:extLst>
                  <a:ext uri="{0D108BD9-81ED-4DB2-BD59-A6C34878D82A}">
                    <a16:rowId xmlns:a16="http://schemas.microsoft.com/office/drawing/2014/main" val="10001"/>
                  </a:ext>
                </a:extLst>
              </a:tr>
              <a:tr h="675936">
                <a:tc>
                  <a:txBody>
                    <a:bodyPr/>
                    <a:lstStyle/>
                    <a:p>
                      <a:pPr algn="l">
                        <a:lnSpc>
                          <a:spcPts val="1800"/>
                        </a:lnSpc>
                        <a:spcAft>
                          <a:spcPts val="0"/>
                        </a:spcAft>
                      </a:pPr>
                      <a:r>
                        <a:rPr lang="zh-CN" sz="2000">
                          <a:effectLst/>
                        </a:rPr>
                        <a:t>码字</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(0,a)</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(0,b)</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(2,a)</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(3,a)</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(2,b)</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(1,b)</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(4,a)</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altLang="zh-CN" sz="2000" dirty="0" smtClean="0">
                          <a:effectLst/>
                          <a:latin typeface="Times New Roman" panose="02020603050405020304" pitchFamily="18" charset="0"/>
                          <a:ea typeface="宋体" panose="02010600030101010101" pitchFamily="2" charset="-122"/>
                        </a:rPr>
                        <a:t>(6,a)</a:t>
                      </a:r>
                      <a:endParaRPr lang="zh-CN" sz="2000" dirty="0">
                        <a:effectLst/>
                        <a:latin typeface="Times New Roman" panose="02020603050405020304" pitchFamily="18" charset="0"/>
                        <a:ea typeface="宋体" panose="02010600030101010101" pitchFamily="2" charset="-122"/>
                      </a:endParaRPr>
                    </a:p>
                  </a:txBody>
                  <a:tcPr marL="68573" marR="68573" marT="0" marB="0" anchor="ctr"/>
                </a:tc>
                <a:extLst>
                  <a:ext uri="{0D108BD9-81ED-4DB2-BD59-A6C34878D82A}">
                    <a16:rowId xmlns:a16="http://schemas.microsoft.com/office/drawing/2014/main" val="10002"/>
                  </a:ext>
                </a:extLst>
              </a:tr>
              <a:tr h="675936">
                <a:tc>
                  <a:txBody>
                    <a:bodyPr/>
                    <a:lstStyle/>
                    <a:p>
                      <a:pPr algn="l">
                        <a:lnSpc>
                          <a:spcPts val="1800"/>
                        </a:lnSpc>
                        <a:spcAft>
                          <a:spcPts val="0"/>
                        </a:spcAft>
                      </a:pPr>
                      <a:r>
                        <a:rPr lang="zh-CN" sz="2000">
                          <a:effectLst/>
                        </a:rPr>
                        <a:t>二进制码</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(0,0)</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(0,1)</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(10,0)</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(11,0)</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(010,1)</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a:effectLst/>
                        </a:rPr>
                        <a:t>(001,1)</a:t>
                      </a:r>
                      <a:endParaRPr lang="zh-CN" sz="180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sz="2000" dirty="0">
                          <a:effectLst/>
                        </a:rPr>
                        <a:t>(100,0)</a:t>
                      </a:r>
                      <a:endParaRPr lang="zh-CN" sz="1800" dirty="0">
                        <a:effectLst/>
                        <a:latin typeface="Times New Roman" panose="02020603050405020304" pitchFamily="18" charset="0"/>
                        <a:ea typeface="宋体" panose="02010600030101010101" pitchFamily="2" charset="-122"/>
                      </a:endParaRPr>
                    </a:p>
                  </a:txBody>
                  <a:tcPr marL="68573" marR="68573" marT="0" marB="0" anchor="ctr"/>
                </a:tc>
                <a:tc>
                  <a:txBody>
                    <a:bodyPr/>
                    <a:lstStyle/>
                    <a:p>
                      <a:pPr algn="l">
                        <a:lnSpc>
                          <a:spcPts val="1800"/>
                        </a:lnSpc>
                        <a:spcAft>
                          <a:spcPts val="0"/>
                        </a:spcAft>
                      </a:pPr>
                      <a:r>
                        <a:rPr lang="en-US" altLang="zh-CN" sz="2000" dirty="0" smtClean="0">
                          <a:effectLst/>
                          <a:latin typeface="Times New Roman" panose="02020603050405020304" pitchFamily="18" charset="0"/>
                          <a:ea typeface="宋体" panose="02010600030101010101" pitchFamily="2" charset="-122"/>
                        </a:rPr>
                        <a:t>(110,0)</a:t>
                      </a:r>
                      <a:endParaRPr lang="zh-CN" sz="2000" dirty="0">
                        <a:effectLst/>
                        <a:latin typeface="Times New Roman" panose="02020603050405020304" pitchFamily="18" charset="0"/>
                        <a:ea typeface="宋体" panose="02010600030101010101" pitchFamily="2" charset="-122"/>
                      </a:endParaRPr>
                    </a:p>
                  </a:txBody>
                  <a:tcPr marL="68573" marR="68573" marT="0" marB="0" anchor="ctr"/>
                </a:tc>
                <a:extLst>
                  <a:ext uri="{0D108BD9-81ED-4DB2-BD59-A6C34878D82A}">
                    <a16:rowId xmlns:a16="http://schemas.microsoft.com/office/drawing/2014/main" val="10003"/>
                  </a:ext>
                </a:extLst>
              </a:tr>
            </a:tbl>
          </a:graphicData>
        </a:graphic>
      </p:graphicFrame>
      <p:sp>
        <p:nvSpPr>
          <p:cNvPr id="2" name="文本框 1"/>
          <p:cNvSpPr txBox="1"/>
          <p:nvPr/>
        </p:nvSpPr>
        <p:spPr>
          <a:xfrm>
            <a:off x="647564" y="5037977"/>
            <a:ext cx="7884876" cy="1200329"/>
          </a:xfrm>
          <a:prstGeom prst="rect">
            <a:avLst/>
          </a:prstGeom>
          <a:noFill/>
        </p:spPr>
        <p:txBody>
          <a:bodyPr wrap="square" rtlCol="0">
            <a:spAutoFit/>
          </a:bodyPr>
          <a:lstStyle/>
          <a:p>
            <a:r>
              <a:rPr lang="zh-CN" altLang="en-US" dirty="0" smtClean="0"/>
              <a:t>此例中编码后输出的码流较长，编码效率不是很高，这是因为信源长度短。当信源长度增长时，编码效率会提高，可以证明，</a:t>
            </a:r>
            <a:r>
              <a:rPr lang="en-US" altLang="zh-CN" dirty="0" smtClean="0"/>
              <a:t>LZ</a:t>
            </a:r>
            <a:r>
              <a:rPr lang="zh-CN" altLang="en-US" dirty="0" smtClean="0"/>
              <a:t>编码的输出速率可以达到信源极限熵。</a:t>
            </a:r>
            <a:endParaRPr lang="zh-CN" altLang="en-US" dirty="0"/>
          </a:p>
        </p:txBody>
      </p:sp>
      <p:sp>
        <p:nvSpPr>
          <p:cNvPr id="3" name="矩形 2"/>
          <p:cNvSpPr/>
          <p:nvPr/>
        </p:nvSpPr>
        <p:spPr>
          <a:xfrm>
            <a:off x="1655676" y="1448768"/>
            <a:ext cx="3863558" cy="461665"/>
          </a:xfrm>
          <a:prstGeom prst="rect">
            <a:avLst/>
          </a:prstGeom>
        </p:spPr>
        <p:txBody>
          <a:bodyPr wrap="none">
            <a:spAutoFit/>
          </a:bodyPr>
          <a:lstStyle/>
          <a:p>
            <a:r>
              <a:rPr lang="en-US" altLang="zh-CN" dirty="0"/>
              <a:t>U=(</a:t>
            </a:r>
            <a:r>
              <a:rPr lang="en-US" altLang="zh-CN" i="1" dirty="0" err="1"/>
              <a:t>abbabaabbabbaaaaba</a:t>
            </a:r>
            <a:r>
              <a:rPr lang="en-US" altLang="zh-CN" dirty="0"/>
              <a:t>…)</a:t>
            </a:r>
            <a:endParaRPr lang="zh-CN"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6811525-52E3-4109-93F1-D1F859D2E4A8}" type="slidenum">
              <a:rPr lang="en-US" altLang="zh-CN" smtClean="0"/>
              <a:pPr/>
              <a:t>122</a:t>
            </a:fld>
            <a:endParaRPr lang="en-US" altLang="zh-CN"/>
          </a:p>
        </p:txBody>
      </p:sp>
      <p:sp>
        <p:nvSpPr>
          <p:cNvPr id="5" name="文本框 4"/>
          <p:cNvSpPr txBox="1"/>
          <p:nvPr/>
        </p:nvSpPr>
        <p:spPr>
          <a:xfrm>
            <a:off x="755576" y="476672"/>
            <a:ext cx="1672253" cy="646331"/>
          </a:xfrm>
          <a:prstGeom prst="rect">
            <a:avLst/>
          </a:prstGeom>
          <a:noFill/>
        </p:spPr>
        <p:txBody>
          <a:bodyPr wrap="none" rtlCol="0">
            <a:spAutoFit/>
          </a:bodyPr>
          <a:lstStyle/>
          <a:p>
            <a:r>
              <a:rPr lang="en-US" altLang="zh-CN" sz="3600" dirty="0" smtClean="0">
                <a:solidFill>
                  <a:schemeClr val="accent6"/>
                </a:solidFill>
              </a:rPr>
              <a:t>LZ</a:t>
            </a:r>
            <a:r>
              <a:rPr lang="zh-CN" altLang="en-US" sz="3600" dirty="0" smtClean="0">
                <a:solidFill>
                  <a:schemeClr val="accent6"/>
                </a:solidFill>
              </a:rPr>
              <a:t>译码</a:t>
            </a:r>
            <a:endParaRPr lang="zh-CN" altLang="en-US" sz="3600" dirty="0">
              <a:solidFill>
                <a:schemeClr val="accent6"/>
              </a:solidFill>
            </a:endParaRPr>
          </a:p>
        </p:txBody>
      </p:sp>
      <mc:AlternateContent xmlns:mc="http://schemas.openxmlformats.org/markup-compatibility/2006" xmlns:a14="http://schemas.microsoft.com/office/drawing/2010/main">
        <mc:Choice Requires="a14">
          <p:sp>
            <p:nvSpPr>
              <p:cNvPr id="6" name="文本框 5"/>
              <p:cNvSpPr txBox="1"/>
              <p:nvPr/>
            </p:nvSpPr>
            <p:spPr>
              <a:xfrm>
                <a:off x="683568" y="1088740"/>
                <a:ext cx="7776864" cy="6278642"/>
              </a:xfrm>
              <a:prstGeom prst="rect">
                <a:avLst/>
              </a:prstGeom>
              <a:noFill/>
            </p:spPr>
            <p:txBody>
              <a:bodyPr wrap="square" rtlCol="0">
                <a:spAutoFit/>
              </a:bodyPr>
              <a:lstStyle/>
              <a:p>
                <a:pPr marL="342900" indent="-342900">
                  <a:lnSpc>
                    <a:spcPct val="110000"/>
                  </a:lnSpc>
                  <a:spcBef>
                    <a:spcPts val="1200"/>
                  </a:spcBef>
                  <a:buFont typeface="Arial" panose="020B0604020202020204" pitchFamily="34" charset="0"/>
                  <a:buChar char="•"/>
                </a:pPr>
                <a:r>
                  <a:rPr lang="en-US" altLang="zh-CN" dirty="0" smtClean="0"/>
                  <a:t>LZ</a:t>
                </a:r>
                <a:r>
                  <a:rPr lang="zh-CN" altLang="en-US" dirty="0" smtClean="0"/>
                  <a:t>编码的方法非常简捷，译码也很简单。可以一边译码一边建立字典；收到码字</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𝑥</m:t>
                        </m:r>
                      </m:e>
                    </m:d>
                  </m:oMath>
                </a14:m>
                <a:r>
                  <a:rPr lang="zh-CN" altLang="en-US" dirty="0" smtClean="0"/>
                  <a:t>，则在字典中找到第</a:t>
                </a:r>
                <a14:m>
                  <m:oMath xmlns:m="http://schemas.openxmlformats.org/officeDocument/2006/math">
                    <m:r>
                      <a:rPr lang="en-US" altLang="zh-CN" i="1">
                        <a:latin typeface="Cambria Math" panose="02040503050406030204" pitchFamily="18" charset="0"/>
                      </a:rPr>
                      <m:t>𝑗</m:t>
                    </m:r>
                  </m:oMath>
                </a14:m>
                <a:r>
                  <a:rPr lang="zh-CN" altLang="en-US" dirty="0" smtClean="0"/>
                  <a:t>个短语，加上符号</a:t>
                </a:r>
                <a14:m>
                  <m:oMath xmlns:m="http://schemas.openxmlformats.org/officeDocument/2006/math">
                    <m:r>
                      <a:rPr lang="en-US" altLang="zh-CN" i="1">
                        <a:latin typeface="Cambria Math" panose="02040503050406030204" pitchFamily="18" charset="0"/>
                      </a:rPr>
                      <m:t>𝑥</m:t>
                    </m:r>
                  </m:oMath>
                </a14:m>
                <a:r>
                  <a:rPr lang="zh-CN" altLang="en-US" dirty="0" smtClean="0"/>
                  <a:t>即可译出对应的新短语，并添入字典，因此发送</a:t>
                </a:r>
                <a:r>
                  <a:rPr lang="zh-CN" altLang="en-US" dirty="0"/>
                  <a:t>时</a:t>
                </a:r>
                <a:r>
                  <a:rPr lang="zh-CN" altLang="en-US" dirty="0" smtClean="0"/>
                  <a:t>无需发送字典本身</a:t>
                </a:r>
                <a:endParaRPr lang="en-US" altLang="zh-CN" dirty="0" smtClean="0"/>
              </a:p>
              <a:p>
                <a:pPr>
                  <a:lnSpc>
                    <a:spcPct val="110000"/>
                  </a:lnSpc>
                  <a:spcBef>
                    <a:spcPts val="1200"/>
                  </a:spcBef>
                </a:pPr>
                <a:r>
                  <a:rPr lang="en-US" altLang="zh-CN" sz="3200" dirty="0" smtClean="0">
                    <a:solidFill>
                      <a:schemeClr val="accent6"/>
                    </a:solidFill>
                  </a:rPr>
                  <a:t>LZ</a:t>
                </a:r>
                <a:r>
                  <a:rPr lang="zh-CN" altLang="en-US" sz="3200" dirty="0" smtClean="0">
                    <a:solidFill>
                      <a:schemeClr val="accent6"/>
                    </a:solidFill>
                  </a:rPr>
                  <a:t>编码小结</a:t>
                </a:r>
                <a:endParaRPr lang="en-US" altLang="zh-CN" sz="3200" dirty="0" smtClean="0">
                  <a:solidFill>
                    <a:schemeClr val="accent6"/>
                  </a:solidFill>
                </a:endParaRPr>
              </a:p>
              <a:p>
                <a:pPr marL="342900" indent="-342900">
                  <a:lnSpc>
                    <a:spcPct val="110000"/>
                  </a:lnSpc>
                  <a:spcBef>
                    <a:spcPts val="1200"/>
                  </a:spcBef>
                  <a:buFont typeface="Arial" panose="020B0604020202020204" pitchFamily="34" charset="0"/>
                  <a:buChar char="•"/>
                </a:pPr>
                <a:r>
                  <a:rPr lang="en-US" altLang="zh-CN" dirty="0" smtClean="0"/>
                  <a:t>LZ</a:t>
                </a:r>
                <a:r>
                  <a:rPr lang="zh-CN" altLang="en-US" dirty="0" smtClean="0"/>
                  <a:t>编码算法逻辑简单，硬件实现廉价，运算速度快，在数据传输和计算机数据存储中得到广泛的应用。</a:t>
                </a:r>
                <a:endParaRPr lang="en-US" altLang="zh-CN" dirty="0" smtClean="0"/>
              </a:p>
              <a:p>
                <a:pPr marL="342900" indent="-342900">
                  <a:lnSpc>
                    <a:spcPct val="110000"/>
                  </a:lnSpc>
                  <a:spcBef>
                    <a:spcPts val="1200"/>
                  </a:spcBef>
                  <a:buFont typeface="Arial" panose="020B0604020202020204" pitchFamily="34" charset="0"/>
                  <a:buChar char="•"/>
                </a:pPr>
                <a:r>
                  <a:rPr lang="zh-CN" altLang="zh-CN" dirty="0" smtClean="0"/>
                  <a:t>目前</a:t>
                </a:r>
                <a:r>
                  <a:rPr lang="zh-CN" altLang="en-US" dirty="0" smtClean="0"/>
                  <a:t>该</a:t>
                </a:r>
                <a:r>
                  <a:rPr lang="zh-CN" altLang="zh-CN" dirty="0" smtClean="0"/>
                  <a:t>算法</a:t>
                </a:r>
                <a:r>
                  <a:rPr lang="zh-CN" altLang="zh-CN" dirty="0"/>
                  <a:t>以及它们的各种变体几乎垄断了整个通用数据压缩领域，我们熟悉的WinZIP、WinRAR、gzip等压缩工具以及ZIP、GIF、PNG 等文件格式都是 LZ 系列算法的受益者。</a:t>
                </a:r>
              </a:p>
              <a:p>
                <a:pPr marL="342900" indent="-342900">
                  <a:lnSpc>
                    <a:spcPct val="110000"/>
                  </a:lnSpc>
                  <a:spcBef>
                    <a:spcPts val="1200"/>
                  </a:spcBef>
                  <a:buFont typeface="Arial" panose="020B0604020202020204" pitchFamily="34" charset="0"/>
                  <a:buChar char="•"/>
                </a:pPr>
                <a:endParaRPr lang="en-US" altLang="zh-CN" dirty="0" smtClean="0"/>
              </a:p>
              <a:p>
                <a:pPr>
                  <a:lnSpc>
                    <a:spcPct val="110000"/>
                  </a:lnSpc>
                  <a:spcBef>
                    <a:spcPts val="1200"/>
                  </a:spcBef>
                </a:pP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683568" y="1088740"/>
                <a:ext cx="7776864" cy="6278642"/>
              </a:xfrm>
              <a:prstGeom prst="rect">
                <a:avLst/>
              </a:prstGeom>
              <a:blipFill>
                <a:blip r:embed="rId2"/>
                <a:stretch>
                  <a:fillRect l="-1959" t="-971" r="-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62495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4305DCF-200D-4CC6-9321-1179FBC77CD4}" type="slidenum">
              <a:rPr lang="en-US" altLang="zh-CN" smtClean="0"/>
              <a:pPr/>
              <a:t>123</a:t>
            </a:fld>
            <a:endParaRPr lang="en-US" altLang="zh-CN"/>
          </a:p>
        </p:txBody>
      </p:sp>
      <p:sp>
        <p:nvSpPr>
          <p:cNvPr id="4" name="文本框 3"/>
          <p:cNvSpPr txBox="1"/>
          <p:nvPr/>
        </p:nvSpPr>
        <p:spPr>
          <a:xfrm>
            <a:off x="1151620" y="1016732"/>
            <a:ext cx="6696744" cy="2308324"/>
          </a:xfrm>
          <a:prstGeom prst="rect">
            <a:avLst/>
          </a:prstGeom>
          <a:noFill/>
        </p:spPr>
        <p:txBody>
          <a:bodyPr wrap="square" rtlCol="0">
            <a:spAutoFit/>
          </a:bodyPr>
          <a:lstStyle/>
          <a:p>
            <a:r>
              <a:rPr lang="zh-CN" altLang="en-US" sz="3600" dirty="0" smtClean="0"/>
              <a:t>离散无记忆信源发出</a:t>
            </a:r>
            <a:r>
              <a:rPr lang="en-US" altLang="zh-CN" sz="3600" i="1" dirty="0" smtClean="0"/>
              <a:t>ab</a:t>
            </a:r>
            <a:r>
              <a:rPr lang="zh-CN" altLang="en-US" sz="3600" dirty="0" smtClean="0"/>
              <a:t>两种符号，若信源输出的序列为</a:t>
            </a:r>
            <a:r>
              <a:rPr lang="en-US" altLang="zh-CN" sz="3600" i="1" dirty="0" err="1" smtClean="0"/>
              <a:t>babbabbbbabbabbb</a:t>
            </a:r>
            <a:r>
              <a:rPr lang="zh-CN" altLang="en-US" sz="3600" dirty="0" smtClean="0"/>
              <a:t>，对其进行</a:t>
            </a:r>
            <a:r>
              <a:rPr lang="en-US" altLang="zh-CN" sz="3600" dirty="0" smtClean="0"/>
              <a:t>LZ</a:t>
            </a:r>
            <a:r>
              <a:rPr lang="zh-CN" altLang="en-US" sz="3600" dirty="0" smtClean="0"/>
              <a:t>编码。</a:t>
            </a:r>
            <a:endParaRPr lang="zh-CN" altLang="en-US" sz="3600" dirty="0"/>
          </a:p>
        </p:txBody>
      </p:sp>
    </p:spTree>
    <p:extLst>
      <p:ext uri="{BB962C8B-B14F-4D97-AF65-F5344CB8AC3E}">
        <p14:creationId xmlns:p14="http://schemas.microsoft.com/office/powerpoint/2010/main" val="358926353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899592" y="224644"/>
            <a:ext cx="7772400" cy="1143000"/>
          </a:xfrm>
        </p:spPr>
        <p:txBody>
          <a:bodyPr/>
          <a:lstStyle/>
          <a:p>
            <a:r>
              <a:rPr lang="en-US" altLang="zh-CN" sz="2800" dirty="0" smtClean="0"/>
              <a:t>5.4.4 </a:t>
            </a:r>
            <a:r>
              <a:rPr lang="zh-CN" altLang="en-US" sz="2800" dirty="0"/>
              <a:t>游程编码（</a:t>
            </a:r>
            <a:r>
              <a:rPr lang="en-US" altLang="zh-CN" sz="2800" dirty="0"/>
              <a:t>RLE</a:t>
            </a:r>
            <a:r>
              <a:rPr lang="zh-CN" altLang="en-US" sz="2800" dirty="0"/>
              <a:t>，</a:t>
            </a:r>
            <a:r>
              <a:rPr lang="en-US" altLang="zh-CN" sz="2800" dirty="0"/>
              <a:t>run-length encoding</a:t>
            </a:r>
            <a:r>
              <a:rPr lang="zh-CN" altLang="en-US" sz="2800" dirty="0" smtClean="0"/>
              <a:t>）</a:t>
            </a:r>
            <a:endParaRPr lang="zh-CN" altLang="en-US" sz="2800" b="1" dirty="0" smtClean="0"/>
          </a:p>
        </p:txBody>
      </p:sp>
      <p:sp>
        <p:nvSpPr>
          <p:cNvPr id="137219" name="Rectangle 3"/>
          <p:cNvSpPr>
            <a:spLocks noGrp="1" noChangeArrowheads="1"/>
          </p:cNvSpPr>
          <p:nvPr>
            <p:ph type="body" idx="4294967295"/>
          </p:nvPr>
        </p:nvSpPr>
        <p:spPr>
          <a:xfrm>
            <a:off x="1001051" y="1534968"/>
            <a:ext cx="7683500" cy="4579938"/>
          </a:xfrm>
        </p:spPr>
        <p:txBody>
          <a:bodyPr/>
          <a:lstStyle/>
          <a:p>
            <a:pPr eaLnBrk="1" hangingPunct="1">
              <a:lnSpc>
                <a:spcPct val="90000"/>
              </a:lnSpc>
            </a:pPr>
            <a:r>
              <a:rPr lang="zh-CN" altLang="en-US" sz="2400" dirty="0" smtClean="0"/>
              <a:t> 在二元序列中，连</a:t>
            </a:r>
            <a:r>
              <a:rPr lang="en-US" altLang="zh-CN" sz="2400" dirty="0" smtClean="0">
                <a:latin typeface="Times New Roman" pitchFamily="18" charset="0"/>
              </a:rPr>
              <a:t>0</a:t>
            </a:r>
            <a:r>
              <a:rPr lang="zh-CN" altLang="en-US" sz="2400" dirty="0" smtClean="0"/>
              <a:t>段称为</a:t>
            </a:r>
            <a:r>
              <a:rPr lang="en-US" altLang="zh-CN" sz="2400" dirty="0" smtClean="0">
                <a:solidFill>
                  <a:srgbClr val="FF3300"/>
                </a:solidFill>
                <a:latin typeface="Times New Roman" pitchFamily="18" charset="0"/>
              </a:rPr>
              <a:t>0</a:t>
            </a:r>
            <a:r>
              <a:rPr lang="zh-CN" altLang="en-US" sz="2400" dirty="0" smtClean="0">
                <a:solidFill>
                  <a:srgbClr val="FF3300"/>
                </a:solidFill>
              </a:rPr>
              <a:t>游程</a:t>
            </a:r>
          </a:p>
          <a:p>
            <a:pPr marL="0" indent="0" algn="just" eaLnBrk="1" hangingPunct="1">
              <a:lnSpc>
                <a:spcPct val="90000"/>
              </a:lnSpc>
              <a:buNone/>
            </a:pPr>
            <a:r>
              <a:rPr lang="zh-CN" altLang="en-US" sz="2400" dirty="0" smtClean="0"/>
              <a:t>                               连</a:t>
            </a:r>
            <a:r>
              <a:rPr lang="en-US" altLang="zh-CN" sz="2400" dirty="0" smtClean="0">
                <a:latin typeface="Times New Roman" pitchFamily="18" charset="0"/>
              </a:rPr>
              <a:t>1</a:t>
            </a:r>
            <a:r>
              <a:rPr lang="zh-CN" altLang="en-US" sz="2400" dirty="0" smtClean="0">
                <a:latin typeface="Times New Roman" pitchFamily="18" charset="0"/>
              </a:rPr>
              <a:t>段</a:t>
            </a:r>
            <a:r>
              <a:rPr lang="zh-CN" altLang="en-US" sz="2400" dirty="0" smtClean="0"/>
              <a:t>称为</a:t>
            </a:r>
            <a:r>
              <a:rPr lang="en-US" altLang="zh-CN" sz="2400" dirty="0" smtClean="0">
                <a:solidFill>
                  <a:srgbClr val="FF3300"/>
                </a:solidFill>
                <a:latin typeface="Times New Roman" pitchFamily="18" charset="0"/>
              </a:rPr>
              <a:t>1</a:t>
            </a:r>
            <a:r>
              <a:rPr lang="zh-CN" altLang="en-US" sz="2400" dirty="0" smtClean="0">
                <a:solidFill>
                  <a:srgbClr val="FF3300"/>
                </a:solidFill>
              </a:rPr>
              <a:t>游程</a:t>
            </a:r>
          </a:p>
          <a:p>
            <a:pPr algn="just" eaLnBrk="1" hangingPunct="1">
              <a:lnSpc>
                <a:spcPct val="90000"/>
              </a:lnSpc>
            </a:pPr>
            <a:r>
              <a:rPr lang="zh-CN" altLang="en-US" sz="2400" dirty="0" smtClean="0"/>
              <a:t>二元码序列：   </a:t>
            </a:r>
            <a:r>
              <a:rPr lang="en-US" altLang="zh-CN" sz="2400" dirty="0" smtClean="0">
                <a:latin typeface="Times New Roman" pitchFamily="18" charset="0"/>
              </a:rPr>
              <a:t>000101110010001 </a:t>
            </a:r>
            <a:r>
              <a:rPr lang="en-US" altLang="zh-CN" dirty="0" smtClean="0">
                <a:latin typeface="Times New Roman" pitchFamily="18" charset="0"/>
              </a:rPr>
              <a:t>…</a:t>
            </a:r>
            <a:r>
              <a:rPr lang="en-US" altLang="zh-CN" sz="2400" dirty="0" smtClean="0">
                <a:latin typeface="Times New Roman" pitchFamily="18" charset="0"/>
              </a:rPr>
              <a:t> </a:t>
            </a:r>
          </a:p>
          <a:p>
            <a:pPr algn="just" eaLnBrk="1" hangingPunct="1">
              <a:lnSpc>
                <a:spcPct val="90000"/>
              </a:lnSpc>
            </a:pPr>
            <a:r>
              <a:rPr lang="zh-CN" altLang="en-US" sz="2400" dirty="0" smtClean="0"/>
              <a:t>可变换成下列游程序列： </a:t>
            </a:r>
            <a:r>
              <a:rPr lang="en-US" altLang="zh-CN" sz="2400" dirty="0" smtClean="0">
                <a:latin typeface="Times New Roman" pitchFamily="18" charset="0"/>
              </a:rPr>
              <a:t>31132131 </a:t>
            </a:r>
            <a:r>
              <a:rPr lang="en-US" altLang="zh-CN" dirty="0" smtClean="0">
                <a:latin typeface="Times New Roman" pitchFamily="18" charset="0"/>
              </a:rPr>
              <a:t>…</a:t>
            </a:r>
            <a:r>
              <a:rPr lang="en-US" altLang="zh-CN" sz="2400" dirty="0" smtClean="0"/>
              <a:t> </a:t>
            </a:r>
          </a:p>
          <a:p>
            <a:pPr eaLnBrk="1" hangingPunct="1">
              <a:lnSpc>
                <a:spcPct val="120000"/>
              </a:lnSpc>
            </a:pPr>
            <a:r>
              <a:rPr lang="zh-CN" altLang="en-US" sz="2400" dirty="0" smtClean="0"/>
              <a:t>若已知</a:t>
            </a:r>
            <a:r>
              <a:rPr lang="zh-CN" altLang="en-US" sz="2400" dirty="0" smtClean="0">
                <a:solidFill>
                  <a:srgbClr val="FF3300"/>
                </a:solidFill>
              </a:rPr>
              <a:t>二元序列</a:t>
            </a:r>
            <a:r>
              <a:rPr lang="zh-CN" altLang="en-US" sz="2400" dirty="0" smtClean="0"/>
              <a:t>以</a:t>
            </a:r>
            <a:r>
              <a:rPr lang="en-US" altLang="zh-CN" sz="2400" dirty="0" smtClean="0">
                <a:latin typeface="Times New Roman" pitchFamily="18" charset="0"/>
              </a:rPr>
              <a:t>0</a:t>
            </a:r>
            <a:r>
              <a:rPr lang="zh-CN" altLang="en-US" sz="2400" dirty="0" smtClean="0"/>
              <a:t>起始，从游程序列很容易恢复成原来的二元序列 ；</a:t>
            </a:r>
          </a:p>
          <a:p>
            <a:pPr eaLnBrk="1" hangingPunct="1">
              <a:lnSpc>
                <a:spcPct val="120000"/>
              </a:lnSpc>
            </a:pPr>
            <a:r>
              <a:rPr lang="zh-CN" altLang="en-US" sz="2400" dirty="0" smtClean="0"/>
              <a:t>游程序列是多元序列，各长度可按</a:t>
            </a:r>
            <a:r>
              <a:rPr lang="zh-CN" altLang="en-US" sz="2400" dirty="0" smtClean="0">
                <a:solidFill>
                  <a:srgbClr val="FF3300"/>
                </a:solidFill>
              </a:rPr>
              <a:t>哈夫曼编码</a:t>
            </a:r>
            <a:r>
              <a:rPr lang="zh-CN" altLang="en-US" sz="2400" dirty="0" smtClean="0"/>
              <a:t>或其它方法处理以达到压缩码率的目的。</a:t>
            </a:r>
            <a:endParaRPr lang="en-US" altLang="zh-CN" sz="2400" dirty="0" smtClean="0"/>
          </a:p>
        </p:txBody>
      </p:sp>
      <p:sp>
        <p:nvSpPr>
          <p:cNvPr id="2" name="灯片编号占位符 1"/>
          <p:cNvSpPr>
            <a:spLocks noGrp="1"/>
          </p:cNvSpPr>
          <p:nvPr>
            <p:ph type="sldNum" sz="quarter" idx="12"/>
          </p:nvPr>
        </p:nvSpPr>
        <p:spPr/>
        <p:txBody>
          <a:bodyPr/>
          <a:lstStyle/>
          <a:p>
            <a:fld id="{94305DCF-200D-4CC6-9321-1179FBC77CD4}" type="slidenum">
              <a:rPr lang="en-US" altLang="zh-CN" smtClean="0"/>
              <a:pPr/>
              <a:t>124</a:t>
            </a:fld>
            <a:endParaRPr lang="en-US" altLang="zh-CN"/>
          </a:p>
        </p:txBody>
      </p:sp>
    </p:spTree>
    <p:extLst>
      <p:ext uri="{BB962C8B-B14F-4D97-AF65-F5344CB8AC3E}">
        <p14:creationId xmlns:p14="http://schemas.microsoft.com/office/powerpoint/2010/main" val="150482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72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71600" y="294653"/>
            <a:ext cx="7772400" cy="1143000"/>
          </a:xfrm>
        </p:spPr>
        <p:txBody>
          <a:bodyPr/>
          <a:lstStyle/>
          <a:p>
            <a:r>
              <a:rPr lang="zh-CN" altLang="en-US" sz="3200" dirty="0" smtClean="0"/>
              <a:t>传真编码</a:t>
            </a:r>
            <a:endParaRPr lang="zh-CN" altLang="en-US" sz="3200" dirty="0"/>
          </a:p>
        </p:txBody>
      </p:sp>
      <p:sp>
        <p:nvSpPr>
          <p:cNvPr id="10" name="内容占位符 9"/>
          <p:cNvSpPr>
            <a:spLocks noGrp="1"/>
          </p:cNvSpPr>
          <p:nvPr>
            <p:ph sz="half" idx="1"/>
          </p:nvPr>
        </p:nvSpPr>
        <p:spPr>
          <a:xfrm>
            <a:off x="971600" y="1439652"/>
            <a:ext cx="7684876" cy="4114800"/>
          </a:xfrm>
        </p:spPr>
        <p:txBody>
          <a:bodyPr/>
          <a:lstStyle/>
          <a:p>
            <a:r>
              <a:rPr lang="zh-CN" altLang="en-US" sz="2400" dirty="0" smtClean="0"/>
              <a:t>文件图纸要根据清晰度要求来决定空间扫描分辨率。</a:t>
            </a:r>
            <a:endParaRPr lang="en-US" altLang="zh-CN" sz="2400" dirty="0" smtClean="0"/>
          </a:p>
          <a:p>
            <a:r>
              <a:rPr lang="zh-CN" altLang="en-US" sz="2400" dirty="0" smtClean="0"/>
              <a:t>国际标准规定，一张</a:t>
            </a:r>
            <a:r>
              <a:rPr lang="en-US" altLang="zh-CN" sz="2400" dirty="0" smtClean="0"/>
              <a:t>A4</a:t>
            </a:r>
            <a:r>
              <a:rPr lang="zh-CN" altLang="en-US" sz="2400" dirty="0" smtClean="0"/>
              <a:t>幅面文件应该有</a:t>
            </a:r>
            <a:r>
              <a:rPr lang="en-US" altLang="zh-CN" sz="2400" dirty="0" smtClean="0"/>
              <a:t>1188</a:t>
            </a:r>
            <a:r>
              <a:rPr lang="zh-CN" altLang="en-US" sz="2400" dirty="0" smtClean="0"/>
              <a:t>或</a:t>
            </a:r>
            <a:r>
              <a:rPr lang="en-US" altLang="zh-CN" sz="2400" dirty="0" smtClean="0"/>
              <a:t>2376</a:t>
            </a:r>
            <a:r>
              <a:rPr lang="zh-CN" altLang="en-US" sz="2400" dirty="0" smtClean="0"/>
              <a:t>条扫描线，每条扫描线有</a:t>
            </a:r>
            <a:r>
              <a:rPr lang="en-US" altLang="zh-CN" sz="2400" dirty="0" smtClean="0"/>
              <a:t>1728</a:t>
            </a:r>
            <a:r>
              <a:rPr lang="zh-CN" altLang="en-US" sz="2400" dirty="0" smtClean="0"/>
              <a:t>个像素。因此，</a:t>
            </a:r>
            <a:r>
              <a:rPr lang="en-US" altLang="zh-CN" sz="2400" dirty="0" smtClean="0"/>
              <a:t>A4</a:t>
            </a:r>
            <a:r>
              <a:rPr lang="zh-CN" altLang="en-US" sz="2400" dirty="0" smtClean="0"/>
              <a:t>文件纸约有</a:t>
            </a:r>
            <a:r>
              <a:rPr lang="en-US" altLang="zh-CN" sz="2400" dirty="0" smtClean="0"/>
              <a:t>2.05M</a:t>
            </a:r>
            <a:r>
              <a:rPr lang="zh-CN" altLang="en-US" sz="2400" dirty="0" smtClean="0"/>
              <a:t>像素</a:t>
            </a:r>
            <a:r>
              <a:rPr lang="en-US" altLang="zh-CN" sz="2400" dirty="0" smtClean="0"/>
              <a:t>/</a:t>
            </a:r>
            <a:r>
              <a:rPr lang="zh-CN" altLang="en-US" sz="2400" dirty="0" smtClean="0"/>
              <a:t>公文纸。从节省传送时间和存储空间来说，必须进行数据压缩。</a:t>
            </a:r>
            <a:endParaRPr lang="en-US" altLang="zh-CN" sz="2400" dirty="0" smtClean="0"/>
          </a:p>
          <a:p>
            <a:endParaRPr lang="en-US" altLang="zh-CN" sz="2400" dirty="0" smtClean="0"/>
          </a:p>
          <a:p>
            <a:r>
              <a:rPr lang="en-US" altLang="zh-CN" sz="2400" dirty="0" smtClean="0"/>
              <a:t>CCITT</a:t>
            </a:r>
            <a:r>
              <a:rPr lang="zh-CN" altLang="en-US" sz="2400" dirty="0" smtClean="0"/>
              <a:t>（国际电报电话咨询委员会）将</a:t>
            </a:r>
            <a:r>
              <a:rPr lang="en-US" altLang="zh-CN" sz="2400" dirty="0" smtClean="0"/>
              <a:t>MH (Modified Huffman) </a:t>
            </a:r>
            <a:r>
              <a:rPr lang="zh-CN" altLang="en-US" sz="2400" dirty="0" smtClean="0"/>
              <a:t>码作为文件传真一维压缩编码的国际标准。</a:t>
            </a:r>
            <a:endParaRPr lang="en-US" altLang="zh-CN" sz="2400" dirty="0" smtClean="0"/>
          </a:p>
          <a:p>
            <a:endParaRPr lang="en-US" altLang="zh-CN" sz="2400" dirty="0" smtClean="0"/>
          </a:p>
          <a:p>
            <a:r>
              <a:rPr lang="en-US" altLang="zh-CN" sz="2400" dirty="0"/>
              <a:t>MH</a:t>
            </a:r>
            <a:r>
              <a:rPr lang="zh-CN" altLang="en-US" sz="2400" dirty="0"/>
              <a:t>码结合了游程编码和哈夫曼编码</a:t>
            </a:r>
            <a:endParaRPr lang="en-US" altLang="zh-CN" sz="2400" dirty="0"/>
          </a:p>
          <a:p>
            <a:endParaRPr lang="zh-CN" altLang="en-US" sz="2400" dirty="0"/>
          </a:p>
        </p:txBody>
      </p:sp>
      <p:sp>
        <p:nvSpPr>
          <p:cNvPr id="2" name="灯片编号占位符 1"/>
          <p:cNvSpPr>
            <a:spLocks noGrp="1"/>
          </p:cNvSpPr>
          <p:nvPr>
            <p:ph type="sldNum" sz="quarter" idx="12"/>
          </p:nvPr>
        </p:nvSpPr>
        <p:spPr/>
        <p:txBody>
          <a:bodyPr/>
          <a:lstStyle/>
          <a:p>
            <a:fld id="{523131ED-8B7D-414F-864A-F7BFC118C362}" type="slidenum">
              <a:rPr lang="en-US" altLang="zh-CN" smtClean="0"/>
              <a:pPr/>
              <a:t>125</a:t>
            </a:fld>
            <a:endParaRPr lang="en-US" altLang="zh-CN"/>
          </a:p>
        </p:txBody>
      </p:sp>
    </p:spTree>
    <p:extLst>
      <p:ext uri="{BB962C8B-B14F-4D97-AF65-F5344CB8AC3E}">
        <p14:creationId xmlns:p14="http://schemas.microsoft.com/office/powerpoint/2010/main" val="35447007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79612" y="908720"/>
            <a:ext cx="7377167" cy="4467002"/>
          </a:xfrm>
          <a:prstGeom prst="rect">
            <a:avLst/>
          </a:prstGeom>
        </p:spPr>
      </p:pic>
      <p:sp>
        <p:nvSpPr>
          <p:cNvPr id="2" name="灯片编号占位符 1"/>
          <p:cNvSpPr>
            <a:spLocks noGrp="1"/>
          </p:cNvSpPr>
          <p:nvPr>
            <p:ph type="sldNum" sz="quarter" idx="12"/>
          </p:nvPr>
        </p:nvSpPr>
        <p:spPr/>
        <p:txBody>
          <a:bodyPr/>
          <a:lstStyle/>
          <a:p>
            <a:fld id="{94305DCF-200D-4CC6-9321-1179FBC77CD4}" type="slidenum">
              <a:rPr lang="en-US" altLang="zh-CN" smtClean="0"/>
              <a:pPr/>
              <a:t>126</a:t>
            </a:fld>
            <a:endParaRPr lang="en-US" altLang="zh-CN"/>
          </a:p>
        </p:txBody>
      </p:sp>
    </p:spTree>
    <p:extLst>
      <p:ext uri="{BB962C8B-B14F-4D97-AF65-F5344CB8AC3E}">
        <p14:creationId xmlns:p14="http://schemas.microsoft.com/office/powerpoint/2010/main" val="10147197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15816" y="529250"/>
            <a:ext cx="3600400" cy="461665"/>
          </a:xfrm>
          <a:prstGeom prst="rect">
            <a:avLst/>
          </a:prstGeom>
          <a:noFill/>
        </p:spPr>
        <p:txBody>
          <a:bodyPr wrap="square" rtlCol="0">
            <a:spAutoFit/>
          </a:bodyPr>
          <a:lstStyle/>
          <a:p>
            <a:r>
              <a:rPr lang="en-US" altLang="zh-CN" dirty="0" smtClean="0"/>
              <a:t>MH</a:t>
            </a:r>
            <a:r>
              <a:rPr lang="zh-CN" altLang="en-US" dirty="0" smtClean="0"/>
              <a:t>码表（一）结尾码</a:t>
            </a:r>
            <a:endParaRPr lang="zh-CN" altLang="en-US" dirty="0"/>
          </a:p>
        </p:txBody>
      </p:sp>
      <p:pic>
        <p:nvPicPr>
          <p:cNvPr id="9" name="图片 8"/>
          <p:cNvPicPr>
            <a:picLocks noChangeAspect="1"/>
          </p:cNvPicPr>
          <p:nvPr/>
        </p:nvPicPr>
        <p:blipFill>
          <a:blip r:embed="rId2"/>
          <a:stretch>
            <a:fillRect/>
          </a:stretch>
        </p:blipFill>
        <p:spPr>
          <a:xfrm>
            <a:off x="425670" y="1002268"/>
            <a:ext cx="8502814" cy="4982541"/>
          </a:xfrm>
          <a:prstGeom prst="rect">
            <a:avLst/>
          </a:prstGeom>
        </p:spPr>
      </p:pic>
      <p:sp>
        <p:nvSpPr>
          <p:cNvPr id="2" name="灯片编号占位符 1"/>
          <p:cNvSpPr>
            <a:spLocks noGrp="1"/>
          </p:cNvSpPr>
          <p:nvPr>
            <p:ph type="sldNum" sz="quarter" idx="12"/>
          </p:nvPr>
        </p:nvSpPr>
        <p:spPr/>
        <p:txBody>
          <a:bodyPr/>
          <a:lstStyle/>
          <a:p>
            <a:fld id="{94305DCF-200D-4CC6-9321-1179FBC77CD4}" type="slidenum">
              <a:rPr lang="en-US" altLang="zh-CN" smtClean="0"/>
              <a:pPr/>
              <a:t>127</a:t>
            </a:fld>
            <a:endParaRPr lang="en-US" altLang="zh-CN"/>
          </a:p>
        </p:txBody>
      </p:sp>
    </p:spTree>
    <p:extLst>
      <p:ext uri="{BB962C8B-B14F-4D97-AF65-F5344CB8AC3E}">
        <p14:creationId xmlns:p14="http://schemas.microsoft.com/office/powerpoint/2010/main" val="20317327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71600" y="1163543"/>
            <a:ext cx="7848872" cy="5084857"/>
          </a:xfrm>
          <a:prstGeom prst="rect">
            <a:avLst/>
          </a:prstGeom>
        </p:spPr>
      </p:pic>
      <p:sp>
        <p:nvSpPr>
          <p:cNvPr id="5" name="文本框 4"/>
          <p:cNvSpPr txBox="1"/>
          <p:nvPr/>
        </p:nvSpPr>
        <p:spPr>
          <a:xfrm>
            <a:off x="2915816" y="529250"/>
            <a:ext cx="4464496" cy="461665"/>
          </a:xfrm>
          <a:prstGeom prst="rect">
            <a:avLst/>
          </a:prstGeom>
          <a:noFill/>
        </p:spPr>
        <p:txBody>
          <a:bodyPr wrap="square" rtlCol="0">
            <a:spAutoFit/>
          </a:bodyPr>
          <a:lstStyle/>
          <a:p>
            <a:r>
              <a:rPr lang="en-US" altLang="zh-CN" dirty="0" smtClean="0"/>
              <a:t>MH</a:t>
            </a:r>
            <a:r>
              <a:rPr lang="zh-CN" altLang="en-US" dirty="0" smtClean="0"/>
              <a:t>码表（二）组合基干码</a:t>
            </a:r>
            <a:endParaRPr lang="zh-CN" altLang="en-US" dirty="0"/>
          </a:p>
        </p:txBody>
      </p:sp>
      <p:sp>
        <p:nvSpPr>
          <p:cNvPr id="2" name="灯片编号占位符 1"/>
          <p:cNvSpPr>
            <a:spLocks noGrp="1"/>
          </p:cNvSpPr>
          <p:nvPr>
            <p:ph type="sldNum" sz="quarter" idx="12"/>
          </p:nvPr>
        </p:nvSpPr>
        <p:spPr/>
        <p:txBody>
          <a:bodyPr/>
          <a:lstStyle/>
          <a:p>
            <a:fld id="{94305DCF-200D-4CC6-9321-1179FBC77CD4}" type="slidenum">
              <a:rPr lang="en-US" altLang="zh-CN" smtClean="0"/>
              <a:pPr/>
              <a:t>128</a:t>
            </a:fld>
            <a:endParaRPr lang="en-US" altLang="zh-CN"/>
          </a:p>
        </p:txBody>
      </p:sp>
    </p:spTree>
    <p:extLst>
      <p:ext uri="{BB962C8B-B14F-4D97-AF65-F5344CB8AC3E}">
        <p14:creationId xmlns:p14="http://schemas.microsoft.com/office/powerpoint/2010/main" val="39424506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43608" y="1088740"/>
            <a:ext cx="7350323" cy="4356484"/>
          </a:xfrm>
          <a:prstGeom prst="rect">
            <a:avLst/>
          </a:prstGeom>
        </p:spPr>
      </p:pic>
      <p:sp>
        <p:nvSpPr>
          <p:cNvPr id="2" name="灯片编号占位符 1"/>
          <p:cNvSpPr>
            <a:spLocks noGrp="1"/>
          </p:cNvSpPr>
          <p:nvPr>
            <p:ph type="sldNum" sz="quarter" idx="12"/>
          </p:nvPr>
        </p:nvSpPr>
        <p:spPr/>
        <p:txBody>
          <a:bodyPr/>
          <a:lstStyle/>
          <a:p>
            <a:fld id="{94305DCF-200D-4CC6-9321-1179FBC77CD4}" type="slidenum">
              <a:rPr lang="en-US" altLang="zh-CN" smtClean="0"/>
              <a:pPr/>
              <a:t>129</a:t>
            </a:fld>
            <a:endParaRPr lang="en-US" altLang="zh-CN"/>
          </a:p>
        </p:txBody>
      </p:sp>
    </p:spTree>
    <p:extLst>
      <p:ext uri="{BB962C8B-B14F-4D97-AF65-F5344CB8AC3E}">
        <p14:creationId xmlns:p14="http://schemas.microsoft.com/office/powerpoint/2010/main" val="596343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279" y="4822"/>
            <a:ext cx="7772400" cy="1143000"/>
          </a:xfrm>
        </p:spPr>
        <p:txBody>
          <a:bodyPr/>
          <a:lstStyle/>
          <a:p>
            <a:pPr algn="ctr"/>
            <a:r>
              <a:rPr lang="zh-CN" altLang="en-US" sz="3600" b="1" dirty="0" smtClean="0"/>
              <a:t>即时码和非即时码</a:t>
            </a:r>
            <a:endParaRPr lang="zh-CN" altLang="en-US" sz="3600" b="1"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13</a:t>
            </a:fld>
            <a:endParaRPr lang="zh-CN" altLang="en-US"/>
          </a:p>
        </p:txBody>
      </p:sp>
      <p:sp>
        <p:nvSpPr>
          <p:cNvPr id="7" name="Rectangle 3"/>
          <p:cNvSpPr txBox="1">
            <a:spLocks noChangeArrowheads="1"/>
          </p:cNvSpPr>
          <p:nvPr/>
        </p:nvSpPr>
        <p:spPr>
          <a:xfrm>
            <a:off x="395536" y="1010230"/>
            <a:ext cx="7056784" cy="5847770"/>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唯一可译码 ：</a:t>
            </a:r>
            <a:r>
              <a:rPr kumimoji="0" lang="zh-CN" altLang="en-US" sz="2800" b="1" i="0" u="none" strike="noStrike" kern="1200" cap="none" spc="0" normalizeH="0" baseline="0" noProof="0" dirty="0" smtClean="0">
                <a:ln>
                  <a:noFill/>
                </a:ln>
                <a:effectLst/>
                <a:uLnTx/>
                <a:uFillTx/>
                <a:latin typeface="Times New Roman" pitchFamily="18" charset="0"/>
                <a:ea typeface="+mn-ea"/>
                <a:cs typeface="Times New Roman" pitchFamily="18" charset="0"/>
              </a:rPr>
              <a:t>分为</a:t>
            </a: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非即时码和即时码。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非即时码</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如果接收端收到一个完整的码字后不能立即译码</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还需等下一个码字开始接收后才能判断是否可以译码，如码</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4</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即时码</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非延长码</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异前缀码</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742950" lvl="1" indent="-285750" eaLnBrk="1" fontAlgn="auto" hangingPunct="1">
              <a:spcBef>
                <a:spcPct val="20000"/>
              </a:spcBef>
              <a:spcAft>
                <a:spcPts val="0"/>
              </a:spcAft>
              <a:buFont typeface="Arial" pitchFamily="34" charset="0"/>
              <a:buChar char="–"/>
              <a:defRPr/>
            </a:pPr>
            <a:r>
              <a:rPr lang="zh-CN" altLang="en-US" dirty="0"/>
              <a:t>只要收到符号就表示该码字已完整，可以立即译码。 </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如码</a:t>
            </a:r>
            <a:r>
              <a:rPr kumimoji="0" lang="en-US" altLang="zh-CN" b="1" dirty="0">
                <a:ea typeface="+mn-ea"/>
                <a:cs typeface="Times New Roman" pitchFamily="18" charset="0"/>
              </a:rPr>
              <a:t>5</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742950" lvl="1" indent="-285750" eaLnBrk="1" fontAlgn="auto" hangingPunct="1">
              <a:spcBef>
                <a:spcPct val="20000"/>
              </a:spcBef>
              <a:spcAft>
                <a:spcPts val="0"/>
              </a:spcAft>
              <a:buFont typeface="Arial" pitchFamily="34" charset="0"/>
              <a:buChar char="–"/>
              <a:defRPr/>
            </a:pPr>
            <a:r>
              <a:rPr lang="zh-CN" altLang="en-US" dirty="0"/>
              <a:t>即时码又称为</a:t>
            </a:r>
            <a:r>
              <a:rPr lang="zh-CN" altLang="en-US" dirty="0">
                <a:solidFill>
                  <a:srgbClr val="FF0000"/>
                </a:solidFill>
              </a:rPr>
              <a:t>非延长码</a:t>
            </a:r>
            <a:r>
              <a:rPr lang="en-US" altLang="zh-CN" dirty="0"/>
              <a:t>(</a:t>
            </a:r>
            <a:r>
              <a:rPr lang="en-US" altLang="zh-CN" dirty="0" err="1"/>
              <a:t>Undelayed</a:t>
            </a:r>
            <a:r>
              <a:rPr lang="en-US" altLang="zh-CN" dirty="0"/>
              <a:t> Codes)</a:t>
            </a:r>
            <a:r>
              <a:rPr lang="zh-CN" altLang="en-US" dirty="0"/>
              <a:t>，任意一个码字都不是其它码字的</a:t>
            </a:r>
            <a:r>
              <a:rPr lang="zh-CN" altLang="en-US" dirty="0">
                <a:solidFill>
                  <a:srgbClr val="FF0000"/>
                </a:solidFill>
              </a:rPr>
              <a:t>前缀</a:t>
            </a:r>
            <a:r>
              <a:rPr lang="zh-CN" altLang="en-US" dirty="0"/>
              <a:t>部分，有时叫做</a:t>
            </a:r>
            <a:r>
              <a:rPr lang="zh-CN" altLang="en-US" dirty="0">
                <a:solidFill>
                  <a:srgbClr val="FF0000"/>
                </a:solidFill>
              </a:rPr>
              <a:t>异前缀码</a:t>
            </a:r>
            <a:r>
              <a:rPr lang="en-US" altLang="zh-CN" dirty="0"/>
              <a:t>(Prefix Codes)</a:t>
            </a:r>
            <a:r>
              <a:rPr lang="zh-CN" altLang="en-US" dirty="0"/>
              <a:t> </a:t>
            </a:r>
            <a:r>
              <a:rPr lang="zh-CN" altLang="en-US" dirty="0" smtClean="0"/>
              <a:t>。</a:t>
            </a:r>
            <a:endParaRPr kumimoji="0" lang="en-US" altLang="zh-CN"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判断：任意一个码字都不是其它码字的前缀部分</a:t>
            </a:r>
            <a:endParaRPr kumimoji="0" lang="en-US" altLang="zh-CN"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在延长码中</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有的码是唯一可译的</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取决于码的总体结构，如码</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4</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所示延长码就是唯一可译的。</a:t>
            </a:r>
            <a:endParaRPr kumimoji="0" lang="zh-CN" altLang="en-US" sz="240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312028661"/>
              </p:ext>
            </p:extLst>
          </p:nvPr>
        </p:nvGraphicFramePr>
        <p:xfrm>
          <a:off x="7270284" y="332656"/>
          <a:ext cx="1827152" cy="2390458"/>
        </p:xfrm>
        <a:graphic>
          <a:graphicData uri="http://schemas.openxmlformats.org/drawingml/2006/table">
            <a:tbl>
              <a:tblPr>
                <a:tableStyleId>{775DCB02-9BB8-47FD-8907-85C794F793BA}</a:tableStyleId>
              </a:tblPr>
              <a:tblGrid>
                <a:gridCol w="900100">
                  <a:extLst>
                    <a:ext uri="{9D8B030D-6E8A-4147-A177-3AD203B41FA5}">
                      <a16:colId xmlns:a16="http://schemas.microsoft.com/office/drawing/2014/main" val="887150700"/>
                    </a:ext>
                  </a:extLst>
                </a:gridCol>
                <a:gridCol w="927052">
                  <a:extLst>
                    <a:ext uri="{9D8B030D-6E8A-4147-A177-3AD203B41FA5}">
                      <a16:colId xmlns:a16="http://schemas.microsoft.com/office/drawing/2014/main" val="2571272590"/>
                    </a:ext>
                  </a:extLst>
                </a:gridCol>
              </a:tblGrid>
              <a:tr h="622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5</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906821157"/>
                  </a:ext>
                </a:extLst>
              </a:tr>
              <a:tr h="36830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4115714105"/>
                  </a:ext>
                </a:extLst>
              </a:tr>
              <a:tr h="36671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200776937"/>
                  </a:ext>
                </a:extLst>
              </a:tr>
              <a:tr h="36830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3261666444"/>
                  </a:ext>
                </a:extLst>
              </a:tr>
              <a:tr h="579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0001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3625619020"/>
                  </a:ext>
                </a:extLst>
              </a:tr>
            </a:tbl>
          </a:graphicData>
        </a:graphic>
      </p:graphicFrame>
    </p:spTree>
    <p:extLst>
      <p:ext uri="{BB962C8B-B14F-4D97-AF65-F5344CB8AC3E}">
        <p14:creationId xmlns:p14="http://schemas.microsoft.com/office/powerpoint/2010/main" val="27903162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51620" y="872716"/>
            <a:ext cx="6896100" cy="4095750"/>
          </a:xfrm>
          <a:prstGeom prst="rect">
            <a:avLst/>
          </a:prstGeom>
        </p:spPr>
      </p:pic>
      <p:sp>
        <p:nvSpPr>
          <p:cNvPr id="2" name="灯片编号占位符 1"/>
          <p:cNvSpPr>
            <a:spLocks noGrp="1"/>
          </p:cNvSpPr>
          <p:nvPr>
            <p:ph type="sldNum" sz="quarter" idx="12"/>
          </p:nvPr>
        </p:nvSpPr>
        <p:spPr/>
        <p:txBody>
          <a:bodyPr/>
          <a:lstStyle/>
          <a:p>
            <a:fld id="{94305DCF-200D-4CC6-9321-1179FBC77CD4}" type="slidenum">
              <a:rPr lang="en-US" altLang="zh-CN" smtClean="0"/>
              <a:pPr/>
              <a:t>130</a:t>
            </a:fld>
            <a:endParaRPr lang="en-US" altLang="zh-CN"/>
          </a:p>
        </p:txBody>
      </p:sp>
    </p:spTree>
    <p:extLst>
      <p:ext uri="{BB962C8B-B14F-4D97-AF65-F5344CB8AC3E}">
        <p14:creationId xmlns:p14="http://schemas.microsoft.com/office/powerpoint/2010/main" val="72166835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79612" y="908720"/>
            <a:ext cx="7010400" cy="2981325"/>
          </a:xfrm>
          <a:prstGeom prst="rect">
            <a:avLst/>
          </a:prstGeom>
        </p:spPr>
      </p:pic>
      <p:pic>
        <p:nvPicPr>
          <p:cNvPr id="7" name="图片 6"/>
          <p:cNvPicPr>
            <a:picLocks noChangeAspect="1"/>
          </p:cNvPicPr>
          <p:nvPr/>
        </p:nvPicPr>
        <p:blipFill>
          <a:blip r:embed="rId3"/>
          <a:stretch>
            <a:fillRect/>
          </a:stretch>
        </p:blipFill>
        <p:spPr>
          <a:xfrm>
            <a:off x="1295636" y="4221088"/>
            <a:ext cx="7286625" cy="1895475"/>
          </a:xfrm>
          <a:prstGeom prst="rect">
            <a:avLst/>
          </a:prstGeom>
        </p:spPr>
      </p:pic>
      <p:sp>
        <p:nvSpPr>
          <p:cNvPr id="2" name="灯片编号占位符 1"/>
          <p:cNvSpPr>
            <a:spLocks noGrp="1"/>
          </p:cNvSpPr>
          <p:nvPr>
            <p:ph type="sldNum" sz="quarter" idx="12"/>
          </p:nvPr>
        </p:nvSpPr>
        <p:spPr/>
        <p:txBody>
          <a:bodyPr/>
          <a:lstStyle/>
          <a:p>
            <a:fld id="{94305DCF-200D-4CC6-9321-1179FBC77CD4}" type="slidenum">
              <a:rPr lang="en-US" altLang="zh-CN" smtClean="0"/>
              <a:pPr/>
              <a:t>131</a:t>
            </a:fld>
            <a:endParaRPr lang="en-US" altLang="zh-CN"/>
          </a:p>
        </p:txBody>
      </p:sp>
    </p:spTree>
    <p:extLst>
      <p:ext uri="{BB962C8B-B14F-4D97-AF65-F5344CB8AC3E}">
        <p14:creationId xmlns:p14="http://schemas.microsoft.com/office/powerpoint/2010/main" val="334561188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35596" y="512676"/>
            <a:ext cx="7344816" cy="1938992"/>
          </a:xfrm>
          <a:prstGeom prst="rect">
            <a:avLst/>
          </a:prstGeom>
        </p:spPr>
        <p:txBody>
          <a:bodyPr wrap="square">
            <a:spAutoFit/>
          </a:bodyPr>
          <a:lstStyle/>
          <a:p>
            <a:r>
              <a:rPr lang="zh-CN" altLang="en-US" b="1" dirty="0" smtClean="0">
                <a:solidFill>
                  <a:srgbClr val="000000"/>
                </a:solidFill>
              </a:rPr>
              <a:t>例：有</a:t>
            </a:r>
            <a:r>
              <a:rPr lang="zh-CN" altLang="en-US" b="1" dirty="0">
                <a:solidFill>
                  <a:srgbClr val="000000"/>
                </a:solidFill>
              </a:rPr>
              <a:t>一页传真文件其中某一扫描线上的像素点如图       所示。求</a:t>
            </a:r>
          </a:p>
          <a:p>
            <a:r>
              <a:rPr lang="zh-CN" altLang="en-US" b="1" dirty="0">
                <a:solidFill>
                  <a:srgbClr val="000000"/>
                </a:solidFill>
              </a:rPr>
              <a:t>（</a:t>
            </a:r>
            <a:r>
              <a:rPr lang="en-US" altLang="zh-CN" b="1" dirty="0">
                <a:solidFill>
                  <a:srgbClr val="000000"/>
                </a:solidFill>
              </a:rPr>
              <a:t>1</a:t>
            </a:r>
            <a:r>
              <a:rPr lang="zh-CN" altLang="en-US" b="1" dirty="0">
                <a:solidFill>
                  <a:srgbClr val="000000"/>
                </a:solidFill>
              </a:rPr>
              <a:t>）该扫描行的</a:t>
            </a:r>
            <a:r>
              <a:rPr lang="en-US" altLang="zh-CN" b="1" dirty="0">
                <a:solidFill>
                  <a:srgbClr val="000000"/>
                </a:solidFill>
              </a:rPr>
              <a:t>MH</a:t>
            </a:r>
            <a:r>
              <a:rPr lang="zh-CN" altLang="en-US" b="1" dirty="0">
                <a:solidFill>
                  <a:srgbClr val="000000"/>
                </a:solidFill>
              </a:rPr>
              <a:t>编码；</a:t>
            </a:r>
          </a:p>
          <a:p>
            <a:r>
              <a:rPr lang="zh-CN" altLang="en-US" b="1" dirty="0">
                <a:solidFill>
                  <a:srgbClr val="000000"/>
                </a:solidFill>
              </a:rPr>
              <a:t>（</a:t>
            </a:r>
            <a:r>
              <a:rPr lang="en-US" altLang="zh-CN" b="1" dirty="0">
                <a:solidFill>
                  <a:srgbClr val="000000"/>
                </a:solidFill>
              </a:rPr>
              <a:t>2</a:t>
            </a:r>
            <a:r>
              <a:rPr lang="zh-CN" altLang="en-US" b="1" dirty="0">
                <a:solidFill>
                  <a:srgbClr val="000000"/>
                </a:solidFill>
              </a:rPr>
              <a:t>）编码后的比特总数；</a:t>
            </a:r>
          </a:p>
          <a:p>
            <a:r>
              <a:rPr lang="zh-CN" altLang="en-US" b="1" dirty="0">
                <a:solidFill>
                  <a:srgbClr val="000000"/>
                </a:solidFill>
              </a:rPr>
              <a:t>（</a:t>
            </a:r>
            <a:r>
              <a:rPr lang="en-US" altLang="zh-CN" b="1" dirty="0">
                <a:solidFill>
                  <a:srgbClr val="000000"/>
                </a:solidFill>
              </a:rPr>
              <a:t>3</a:t>
            </a:r>
            <a:r>
              <a:rPr lang="zh-CN" altLang="en-US" b="1" dirty="0">
                <a:solidFill>
                  <a:srgbClr val="000000"/>
                </a:solidFill>
              </a:rPr>
              <a:t>）本编码行的数据压缩比。</a:t>
            </a:r>
          </a:p>
        </p:txBody>
      </p:sp>
      <p:graphicFrame>
        <p:nvGraphicFramePr>
          <p:cNvPr id="8" name="Group 225"/>
          <p:cNvGraphicFramePr>
            <a:graphicFrameLocks noGrp="1"/>
          </p:cNvGraphicFramePr>
          <p:nvPr>
            <p:ph idx="1"/>
            <p:extLst/>
          </p:nvPr>
        </p:nvGraphicFramePr>
        <p:xfrm>
          <a:off x="774700" y="2708920"/>
          <a:ext cx="8140700" cy="482600"/>
        </p:xfrm>
        <a:graphic>
          <a:graphicData uri="http://schemas.openxmlformats.org/drawingml/2006/table">
            <a:tbl>
              <a:tblPr/>
              <a:tblGrid>
                <a:gridCol w="1231900">
                  <a:extLst>
                    <a:ext uri="{9D8B030D-6E8A-4147-A177-3AD203B41FA5}">
                      <a16:colId xmlns:a16="http://schemas.microsoft.com/office/drawing/2014/main" val="2206743967"/>
                    </a:ext>
                  </a:extLst>
                </a:gridCol>
                <a:gridCol w="1016000">
                  <a:extLst>
                    <a:ext uri="{9D8B030D-6E8A-4147-A177-3AD203B41FA5}">
                      <a16:colId xmlns:a16="http://schemas.microsoft.com/office/drawing/2014/main" val="1381353789"/>
                    </a:ext>
                  </a:extLst>
                </a:gridCol>
                <a:gridCol w="1016000">
                  <a:extLst>
                    <a:ext uri="{9D8B030D-6E8A-4147-A177-3AD203B41FA5}">
                      <a16:colId xmlns:a16="http://schemas.microsoft.com/office/drawing/2014/main" val="2509670308"/>
                    </a:ext>
                  </a:extLst>
                </a:gridCol>
                <a:gridCol w="2209800">
                  <a:extLst>
                    <a:ext uri="{9D8B030D-6E8A-4147-A177-3AD203B41FA5}">
                      <a16:colId xmlns:a16="http://schemas.microsoft.com/office/drawing/2014/main" val="4759233"/>
                    </a:ext>
                  </a:extLst>
                </a:gridCol>
                <a:gridCol w="2667000">
                  <a:extLst>
                    <a:ext uri="{9D8B030D-6E8A-4147-A177-3AD203B41FA5}">
                      <a16:colId xmlns:a16="http://schemas.microsoft.com/office/drawing/2014/main" val="4065003812"/>
                    </a:ext>
                  </a:extLst>
                </a:gridCol>
              </a:tblGrid>
              <a:tr h="4826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75</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个白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5</a:t>
                      </a:r>
                      <a:r>
                        <a:rPr kumimoji="0" lang="zh-CN" altLang="en-US"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个黑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个白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18</a:t>
                      </a:r>
                      <a:r>
                        <a:rPr kumimoji="0" lang="zh-CN" altLang="en-US"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个黑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1621</a:t>
                      </a: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个白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0201233"/>
                  </a:ext>
                </a:extLst>
              </a:tr>
            </a:tbl>
          </a:graphicData>
        </a:graphic>
      </p:graphicFrame>
      <p:pic>
        <p:nvPicPr>
          <p:cNvPr id="10" name="图片 9"/>
          <p:cNvPicPr>
            <a:picLocks noChangeAspect="1"/>
          </p:cNvPicPr>
          <p:nvPr/>
        </p:nvPicPr>
        <p:blipFill>
          <a:blip r:embed="rId3"/>
          <a:stretch>
            <a:fillRect/>
          </a:stretch>
        </p:blipFill>
        <p:spPr>
          <a:xfrm>
            <a:off x="431540" y="3573016"/>
            <a:ext cx="9142413" cy="756534"/>
          </a:xfrm>
          <a:prstGeom prst="rect">
            <a:avLst/>
          </a:prstGeom>
        </p:spPr>
      </p:pic>
      <p:pic>
        <p:nvPicPr>
          <p:cNvPr id="11" name="图片 10"/>
          <p:cNvPicPr>
            <a:picLocks noChangeAspect="1"/>
          </p:cNvPicPr>
          <p:nvPr/>
        </p:nvPicPr>
        <p:blipFill>
          <a:blip r:embed="rId4"/>
          <a:stretch>
            <a:fillRect/>
          </a:stretch>
        </p:blipFill>
        <p:spPr>
          <a:xfrm>
            <a:off x="647564" y="4598262"/>
            <a:ext cx="6768752" cy="525000"/>
          </a:xfrm>
          <a:prstGeom prst="rect">
            <a:avLst/>
          </a:prstGeom>
        </p:spPr>
      </p:pic>
      <p:sp>
        <p:nvSpPr>
          <p:cNvPr id="12" name="Rectangle 181"/>
          <p:cNvSpPr>
            <a:spLocks noChangeArrowheads="1"/>
          </p:cNvSpPr>
          <p:nvPr/>
        </p:nvSpPr>
        <p:spPr bwMode="auto">
          <a:xfrm>
            <a:off x="769301" y="5280030"/>
            <a:ext cx="6361846" cy="119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solidFill>
                  <a:srgbClr val="000000"/>
                </a:solidFill>
                <a:ea typeface="宋体" panose="02010600030101010101" pitchFamily="2" charset="-122"/>
              </a:rPr>
              <a:t>（</a:t>
            </a:r>
            <a:r>
              <a:rPr lang="en-US" altLang="zh-CN" dirty="0">
                <a:solidFill>
                  <a:srgbClr val="000000"/>
                </a:solidFill>
                <a:ea typeface="宋体" panose="02010600030101010101" pitchFamily="2" charset="-122"/>
              </a:rPr>
              <a:t>3</a:t>
            </a:r>
            <a:r>
              <a:rPr lang="zh-CN" altLang="en-US" dirty="0">
                <a:solidFill>
                  <a:srgbClr val="000000"/>
                </a:solidFill>
                <a:ea typeface="宋体" panose="02010600030101010101" pitchFamily="2" charset="-122"/>
              </a:rPr>
              <a:t>）</a:t>
            </a:r>
            <a:r>
              <a:rPr lang="zh-CN" altLang="en-US" b="1" dirty="0">
                <a:solidFill>
                  <a:srgbClr val="000000"/>
                </a:solidFill>
                <a:ea typeface="宋体" panose="02010600030101010101" pitchFamily="2" charset="-122"/>
              </a:rPr>
              <a:t>压缩前数据总比特</a:t>
            </a:r>
            <a:r>
              <a:rPr lang="zh-CN" altLang="en-US" b="1" dirty="0" smtClean="0">
                <a:solidFill>
                  <a:srgbClr val="000000"/>
                </a:solidFill>
                <a:ea typeface="宋体" panose="02010600030101010101" pitchFamily="2" charset="-122"/>
              </a:rPr>
              <a:t>：     </a:t>
            </a:r>
            <a:r>
              <a:rPr lang="en-US" altLang="zh-CN" b="1" dirty="0" smtClean="0">
                <a:solidFill>
                  <a:srgbClr val="000000"/>
                </a:solidFill>
                <a:ea typeface="宋体" panose="02010600030101010101" pitchFamily="2" charset="-122"/>
              </a:rPr>
              <a:t>75+5+9+18+1621=1728 </a:t>
            </a:r>
            <a:r>
              <a:rPr lang="en-US" altLang="zh-CN" b="1" dirty="0">
                <a:solidFill>
                  <a:srgbClr val="000000"/>
                </a:solidFill>
                <a:ea typeface="宋体" panose="02010600030101010101" pitchFamily="2" charset="-122"/>
              </a:rPr>
              <a:t>bit</a:t>
            </a:r>
            <a:r>
              <a:rPr lang="zh-CN" altLang="en-US" b="1" dirty="0">
                <a:solidFill>
                  <a:srgbClr val="000000"/>
                </a:solidFill>
                <a:ea typeface="宋体" panose="02010600030101010101" pitchFamily="2" charset="-122"/>
              </a:rPr>
              <a:t>。</a:t>
            </a:r>
          </a:p>
          <a:p>
            <a:r>
              <a:rPr lang="zh-CN" altLang="en-US" b="1" dirty="0">
                <a:solidFill>
                  <a:srgbClr val="000000"/>
                </a:solidFill>
                <a:ea typeface="宋体" panose="02010600030101010101" pitchFamily="2" charset="-122"/>
              </a:rPr>
              <a:t>                 所以数据压缩比：</a:t>
            </a:r>
            <a:r>
              <a:rPr lang="en-US" altLang="zh-CN" b="1" dirty="0">
                <a:solidFill>
                  <a:srgbClr val="000000"/>
                </a:solidFill>
                <a:ea typeface="宋体" panose="02010600030101010101" pitchFamily="2" charset="-122"/>
              </a:rPr>
              <a:t>1728:57=30.316:1</a:t>
            </a:r>
          </a:p>
        </p:txBody>
      </p:sp>
      <p:sp>
        <p:nvSpPr>
          <p:cNvPr id="2" name="灯片编号占位符 1"/>
          <p:cNvSpPr>
            <a:spLocks noGrp="1"/>
          </p:cNvSpPr>
          <p:nvPr>
            <p:ph type="sldNum" sz="quarter" idx="12"/>
          </p:nvPr>
        </p:nvSpPr>
        <p:spPr/>
        <p:txBody>
          <a:bodyPr/>
          <a:lstStyle/>
          <a:p>
            <a:fld id="{523131ED-8B7D-414F-864A-F7BFC118C362}" type="slidenum">
              <a:rPr lang="en-US" altLang="zh-CN" smtClean="0"/>
              <a:pPr/>
              <a:t>132</a:t>
            </a:fld>
            <a:endParaRPr lang="en-US" altLang="zh-CN"/>
          </a:p>
        </p:txBody>
      </p:sp>
    </p:spTree>
    <p:extLst>
      <p:ext uri="{BB962C8B-B14F-4D97-AF65-F5344CB8AC3E}">
        <p14:creationId xmlns:p14="http://schemas.microsoft.com/office/powerpoint/2010/main" val="162824373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4"/>
          <p:cNvSpPr txBox="1">
            <a:spLocks noChangeArrowheads="1"/>
          </p:cNvSpPr>
          <p:nvPr/>
        </p:nvSpPr>
        <p:spPr bwMode="auto">
          <a:xfrm>
            <a:off x="899592" y="1340768"/>
            <a:ext cx="777686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kumimoji="0" lang="zh-CN" altLang="en-US" sz="2000" b="1" dirty="0" smtClean="0">
                <a:solidFill>
                  <a:srgbClr val="000000"/>
                </a:solidFill>
                <a:latin typeface="Arial" panose="020B0604020202020204" pitchFamily="34" charset="0"/>
              </a:rPr>
              <a:t>根据编码的</a:t>
            </a:r>
            <a:r>
              <a:rPr kumimoji="0" lang="en-US" altLang="zh-CN" sz="2000" b="1" dirty="0" smtClean="0">
                <a:solidFill>
                  <a:srgbClr val="000000"/>
                </a:solidFill>
                <a:latin typeface="Arial" panose="020B0604020202020204" pitchFamily="34" charset="0"/>
              </a:rPr>
              <a:t>3</a:t>
            </a:r>
            <a:r>
              <a:rPr kumimoji="0" lang="zh-CN" altLang="en-US" sz="2000" b="1" dirty="0" smtClean="0">
                <a:solidFill>
                  <a:srgbClr val="000000"/>
                </a:solidFill>
                <a:latin typeface="Arial" panose="020B0604020202020204" pitchFamily="34" charset="0"/>
              </a:rPr>
              <a:t>个规则，参考</a:t>
            </a:r>
            <a:r>
              <a:rPr kumimoji="0" lang="en-US" altLang="zh-CN" sz="2000" b="1" dirty="0" smtClean="0">
                <a:solidFill>
                  <a:srgbClr val="000000"/>
                </a:solidFill>
                <a:latin typeface="Arial" panose="020B0604020202020204" pitchFamily="34" charset="0"/>
              </a:rPr>
              <a:t>MH</a:t>
            </a:r>
            <a:r>
              <a:rPr kumimoji="0" lang="zh-CN" altLang="en-US" sz="2000" b="1" dirty="0" smtClean="0">
                <a:solidFill>
                  <a:srgbClr val="000000"/>
                </a:solidFill>
                <a:latin typeface="Arial" panose="020B0604020202020204" pitchFamily="34" charset="0"/>
              </a:rPr>
              <a:t>码表：</a:t>
            </a:r>
          </a:p>
          <a:p>
            <a:pPr marL="342900" indent="-342900" eaLnBrk="1" hangingPunct="1">
              <a:spcBef>
                <a:spcPct val="50000"/>
              </a:spcBef>
              <a:buFont typeface="Wingdings" panose="05000000000000000000" pitchFamily="2" charset="2"/>
              <a:buChar char="l"/>
            </a:pPr>
            <a:r>
              <a:rPr kumimoji="0" lang="en-US" altLang="zh-CN" sz="2000" b="1" dirty="0" smtClean="0">
                <a:solidFill>
                  <a:srgbClr val="000000"/>
                </a:solidFill>
                <a:latin typeface="Arial" panose="020B0604020202020204" pitchFamily="34" charset="0"/>
              </a:rPr>
              <a:t>75</a:t>
            </a:r>
            <a:r>
              <a:rPr kumimoji="0" lang="zh-CN" altLang="en-US" sz="2000" b="1" dirty="0" smtClean="0">
                <a:solidFill>
                  <a:srgbClr val="000000"/>
                </a:solidFill>
                <a:latin typeface="Arial" panose="020B0604020202020204" pitchFamily="34" charset="0"/>
              </a:rPr>
              <a:t>个白：</a:t>
            </a:r>
            <a:r>
              <a:rPr kumimoji="0" lang="en-US" altLang="zh-CN" sz="2000" b="1" dirty="0" smtClean="0">
                <a:solidFill>
                  <a:srgbClr val="000000"/>
                </a:solidFill>
                <a:latin typeface="Arial" panose="020B0604020202020204" pitchFamily="34" charset="0"/>
              </a:rPr>
              <a:t>RL=75</a:t>
            </a:r>
            <a:r>
              <a:rPr kumimoji="0" lang="zh-CN" altLang="en-US" sz="2000" b="1" dirty="0" smtClean="0">
                <a:solidFill>
                  <a:srgbClr val="000000"/>
                </a:solidFill>
                <a:latin typeface="Arial" panose="020B0604020202020204" pitchFamily="34" charset="0"/>
              </a:rPr>
              <a:t>，用规则</a:t>
            </a:r>
            <a:r>
              <a:rPr kumimoji="0" lang="en-US" altLang="zh-CN" sz="2000" b="1" dirty="0" smtClean="0">
                <a:solidFill>
                  <a:srgbClr val="000000"/>
                </a:solidFill>
                <a:latin typeface="Arial" panose="020B0604020202020204" pitchFamily="34" charset="0"/>
              </a:rPr>
              <a:t>(2)</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组合基干码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64</a:t>
            </a:r>
            <a:r>
              <a:rPr kumimoji="0" lang="zh-CN" altLang="en-US" sz="2000" b="1" dirty="0" smtClean="0">
                <a:solidFill>
                  <a:srgbClr val="000000"/>
                </a:solidFill>
                <a:latin typeface="Arial" panose="020B0604020202020204" pitchFamily="34" charset="0"/>
              </a:rPr>
              <a:t>（白）对应的</a:t>
            </a:r>
            <a:r>
              <a:rPr kumimoji="0" lang="en-US" altLang="zh-CN" sz="2000" b="1" dirty="0" smtClean="0">
                <a:solidFill>
                  <a:srgbClr val="000000"/>
                </a:solidFill>
                <a:latin typeface="Arial" panose="020B0604020202020204" pitchFamily="34" charset="0"/>
              </a:rPr>
              <a:t>11011</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补充结尾码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75-64=11</a:t>
            </a:r>
            <a:r>
              <a:rPr kumimoji="0" lang="zh-CN" altLang="en-US" sz="2000" b="1" dirty="0" smtClean="0">
                <a:solidFill>
                  <a:srgbClr val="000000"/>
                </a:solidFill>
                <a:latin typeface="Arial" panose="020B0604020202020204" pitchFamily="34" charset="0"/>
              </a:rPr>
              <a:t>（白）所对应的</a:t>
            </a:r>
            <a:r>
              <a:rPr kumimoji="0" lang="en-US" altLang="zh-CN" sz="2000" b="1" dirty="0" smtClean="0">
                <a:solidFill>
                  <a:srgbClr val="000000"/>
                </a:solidFill>
                <a:latin typeface="Arial" panose="020B0604020202020204" pitchFamily="34" charset="0"/>
              </a:rPr>
              <a:t>01000</a:t>
            </a:r>
            <a:r>
              <a:rPr kumimoji="0" lang="zh-CN" altLang="en-US" sz="2000" b="1" dirty="0" smtClean="0">
                <a:solidFill>
                  <a:srgbClr val="000000"/>
                </a:solidFill>
                <a:latin typeface="Arial" panose="020B0604020202020204" pitchFamily="34" charset="0"/>
              </a:rPr>
              <a:t>。所以答案为：</a:t>
            </a:r>
            <a:r>
              <a:rPr kumimoji="0" lang="en-US" altLang="zh-CN" sz="2000" b="1" dirty="0" smtClean="0">
                <a:solidFill>
                  <a:srgbClr val="000000"/>
                </a:solidFill>
                <a:latin typeface="Arial" panose="020B0604020202020204" pitchFamily="34" charset="0"/>
              </a:rPr>
              <a:t>1101101000</a:t>
            </a:r>
            <a:r>
              <a:rPr kumimoji="0" lang="zh-CN" altLang="en-US" sz="2000" b="1" dirty="0" smtClean="0">
                <a:solidFill>
                  <a:srgbClr val="000000"/>
                </a:solidFill>
                <a:latin typeface="Arial" panose="020B0604020202020204" pitchFamily="34" charset="0"/>
              </a:rPr>
              <a:t>。</a:t>
            </a:r>
          </a:p>
          <a:p>
            <a:pPr marL="342900" indent="-342900" eaLnBrk="1" hangingPunct="1">
              <a:spcBef>
                <a:spcPct val="50000"/>
              </a:spcBef>
              <a:buFont typeface="Wingdings" panose="05000000000000000000" pitchFamily="2" charset="2"/>
              <a:buChar char="l"/>
            </a:pPr>
            <a:r>
              <a:rPr kumimoji="0" lang="en-US" altLang="zh-CN" sz="2000" b="1" dirty="0" smtClean="0">
                <a:solidFill>
                  <a:srgbClr val="000000"/>
                </a:solidFill>
                <a:latin typeface="Arial" panose="020B0604020202020204" pitchFamily="34" charset="0"/>
              </a:rPr>
              <a:t>5</a:t>
            </a:r>
            <a:r>
              <a:rPr kumimoji="0" lang="zh-CN" altLang="en-US" sz="2000" b="1" dirty="0" smtClean="0">
                <a:solidFill>
                  <a:srgbClr val="000000"/>
                </a:solidFill>
                <a:latin typeface="Arial" panose="020B0604020202020204" pitchFamily="34" charset="0"/>
              </a:rPr>
              <a:t>个黑：</a:t>
            </a:r>
            <a:r>
              <a:rPr kumimoji="0" lang="en-US" altLang="zh-CN" sz="2000" b="1" dirty="0" smtClean="0">
                <a:solidFill>
                  <a:srgbClr val="000000"/>
                </a:solidFill>
                <a:latin typeface="Arial" panose="020B0604020202020204" pitchFamily="34" charset="0"/>
              </a:rPr>
              <a:t>RL=5</a:t>
            </a:r>
            <a:r>
              <a:rPr kumimoji="0" lang="zh-CN" altLang="en-US" sz="2000" b="1" dirty="0" smtClean="0">
                <a:solidFill>
                  <a:srgbClr val="000000"/>
                </a:solidFill>
                <a:latin typeface="Arial" panose="020B0604020202020204" pitchFamily="34" charset="0"/>
              </a:rPr>
              <a:t>，用规则</a:t>
            </a:r>
            <a:r>
              <a:rPr kumimoji="0" lang="en-US" altLang="zh-CN" sz="2000" b="1" dirty="0" smtClean="0">
                <a:solidFill>
                  <a:srgbClr val="000000"/>
                </a:solidFill>
                <a:latin typeface="Arial" panose="020B0604020202020204" pitchFamily="34" charset="0"/>
              </a:rPr>
              <a:t>(1)</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结尾码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5</a:t>
            </a:r>
            <a:r>
              <a:rPr kumimoji="0" lang="zh-CN" altLang="en-US" sz="2000" b="1" dirty="0" smtClean="0">
                <a:solidFill>
                  <a:srgbClr val="000000"/>
                </a:solidFill>
                <a:latin typeface="Arial" panose="020B0604020202020204" pitchFamily="34" charset="0"/>
              </a:rPr>
              <a:t>（黑）对应的</a:t>
            </a:r>
            <a:r>
              <a:rPr kumimoji="0" lang="en-US" altLang="zh-CN" sz="2000" b="1" dirty="0" smtClean="0">
                <a:solidFill>
                  <a:srgbClr val="000000"/>
                </a:solidFill>
                <a:latin typeface="Arial" panose="020B0604020202020204" pitchFamily="34" charset="0"/>
              </a:rPr>
              <a:t>0011</a:t>
            </a:r>
            <a:r>
              <a:rPr kumimoji="0" lang="zh-CN" altLang="en-US" sz="2000" b="1" dirty="0" smtClean="0">
                <a:solidFill>
                  <a:srgbClr val="000000"/>
                </a:solidFill>
                <a:latin typeface="Arial" panose="020B0604020202020204" pitchFamily="34" charset="0"/>
              </a:rPr>
              <a:t>。即为答案。</a:t>
            </a:r>
          </a:p>
          <a:p>
            <a:pPr marL="342900" indent="-342900" eaLnBrk="1" hangingPunct="1">
              <a:spcBef>
                <a:spcPct val="50000"/>
              </a:spcBef>
              <a:buFont typeface="Wingdings" panose="05000000000000000000" pitchFamily="2" charset="2"/>
              <a:buChar char="l"/>
            </a:pPr>
            <a:r>
              <a:rPr kumimoji="0" lang="en-US" altLang="zh-CN" sz="2000" b="1" dirty="0" smtClean="0">
                <a:solidFill>
                  <a:srgbClr val="000000"/>
                </a:solidFill>
                <a:latin typeface="Arial" panose="020B0604020202020204" pitchFamily="34" charset="0"/>
              </a:rPr>
              <a:t>9</a:t>
            </a:r>
            <a:r>
              <a:rPr kumimoji="0" lang="zh-CN" altLang="en-US" sz="2000" b="1" dirty="0" smtClean="0">
                <a:solidFill>
                  <a:srgbClr val="000000"/>
                </a:solidFill>
                <a:latin typeface="Arial" panose="020B0604020202020204" pitchFamily="34" charset="0"/>
              </a:rPr>
              <a:t>个白：规则</a:t>
            </a:r>
            <a:r>
              <a:rPr kumimoji="0" lang="en-US" altLang="zh-CN" sz="2000" b="1" dirty="0" smtClean="0">
                <a:solidFill>
                  <a:srgbClr val="000000"/>
                </a:solidFill>
                <a:latin typeface="Arial" panose="020B0604020202020204" pitchFamily="34" charset="0"/>
              </a:rPr>
              <a:t>(1)</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结尾码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9</a:t>
            </a:r>
            <a:r>
              <a:rPr kumimoji="0" lang="zh-CN" altLang="en-US" sz="2000" b="1" dirty="0" smtClean="0">
                <a:solidFill>
                  <a:srgbClr val="000000"/>
                </a:solidFill>
                <a:latin typeface="Arial" panose="020B0604020202020204" pitchFamily="34" charset="0"/>
              </a:rPr>
              <a:t>（白）对应的</a:t>
            </a:r>
            <a:r>
              <a:rPr kumimoji="0" lang="en-US" altLang="zh-CN" sz="2000" b="1" dirty="0" smtClean="0">
                <a:solidFill>
                  <a:srgbClr val="000000"/>
                </a:solidFill>
                <a:latin typeface="Arial" panose="020B0604020202020204" pitchFamily="34" charset="0"/>
              </a:rPr>
              <a:t>10100</a:t>
            </a:r>
            <a:r>
              <a:rPr kumimoji="0" lang="zh-CN" altLang="en-US" sz="2000" b="1" dirty="0" smtClean="0">
                <a:solidFill>
                  <a:srgbClr val="000000"/>
                </a:solidFill>
                <a:latin typeface="Arial" panose="020B0604020202020204" pitchFamily="34" charset="0"/>
              </a:rPr>
              <a:t>。即为答案。</a:t>
            </a:r>
          </a:p>
          <a:p>
            <a:pPr marL="342900" indent="-342900" eaLnBrk="1" hangingPunct="1">
              <a:spcBef>
                <a:spcPct val="50000"/>
              </a:spcBef>
              <a:buFont typeface="Wingdings" panose="05000000000000000000" pitchFamily="2" charset="2"/>
              <a:buChar char="l"/>
            </a:pPr>
            <a:r>
              <a:rPr kumimoji="0" lang="en-US" altLang="zh-CN" sz="2000" b="1" dirty="0" smtClean="0">
                <a:solidFill>
                  <a:srgbClr val="000000"/>
                </a:solidFill>
                <a:latin typeface="Arial" panose="020B0604020202020204" pitchFamily="34" charset="0"/>
              </a:rPr>
              <a:t>18</a:t>
            </a:r>
            <a:r>
              <a:rPr kumimoji="0" lang="zh-CN" altLang="en-US" sz="2000" b="1" dirty="0" smtClean="0">
                <a:solidFill>
                  <a:srgbClr val="000000"/>
                </a:solidFill>
                <a:latin typeface="Arial" panose="020B0604020202020204" pitchFamily="34" charset="0"/>
              </a:rPr>
              <a:t>个黑：规则</a:t>
            </a:r>
            <a:r>
              <a:rPr kumimoji="0" lang="en-US" altLang="zh-CN" sz="2000" b="1" dirty="0" smtClean="0">
                <a:solidFill>
                  <a:srgbClr val="000000"/>
                </a:solidFill>
                <a:latin typeface="Arial" panose="020B0604020202020204" pitchFamily="34" charset="0"/>
              </a:rPr>
              <a:t>(1)</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结尾码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18</a:t>
            </a:r>
            <a:r>
              <a:rPr kumimoji="0" lang="zh-CN" altLang="en-US" sz="2000" b="1" dirty="0" smtClean="0">
                <a:solidFill>
                  <a:srgbClr val="000000"/>
                </a:solidFill>
                <a:latin typeface="Arial" panose="020B0604020202020204" pitchFamily="34" charset="0"/>
              </a:rPr>
              <a:t>（黑）对应的</a:t>
            </a:r>
            <a:r>
              <a:rPr kumimoji="0" lang="en-US" altLang="zh-CN" sz="2000" b="1" dirty="0" smtClean="0">
                <a:solidFill>
                  <a:srgbClr val="000000"/>
                </a:solidFill>
                <a:latin typeface="Arial" panose="020B0604020202020204" pitchFamily="34" charset="0"/>
              </a:rPr>
              <a:t>0000001000</a:t>
            </a:r>
            <a:r>
              <a:rPr kumimoji="0" lang="zh-CN" altLang="en-US" sz="2000" b="1" dirty="0" smtClean="0">
                <a:solidFill>
                  <a:srgbClr val="000000"/>
                </a:solidFill>
                <a:latin typeface="Arial" panose="020B0604020202020204" pitchFamily="34" charset="0"/>
              </a:rPr>
              <a:t>。即为答案。</a:t>
            </a:r>
          </a:p>
          <a:p>
            <a:pPr marL="342900" indent="-342900" eaLnBrk="1" hangingPunct="1">
              <a:spcBef>
                <a:spcPct val="50000"/>
              </a:spcBef>
              <a:buFont typeface="Wingdings" panose="05000000000000000000" pitchFamily="2" charset="2"/>
              <a:buChar char="l"/>
            </a:pPr>
            <a:r>
              <a:rPr kumimoji="0" lang="en-US" altLang="zh-CN" sz="2000" b="1" dirty="0" smtClean="0">
                <a:solidFill>
                  <a:srgbClr val="000000"/>
                </a:solidFill>
                <a:latin typeface="Arial" panose="020B0604020202020204" pitchFamily="34" charset="0"/>
              </a:rPr>
              <a:t>1621</a:t>
            </a:r>
            <a:r>
              <a:rPr kumimoji="0" lang="zh-CN" altLang="en-US" sz="2000" b="1" dirty="0" smtClean="0">
                <a:solidFill>
                  <a:srgbClr val="000000"/>
                </a:solidFill>
                <a:latin typeface="Arial" panose="020B0604020202020204" pitchFamily="34" charset="0"/>
              </a:rPr>
              <a:t>个白：规则</a:t>
            </a:r>
            <a:r>
              <a:rPr kumimoji="0" lang="en-US" altLang="zh-CN" sz="2000" b="1" dirty="0" smtClean="0">
                <a:solidFill>
                  <a:srgbClr val="000000"/>
                </a:solidFill>
                <a:latin typeface="Arial" panose="020B0604020202020204" pitchFamily="34" charset="0"/>
              </a:rPr>
              <a:t>(2)</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组合基干码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1600</a:t>
            </a:r>
            <a:r>
              <a:rPr kumimoji="0" lang="zh-CN" altLang="en-US" sz="2000" b="1" dirty="0" smtClean="0">
                <a:solidFill>
                  <a:srgbClr val="000000"/>
                </a:solidFill>
                <a:latin typeface="Arial" panose="020B0604020202020204" pitchFamily="34" charset="0"/>
              </a:rPr>
              <a:t>（白）对应的</a:t>
            </a:r>
            <a:r>
              <a:rPr kumimoji="0" lang="en-US" altLang="zh-CN" sz="2000" b="1" dirty="0" smtClean="0">
                <a:solidFill>
                  <a:srgbClr val="000000"/>
                </a:solidFill>
                <a:latin typeface="Arial" panose="020B0604020202020204" pitchFamily="34" charset="0"/>
              </a:rPr>
              <a:t>010011010</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补充结尾码</a:t>
            </a:r>
            <a:r>
              <a:rPr kumimoji="0" lang="zh-CN" altLang="en-US" sz="2000" b="1" dirty="0" smtClean="0">
                <a:solidFill>
                  <a:srgbClr val="000000"/>
                </a:solidFill>
                <a:latin typeface="Arial" panose="020B0604020202020204" pitchFamily="34" charset="0"/>
              </a:rPr>
              <a:t>为</a:t>
            </a:r>
            <a:r>
              <a:rPr kumimoji="0" lang="en-US" altLang="zh-CN" sz="2000" b="1" dirty="0" smtClean="0">
                <a:solidFill>
                  <a:srgbClr val="000000"/>
                </a:solidFill>
                <a:latin typeface="Arial" panose="020B0604020202020204" pitchFamily="34" charset="0"/>
              </a:rPr>
              <a:t>1621-1600=21</a:t>
            </a:r>
            <a:r>
              <a:rPr kumimoji="0" lang="zh-CN" altLang="en-US" sz="2000" b="1" dirty="0" smtClean="0">
                <a:solidFill>
                  <a:srgbClr val="000000"/>
                </a:solidFill>
                <a:latin typeface="Arial" panose="020B0604020202020204" pitchFamily="34" charset="0"/>
              </a:rPr>
              <a:t>（白）所对应的</a:t>
            </a:r>
            <a:r>
              <a:rPr kumimoji="0" lang="en-US" altLang="zh-CN" sz="2000" b="1" dirty="0" smtClean="0">
                <a:solidFill>
                  <a:srgbClr val="000000"/>
                </a:solidFill>
                <a:latin typeface="Arial" panose="020B0604020202020204" pitchFamily="34" charset="0"/>
              </a:rPr>
              <a:t>0010111</a:t>
            </a:r>
            <a:r>
              <a:rPr kumimoji="0" lang="zh-CN" altLang="en-US" sz="2000" b="1" dirty="0" smtClean="0">
                <a:solidFill>
                  <a:srgbClr val="000000"/>
                </a:solidFill>
                <a:latin typeface="Arial" panose="020B0604020202020204" pitchFamily="34" charset="0"/>
              </a:rPr>
              <a:t>。所以答案为：</a:t>
            </a:r>
            <a:r>
              <a:rPr kumimoji="0" lang="en-US" altLang="zh-CN" sz="2000" b="1" dirty="0" smtClean="0">
                <a:solidFill>
                  <a:srgbClr val="000000"/>
                </a:solidFill>
                <a:latin typeface="Arial" panose="020B0604020202020204" pitchFamily="34" charset="0"/>
              </a:rPr>
              <a:t>0100110100010111</a:t>
            </a:r>
            <a:r>
              <a:rPr kumimoji="0" lang="zh-CN" altLang="en-US" sz="2000" b="1" dirty="0" smtClean="0">
                <a:solidFill>
                  <a:srgbClr val="000000"/>
                </a:solidFill>
                <a:latin typeface="Arial" panose="020B0604020202020204" pitchFamily="34" charset="0"/>
              </a:rPr>
              <a:t>。</a:t>
            </a:r>
          </a:p>
          <a:p>
            <a:pPr marL="342900" indent="-342900" eaLnBrk="1" hangingPunct="1">
              <a:spcBef>
                <a:spcPct val="50000"/>
              </a:spcBef>
              <a:buFont typeface="Wingdings" panose="05000000000000000000" pitchFamily="2" charset="2"/>
              <a:buChar char="l"/>
            </a:pPr>
            <a:r>
              <a:rPr kumimoji="0" lang="en-US" altLang="zh-CN" sz="2000" b="1" dirty="0" smtClean="0">
                <a:solidFill>
                  <a:srgbClr val="000000"/>
                </a:solidFill>
                <a:latin typeface="Arial" panose="020B0604020202020204" pitchFamily="34" charset="0"/>
              </a:rPr>
              <a:t>EOL</a:t>
            </a:r>
            <a:r>
              <a:rPr kumimoji="0" lang="zh-CN" altLang="en-US" sz="2000" b="1" dirty="0" smtClean="0">
                <a:solidFill>
                  <a:srgbClr val="000000"/>
                </a:solidFill>
                <a:latin typeface="Arial" panose="020B0604020202020204" pitchFamily="34" charset="0"/>
              </a:rPr>
              <a:t>：规则</a:t>
            </a:r>
            <a:r>
              <a:rPr kumimoji="0" lang="en-US" altLang="zh-CN" sz="2000" b="1" dirty="0" smtClean="0">
                <a:solidFill>
                  <a:srgbClr val="000000"/>
                </a:solidFill>
                <a:latin typeface="Arial" panose="020B0604020202020204" pitchFamily="34" charset="0"/>
              </a:rPr>
              <a:t>(3)</a:t>
            </a:r>
            <a:r>
              <a:rPr kumimoji="0" lang="zh-CN" altLang="en-US" sz="2000" b="1" dirty="0" smtClean="0">
                <a:solidFill>
                  <a:srgbClr val="000000"/>
                </a:solidFill>
                <a:latin typeface="Arial" panose="020B0604020202020204" pitchFamily="34" charset="0"/>
              </a:rPr>
              <a:t>。</a:t>
            </a:r>
            <a:r>
              <a:rPr kumimoji="0" lang="zh-CN" altLang="en-US" sz="2000" b="1" dirty="0" smtClean="0">
                <a:solidFill>
                  <a:srgbClr val="FF5050"/>
                </a:solidFill>
                <a:latin typeface="Arial" panose="020B0604020202020204" pitchFamily="34" charset="0"/>
              </a:rPr>
              <a:t>同步码</a:t>
            </a:r>
            <a:r>
              <a:rPr kumimoji="0" lang="zh-CN" altLang="en-US" sz="2000" b="1" dirty="0" smtClean="0">
                <a:solidFill>
                  <a:srgbClr val="000000"/>
                </a:solidFill>
                <a:latin typeface="Arial" panose="020B0604020202020204" pitchFamily="34" charset="0"/>
              </a:rPr>
              <a:t>，查表可得为</a:t>
            </a:r>
            <a:r>
              <a:rPr kumimoji="0" lang="en-US" altLang="zh-CN" sz="2000" b="1" dirty="0" smtClean="0">
                <a:solidFill>
                  <a:srgbClr val="000000"/>
                </a:solidFill>
                <a:latin typeface="Arial" panose="020B0604020202020204" pitchFamily="34" charset="0"/>
              </a:rPr>
              <a:t>000000000001</a:t>
            </a:r>
            <a:r>
              <a:rPr kumimoji="0" lang="zh-CN" altLang="en-US" sz="2000" b="1" dirty="0" smtClean="0">
                <a:solidFill>
                  <a:srgbClr val="000000"/>
                </a:solidFill>
                <a:latin typeface="Arial" panose="020B0604020202020204" pitchFamily="34" charset="0"/>
              </a:rPr>
              <a:t>。</a:t>
            </a:r>
            <a:endParaRPr kumimoji="0" lang="zh-CN" altLang="en-US" sz="2000" b="1" i="1" dirty="0" smtClean="0">
              <a:solidFill>
                <a:srgbClr val="000000"/>
              </a:solidFill>
              <a:latin typeface="Arial" panose="020B0604020202020204" pitchFamily="34" charset="0"/>
            </a:endParaRPr>
          </a:p>
        </p:txBody>
      </p:sp>
      <p:graphicFrame>
        <p:nvGraphicFramePr>
          <p:cNvPr id="5" name="Group 23"/>
          <p:cNvGraphicFramePr>
            <a:graphicFrameLocks/>
          </p:cNvGraphicFramePr>
          <p:nvPr>
            <p:extLst/>
          </p:nvPr>
        </p:nvGraphicFramePr>
        <p:xfrm>
          <a:off x="1043608" y="692696"/>
          <a:ext cx="7289800" cy="396240"/>
        </p:xfrm>
        <a:graphic>
          <a:graphicData uri="http://schemas.openxmlformats.org/drawingml/2006/table">
            <a:tbl>
              <a:tblPr/>
              <a:tblGrid>
                <a:gridCol w="1101725">
                  <a:extLst>
                    <a:ext uri="{9D8B030D-6E8A-4147-A177-3AD203B41FA5}">
                      <a16:colId xmlns:a16="http://schemas.microsoft.com/office/drawing/2014/main" val="222367493"/>
                    </a:ext>
                  </a:extLst>
                </a:gridCol>
                <a:gridCol w="911225">
                  <a:extLst>
                    <a:ext uri="{9D8B030D-6E8A-4147-A177-3AD203B41FA5}">
                      <a16:colId xmlns:a16="http://schemas.microsoft.com/office/drawing/2014/main" val="3683525366"/>
                    </a:ext>
                  </a:extLst>
                </a:gridCol>
                <a:gridCol w="909638">
                  <a:extLst>
                    <a:ext uri="{9D8B030D-6E8A-4147-A177-3AD203B41FA5}">
                      <a16:colId xmlns:a16="http://schemas.microsoft.com/office/drawing/2014/main" val="2876821328"/>
                    </a:ext>
                  </a:extLst>
                </a:gridCol>
                <a:gridCol w="1979612">
                  <a:extLst>
                    <a:ext uri="{9D8B030D-6E8A-4147-A177-3AD203B41FA5}">
                      <a16:colId xmlns:a16="http://schemas.microsoft.com/office/drawing/2014/main" val="2770129953"/>
                    </a:ext>
                  </a:extLst>
                </a:gridCol>
                <a:gridCol w="2387600">
                  <a:extLst>
                    <a:ext uri="{9D8B030D-6E8A-4147-A177-3AD203B41FA5}">
                      <a16:colId xmlns:a16="http://schemas.microsoft.com/office/drawing/2014/main" val="2853871650"/>
                    </a:ext>
                  </a:extLst>
                </a:gridCol>
              </a:tblGrid>
              <a:tr h="3571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75</a:t>
                      </a: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个白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5</a:t>
                      </a:r>
                      <a:r>
                        <a:rPr kumimoji="0" lang="zh-CN" altLang="en-US"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个黑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个白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18</a:t>
                      </a:r>
                      <a:r>
                        <a:rPr kumimoji="0" lang="zh-CN" altLang="en-US" sz="2000" b="0" i="0" u="none" strike="noStrike" cap="none" normalizeH="0" baseline="0" smtClean="0">
                          <a:ln>
                            <a:noFill/>
                          </a:ln>
                          <a:solidFill>
                            <a:srgbClr val="3366FF"/>
                          </a:solidFill>
                          <a:effectLst/>
                          <a:latin typeface="Arial" panose="020B0604020202020204" pitchFamily="34" charset="0"/>
                          <a:ea typeface="宋体" panose="02010600030101010101" pitchFamily="2" charset="-122"/>
                        </a:rPr>
                        <a:t>个黑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1621</a:t>
                      </a: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个白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924204"/>
                  </a:ext>
                </a:extLst>
              </a:tr>
            </a:tbl>
          </a:graphicData>
        </a:graphic>
      </p:graphicFrame>
      <p:sp>
        <p:nvSpPr>
          <p:cNvPr id="2" name="灯片编号占位符 1"/>
          <p:cNvSpPr>
            <a:spLocks noGrp="1"/>
          </p:cNvSpPr>
          <p:nvPr>
            <p:ph type="sldNum" sz="quarter" idx="12"/>
          </p:nvPr>
        </p:nvSpPr>
        <p:spPr/>
        <p:txBody>
          <a:bodyPr/>
          <a:lstStyle/>
          <a:p>
            <a:fld id="{94305DCF-200D-4CC6-9321-1179FBC77CD4}" type="slidenum">
              <a:rPr lang="en-US" altLang="zh-CN" smtClean="0"/>
              <a:pPr/>
              <a:t>133</a:t>
            </a:fld>
            <a:endParaRPr lang="en-US" altLang="zh-CN"/>
          </a:p>
        </p:txBody>
      </p:sp>
    </p:spTree>
    <p:extLst>
      <p:ext uri="{BB962C8B-B14F-4D97-AF65-F5344CB8AC3E}">
        <p14:creationId xmlns:p14="http://schemas.microsoft.com/office/powerpoint/2010/main" val="385991234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23438" y="1016731"/>
            <a:ext cx="7300989" cy="4012077"/>
          </a:xfrm>
          <a:prstGeom prst="rect">
            <a:avLst/>
          </a:prstGeom>
        </p:spPr>
      </p:pic>
      <p:sp>
        <p:nvSpPr>
          <p:cNvPr id="2" name="灯片编号占位符 1"/>
          <p:cNvSpPr>
            <a:spLocks noGrp="1"/>
          </p:cNvSpPr>
          <p:nvPr>
            <p:ph type="sldNum" sz="quarter" idx="12"/>
          </p:nvPr>
        </p:nvSpPr>
        <p:spPr/>
        <p:txBody>
          <a:bodyPr/>
          <a:lstStyle/>
          <a:p>
            <a:fld id="{94305DCF-200D-4CC6-9321-1179FBC77CD4}" type="slidenum">
              <a:rPr lang="en-US" altLang="zh-CN" smtClean="0"/>
              <a:pPr/>
              <a:t>134</a:t>
            </a:fld>
            <a:endParaRPr lang="en-US" altLang="zh-CN"/>
          </a:p>
        </p:txBody>
      </p:sp>
    </p:spTree>
    <p:extLst>
      <p:ext uri="{BB962C8B-B14F-4D97-AF65-F5344CB8AC3E}">
        <p14:creationId xmlns:p14="http://schemas.microsoft.com/office/powerpoint/2010/main" val="46408411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E79105E-F322-488A-B7D3-151EF8D8733C}" type="slidenum">
              <a:rPr lang="en-US" altLang="zh-CN" sz="1400">
                <a:latin typeface="Arial" panose="020B0604020202020204" pitchFamily="34" charset="0"/>
              </a:rPr>
              <a:pPr/>
              <a:t>135</a:t>
            </a:fld>
            <a:endParaRPr lang="en-US" altLang="zh-CN" sz="1400">
              <a:latin typeface="Arial" panose="020B0604020202020204" pitchFamily="34" charset="0"/>
            </a:endParaRPr>
          </a:p>
        </p:txBody>
      </p:sp>
      <p:sp>
        <p:nvSpPr>
          <p:cNvPr id="96260" name="Rectangle 2"/>
          <p:cNvSpPr>
            <a:spLocks noGrp="1" noChangeArrowheads="1"/>
          </p:cNvSpPr>
          <p:nvPr>
            <p:ph type="title" idx="4294967295"/>
          </p:nvPr>
        </p:nvSpPr>
        <p:spPr>
          <a:xfrm>
            <a:off x="1173163" y="457200"/>
            <a:ext cx="7772400" cy="1143000"/>
          </a:xfrm>
        </p:spPr>
        <p:txBody>
          <a:bodyPr/>
          <a:lstStyle/>
          <a:p>
            <a:pPr eaLnBrk="1" hangingPunct="1"/>
            <a:r>
              <a:rPr lang="zh-CN" altLang="en-US" dirty="0" smtClean="0"/>
              <a:t>第</a:t>
            </a:r>
            <a:r>
              <a:rPr lang="en-US" altLang="zh-CN" dirty="0" smtClean="0"/>
              <a:t>5</a:t>
            </a:r>
            <a:r>
              <a:rPr lang="zh-CN" altLang="en-US" dirty="0" smtClean="0"/>
              <a:t>章</a:t>
            </a:r>
            <a:r>
              <a:rPr lang="zh-CN" altLang="en-US" dirty="0"/>
              <a:t>小结</a:t>
            </a:r>
            <a:endParaRPr lang="zh-CN" altLang="en-US" dirty="0" smtClean="0"/>
          </a:p>
        </p:txBody>
      </p:sp>
      <p:sp>
        <p:nvSpPr>
          <p:cNvPr id="96261" name="Rectangle 3"/>
          <p:cNvSpPr>
            <a:spLocks noGrp="1" noChangeArrowheads="1"/>
          </p:cNvSpPr>
          <p:nvPr>
            <p:ph type="body" idx="1"/>
          </p:nvPr>
        </p:nvSpPr>
        <p:spPr>
          <a:xfrm>
            <a:off x="1129591" y="1700808"/>
            <a:ext cx="7772400" cy="4114800"/>
          </a:xfrm>
        </p:spPr>
        <p:txBody>
          <a:bodyPr/>
          <a:lstStyle/>
          <a:p>
            <a:pPr eaLnBrk="1" hangingPunct="1"/>
            <a:r>
              <a:rPr lang="zh-CN" altLang="en-US" sz="2800" dirty="0" smtClean="0"/>
              <a:t>编码的定义：分组码、变长码、非奇异码、唯一可译码、即时码、非延长码</a:t>
            </a:r>
          </a:p>
          <a:p>
            <a:pPr eaLnBrk="1" hangingPunct="1"/>
            <a:r>
              <a:rPr lang="zh-CN" altLang="en-US" sz="2800" dirty="0" smtClean="0"/>
              <a:t>唯一可译码存在的充分和必要条件，克劳夫特不等式</a:t>
            </a:r>
            <a:endParaRPr lang="en-US" altLang="zh-CN" sz="2800" dirty="0" smtClean="0"/>
          </a:p>
          <a:p>
            <a:pPr marL="0" indent="0" eaLnBrk="1" hangingPunct="1">
              <a:buNone/>
            </a:pPr>
            <a:endParaRPr lang="en-US" altLang="zh-CN" sz="2800" dirty="0" smtClean="0"/>
          </a:p>
          <a:p>
            <a:pPr marL="0" indent="0" eaLnBrk="1" hangingPunct="1">
              <a:buNone/>
            </a:pPr>
            <a:endParaRPr lang="zh-CN" altLang="en-US" sz="2800" dirty="0" smtClean="0"/>
          </a:p>
          <a:p>
            <a:pPr eaLnBrk="1" hangingPunct="1"/>
            <a:r>
              <a:rPr lang="zh-CN" altLang="en-US" sz="2800" dirty="0" smtClean="0"/>
              <a:t>编码效率 </a:t>
            </a:r>
          </a:p>
        </p:txBody>
      </p:sp>
      <p:graphicFrame>
        <p:nvGraphicFramePr>
          <p:cNvPr id="5" name="Object 4"/>
          <p:cNvGraphicFramePr>
            <a:graphicFrameLocks noChangeAspect="1"/>
          </p:cNvGraphicFramePr>
          <p:nvPr>
            <p:extLst>
              <p:ext uri="{D42A27DB-BD31-4B8C-83A1-F6EECF244321}">
                <p14:modId xmlns:p14="http://schemas.microsoft.com/office/powerpoint/2010/main" val="3708437901"/>
              </p:ext>
            </p:extLst>
          </p:nvPr>
        </p:nvGraphicFramePr>
        <p:xfrm>
          <a:off x="3491880" y="3313454"/>
          <a:ext cx="2052638" cy="1169987"/>
        </p:xfrm>
        <a:graphic>
          <a:graphicData uri="http://schemas.openxmlformats.org/presentationml/2006/ole">
            <mc:AlternateContent xmlns:mc="http://schemas.openxmlformats.org/markup-compatibility/2006">
              <mc:Choice xmlns:v="urn:schemas-microsoft-com:vml" Requires="v">
                <p:oleObj spid="_x0000_s68856" name="公式" r:id="rId3" imgW="748975" imgH="431613" progId="Equation.3">
                  <p:embed/>
                </p:oleObj>
              </mc:Choice>
              <mc:Fallback>
                <p:oleObj name="公式" r:id="rId3" imgW="748975" imgH="431613"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313454"/>
                        <a:ext cx="2052638" cy="1169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3707904" y="5263011"/>
                <a:ext cx="1459437"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num>
                        <m:den>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𝐾</m:t>
                              </m:r>
                            </m:e>
                          </m:bar>
                        </m:den>
                      </m:f>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707904" y="5263011"/>
                <a:ext cx="1459437" cy="768993"/>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a:t>
            </a:r>
            <a:r>
              <a:rPr lang="zh-CN" altLang="en-US" dirty="0"/>
              <a:t>小结</a:t>
            </a:r>
          </a:p>
        </p:txBody>
      </p:sp>
      <p:sp>
        <p:nvSpPr>
          <p:cNvPr id="6" name="内容占位符 5"/>
          <p:cNvSpPr>
            <a:spLocks noGrp="1"/>
          </p:cNvSpPr>
          <p:nvPr>
            <p:ph idx="1"/>
          </p:nvPr>
        </p:nvSpPr>
        <p:spPr/>
        <p:txBody>
          <a:bodyPr/>
          <a:lstStyle/>
          <a:p>
            <a:pPr eaLnBrk="1" hangingPunct="1"/>
            <a:r>
              <a:rPr lang="zh-CN" altLang="en-US" dirty="0" smtClean="0"/>
              <a:t>无失真信源编码定理（香农第一定理）</a:t>
            </a:r>
            <a:endParaRPr lang="en-US" altLang="zh-CN" dirty="0" smtClean="0"/>
          </a:p>
          <a:p>
            <a:pPr marL="857250" lvl="1" indent="-457200" eaLnBrk="1" hangingPunct="1"/>
            <a:r>
              <a:rPr lang="zh-CN" altLang="en-US" dirty="0" smtClean="0"/>
              <a:t>定长编码定理</a:t>
            </a:r>
            <a:endParaRPr lang="en-US" altLang="zh-CN" dirty="0" smtClean="0"/>
          </a:p>
          <a:p>
            <a:pPr marL="857250" lvl="1" indent="-457200" eaLnBrk="1" hangingPunct="1"/>
            <a:endParaRPr lang="en-US" altLang="zh-CN" dirty="0"/>
          </a:p>
          <a:p>
            <a:pPr marL="857250" lvl="1" indent="-457200" eaLnBrk="1" hangingPunct="1"/>
            <a:endParaRPr lang="en-US" altLang="zh-CN" dirty="0"/>
          </a:p>
          <a:p>
            <a:pPr lvl="1" eaLnBrk="1" hangingPunct="1"/>
            <a:r>
              <a:rPr lang="zh-CN" altLang="en-US" dirty="0" smtClean="0"/>
              <a:t>变长编码定理</a:t>
            </a:r>
            <a:endParaRPr lang="en-US" altLang="zh-CN" dirty="0" smtClean="0"/>
          </a:p>
          <a:p>
            <a:pPr lvl="1" eaLnBrk="1" hangingPunct="1"/>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C634ACB-6230-4073-8D8B-E35DA34B8433}" type="slidenum">
              <a:rPr lang="en-US" altLang="zh-CN" smtClean="0"/>
              <a:pPr/>
              <a:t>136</a:t>
            </a:fld>
            <a:endParaRPr lang="en-US" altLang="zh-CN"/>
          </a:p>
        </p:txBody>
      </p:sp>
      <p:graphicFrame>
        <p:nvGraphicFramePr>
          <p:cNvPr id="7" name="Object 4"/>
          <p:cNvGraphicFramePr>
            <a:graphicFrameLocks noChangeAspect="1"/>
          </p:cNvGraphicFramePr>
          <p:nvPr>
            <p:extLst>
              <p:ext uri="{D42A27DB-BD31-4B8C-83A1-F6EECF244321}">
                <p14:modId xmlns:p14="http://schemas.microsoft.com/office/powerpoint/2010/main" val="2821838924"/>
              </p:ext>
            </p:extLst>
          </p:nvPr>
        </p:nvGraphicFramePr>
        <p:xfrm>
          <a:off x="3059832" y="3075149"/>
          <a:ext cx="3492637" cy="966416"/>
        </p:xfrm>
        <a:graphic>
          <a:graphicData uri="http://schemas.openxmlformats.org/presentationml/2006/ole">
            <mc:AlternateContent xmlns:mc="http://schemas.openxmlformats.org/markup-compatibility/2006">
              <mc:Choice xmlns:v="urn:schemas-microsoft-com:vml" Requires="v">
                <p:oleObj spid="_x0000_s70123" name="公式" r:id="rId3" imgW="1409088" imgH="393529" progId="Equation.3">
                  <p:embed/>
                </p:oleObj>
              </mc:Choice>
              <mc:Fallback>
                <p:oleObj name="公式" r:id="rId3" imgW="1409088" imgH="393529" progId="Equation.3">
                  <p:embed/>
                  <p:pic>
                    <p:nvPicPr>
                      <p:cNvPr id="266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075149"/>
                        <a:ext cx="3492637" cy="966416"/>
                      </a:xfrm>
                      <a:prstGeom prst="rect">
                        <a:avLst/>
                      </a:prstGeom>
                      <a:noFill/>
                      <a:ln>
                        <a:noFill/>
                      </a:ln>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636642910"/>
              </p:ext>
            </p:extLst>
          </p:nvPr>
        </p:nvGraphicFramePr>
        <p:xfrm>
          <a:off x="2663788" y="4797152"/>
          <a:ext cx="4432275" cy="984289"/>
        </p:xfrm>
        <a:graphic>
          <a:graphicData uri="http://schemas.openxmlformats.org/presentationml/2006/ole">
            <mc:AlternateContent xmlns:mc="http://schemas.openxmlformats.org/markup-compatibility/2006">
              <mc:Choice xmlns:v="urn:schemas-microsoft-com:vml" Requires="v">
                <p:oleObj spid="_x0000_s70124" name="公式" r:id="rId5" imgW="1892160" imgH="419040" progId="Equation.3">
                  <p:embed/>
                </p:oleObj>
              </mc:Choice>
              <mc:Fallback>
                <p:oleObj name="公式" r:id="rId5" imgW="1892160" imgH="419040" progId="Equation.3">
                  <p:embed/>
                  <p:pic>
                    <p:nvPicPr>
                      <p:cNvPr id="16386" name="Object 4"/>
                      <p:cNvPicPr>
                        <a:picLocks noChangeAspect="1" noChangeArrowheads="1"/>
                      </p:cNvPicPr>
                      <p:nvPr/>
                    </p:nvPicPr>
                    <p:blipFill>
                      <a:blip r:embed="rId6"/>
                      <a:srcRect/>
                      <a:stretch>
                        <a:fillRect/>
                      </a:stretch>
                    </p:blipFill>
                    <p:spPr bwMode="auto">
                      <a:xfrm>
                        <a:off x="2663788" y="4797152"/>
                        <a:ext cx="4432275" cy="98428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899360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338" y="320946"/>
            <a:ext cx="7772400" cy="631255"/>
          </a:xfrm>
        </p:spPr>
        <p:txBody>
          <a:bodyPr/>
          <a:lstStyle/>
          <a:p>
            <a:pPr algn="ctr"/>
            <a:r>
              <a:rPr lang="zh-CN" altLang="en-US" sz="3600" dirty="0" smtClean="0"/>
              <a:t>码的分类</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14</a:t>
            </a:fld>
            <a:endParaRPr lang="zh-CN" altLang="en-US" dirty="0"/>
          </a:p>
        </p:txBody>
      </p:sp>
      <p:sp>
        <p:nvSpPr>
          <p:cNvPr id="7" name="Rectangle 23"/>
          <p:cNvSpPr txBox="1">
            <a:spLocks noChangeArrowheads="1"/>
          </p:cNvSpPr>
          <p:nvPr/>
        </p:nvSpPr>
        <p:spPr>
          <a:xfrm>
            <a:off x="611311" y="1774031"/>
            <a:ext cx="862013" cy="5762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码</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8" name="AutoShape 24"/>
          <p:cNvSpPr>
            <a:spLocks/>
          </p:cNvSpPr>
          <p:nvPr/>
        </p:nvSpPr>
        <p:spPr bwMode="auto">
          <a:xfrm>
            <a:off x="1152649" y="1629569"/>
            <a:ext cx="71437" cy="792162"/>
          </a:xfrm>
          <a:prstGeom prst="leftBrace">
            <a:avLst>
              <a:gd name="adj1" fmla="val 92408"/>
              <a:gd name="adj2" fmla="val 50000"/>
            </a:avLst>
          </a:prstGeom>
          <a:noFill/>
          <a:ln w="31750">
            <a:solidFill>
              <a:schemeClr val="tx1"/>
            </a:solidFill>
            <a:round/>
            <a:headEnd/>
            <a:tailEnd/>
          </a:ln>
          <a:effectLst/>
        </p:spPr>
        <p:txBody>
          <a:bodyPr wrap="none" lIns="0" tIns="0" rIns="0" bIns="0" anchor="ctr"/>
          <a:lstStyle/>
          <a:p>
            <a:endParaRPr lang="zh-CN" altLang="en-US" sz="2000" b="1"/>
          </a:p>
        </p:txBody>
      </p:sp>
      <p:sp>
        <p:nvSpPr>
          <p:cNvPr id="9" name="Rectangle 26"/>
          <p:cNvSpPr>
            <a:spLocks noChangeArrowheads="1"/>
          </p:cNvSpPr>
          <p:nvPr/>
        </p:nvSpPr>
        <p:spPr bwMode="auto">
          <a:xfrm>
            <a:off x="1224086" y="1124744"/>
            <a:ext cx="1800225" cy="1511300"/>
          </a:xfrm>
          <a:prstGeom prst="rect">
            <a:avLst/>
          </a:prstGeom>
          <a:noFill/>
          <a:ln w="9525">
            <a:noFill/>
            <a:miter lim="800000"/>
            <a:headEnd/>
            <a:tailEnd/>
          </a:ln>
        </p:spPr>
        <p:txBody>
          <a:bodyPr/>
          <a:lstStyle/>
          <a:p>
            <a:pPr marL="342900" indent="-342900" algn="l">
              <a:lnSpc>
                <a:spcPct val="170000"/>
              </a:lnSpc>
              <a:spcBef>
                <a:spcPct val="20000"/>
              </a:spcBef>
            </a:pPr>
            <a:r>
              <a:rPr kumimoji="0" lang="zh-CN" altLang="en-US" b="1" dirty="0">
                <a:solidFill>
                  <a:schemeClr val="tx1"/>
                </a:solidFill>
              </a:rPr>
              <a:t>非分组码 </a:t>
            </a:r>
          </a:p>
          <a:p>
            <a:pPr marL="342900" indent="-342900" algn="l">
              <a:lnSpc>
                <a:spcPct val="170000"/>
              </a:lnSpc>
              <a:spcBef>
                <a:spcPct val="20000"/>
              </a:spcBef>
            </a:pPr>
            <a:r>
              <a:rPr kumimoji="0" lang="zh-CN" altLang="en-US" b="1" dirty="0">
                <a:solidFill>
                  <a:srgbClr val="FF0000"/>
                </a:solidFill>
              </a:rPr>
              <a:t>分组码</a:t>
            </a:r>
          </a:p>
        </p:txBody>
      </p:sp>
      <p:sp>
        <p:nvSpPr>
          <p:cNvPr id="10" name="AutoShape 27"/>
          <p:cNvSpPr>
            <a:spLocks/>
          </p:cNvSpPr>
          <p:nvPr/>
        </p:nvSpPr>
        <p:spPr bwMode="auto">
          <a:xfrm>
            <a:off x="2521074" y="2061369"/>
            <a:ext cx="71437" cy="792162"/>
          </a:xfrm>
          <a:prstGeom prst="leftBrace">
            <a:avLst>
              <a:gd name="adj1" fmla="val 92408"/>
              <a:gd name="adj2" fmla="val 50000"/>
            </a:avLst>
          </a:prstGeom>
          <a:noFill/>
          <a:ln w="31750">
            <a:solidFill>
              <a:schemeClr val="tx1"/>
            </a:solidFill>
            <a:round/>
            <a:headEnd/>
            <a:tailEnd/>
          </a:ln>
          <a:effectLst/>
        </p:spPr>
        <p:txBody>
          <a:bodyPr wrap="none" lIns="0" tIns="0" rIns="0" bIns="0" anchor="ctr"/>
          <a:lstStyle/>
          <a:p>
            <a:endParaRPr lang="zh-CN" altLang="en-US" sz="2000" b="1"/>
          </a:p>
        </p:txBody>
      </p:sp>
      <p:sp>
        <p:nvSpPr>
          <p:cNvPr id="11" name="Rectangle 28"/>
          <p:cNvSpPr>
            <a:spLocks noChangeArrowheads="1"/>
          </p:cNvSpPr>
          <p:nvPr/>
        </p:nvSpPr>
        <p:spPr bwMode="auto">
          <a:xfrm>
            <a:off x="2521074" y="1629569"/>
            <a:ext cx="1800225" cy="1511300"/>
          </a:xfrm>
          <a:prstGeom prst="rect">
            <a:avLst/>
          </a:prstGeom>
          <a:noFill/>
          <a:ln w="9525">
            <a:noFill/>
            <a:miter lim="800000"/>
            <a:headEnd/>
            <a:tailEnd/>
          </a:ln>
        </p:spPr>
        <p:txBody>
          <a:bodyPr/>
          <a:lstStyle/>
          <a:p>
            <a:pPr marL="342900" indent="-342900" algn="l">
              <a:lnSpc>
                <a:spcPct val="150000"/>
              </a:lnSpc>
              <a:spcBef>
                <a:spcPct val="20000"/>
              </a:spcBef>
            </a:pPr>
            <a:r>
              <a:rPr kumimoji="0" lang="zh-CN" altLang="en-US" b="1" dirty="0">
                <a:solidFill>
                  <a:schemeClr val="tx1"/>
                </a:solidFill>
              </a:rPr>
              <a:t>奇异码 </a:t>
            </a:r>
          </a:p>
          <a:p>
            <a:pPr marL="342900" indent="-342900" algn="l">
              <a:lnSpc>
                <a:spcPct val="150000"/>
              </a:lnSpc>
              <a:spcBef>
                <a:spcPct val="20000"/>
              </a:spcBef>
            </a:pPr>
            <a:r>
              <a:rPr kumimoji="0" lang="zh-CN" altLang="en-US" b="1" dirty="0">
                <a:solidFill>
                  <a:srgbClr val="FF0000"/>
                </a:solidFill>
              </a:rPr>
              <a:t>非奇异码</a:t>
            </a:r>
            <a:r>
              <a:rPr kumimoji="0" lang="zh-CN" altLang="en-US" sz="2800" b="1" dirty="0">
                <a:solidFill>
                  <a:srgbClr val="FF0000"/>
                </a:solidFill>
              </a:rPr>
              <a:t> </a:t>
            </a:r>
          </a:p>
        </p:txBody>
      </p:sp>
      <p:sp>
        <p:nvSpPr>
          <p:cNvPr id="12" name="AutoShape 29"/>
          <p:cNvSpPr>
            <a:spLocks/>
          </p:cNvSpPr>
          <p:nvPr/>
        </p:nvSpPr>
        <p:spPr bwMode="auto">
          <a:xfrm>
            <a:off x="4176836" y="2493169"/>
            <a:ext cx="71438" cy="792162"/>
          </a:xfrm>
          <a:prstGeom prst="leftBrace">
            <a:avLst>
              <a:gd name="adj1" fmla="val 92407"/>
              <a:gd name="adj2" fmla="val 50000"/>
            </a:avLst>
          </a:prstGeom>
          <a:noFill/>
          <a:ln w="31750">
            <a:solidFill>
              <a:schemeClr val="tx1"/>
            </a:solidFill>
            <a:round/>
            <a:headEnd/>
            <a:tailEnd/>
          </a:ln>
          <a:effectLst/>
        </p:spPr>
        <p:txBody>
          <a:bodyPr wrap="none" lIns="0" tIns="0" rIns="0" bIns="0" anchor="ctr"/>
          <a:lstStyle/>
          <a:p>
            <a:endParaRPr lang="zh-CN" altLang="en-US" sz="2000" b="1"/>
          </a:p>
        </p:txBody>
      </p:sp>
      <p:sp>
        <p:nvSpPr>
          <p:cNvPr id="13" name="Rectangle 30"/>
          <p:cNvSpPr>
            <a:spLocks noChangeArrowheads="1"/>
          </p:cNvSpPr>
          <p:nvPr/>
        </p:nvSpPr>
        <p:spPr bwMode="auto">
          <a:xfrm>
            <a:off x="4248274" y="2061369"/>
            <a:ext cx="2447925" cy="1511300"/>
          </a:xfrm>
          <a:prstGeom prst="rect">
            <a:avLst/>
          </a:prstGeom>
          <a:noFill/>
          <a:ln w="9525">
            <a:noFill/>
            <a:miter lim="800000"/>
            <a:headEnd/>
            <a:tailEnd/>
          </a:ln>
        </p:spPr>
        <p:txBody>
          <a:bodyPr/>
          <a:lstStyle/>
          <a:p>
            <a:pPr marL="342900" indent="-342900" algn="l">
              <a:lnSpc>
                <a:spcPct val="160000"/>
              </a:lnSpc>
              <a:spcBef>
                <a:spcPct val="20000"/>
              </a:spcBef>
            </a:pPr>
            <a:r>
              <a:rPr kumimoji="0" lang="zh-CN" altLang="en-US" b="1" dirty="0">
                <a:solidFill>
                  <a:schemeClr val="tx1"/>
                </a:solidFill>
              </a:rPr>
              <a:t>非唯一可译码 </a:t>
            </a:r>
          </a:p>
          <a:p>
            <a:pPr marL="342900" indent="-342900" algn="l">
              <a:lnSpc>
                <a:spcPct val="160000"/>
              </a:lnSpc>
              <a:spcBef>
                <a:spcPct val="20000"/>
              </a:spcBef>
            </a:pPr>
            <a:r>
              <a:rPr kumimoji="0" lang="zh-CN" altLang="en-US" b="1" dirty="0">
                <a:solidFill>
                  <a:srgbClr val="FF0000"/>
                </a:solidFill>
              </a:rPr>
              <a:t>唯一可译码</a:t>
            </a:r>
          </a:p>
        </p:txBody>
      </p:sp>
      <p:sp>
        <p:nvSpPr>
          <p:cNvPr id="14" name="AutoShape 31"/>
          <p:cNvSpPr>
            <a:spLocks/>
          </p:cNvSpPr>
          <p:nvPr/>
        </p:nvSpPr>
        <p:spPr bwMode="auto">
          <a:xfrm>
            <a:off x="6264399" y="2853531"/>
            <a:ext cx="71437" cy="792163"/>
          </a:xfrm>
          <a:prstGeom prst="leftBrace">
            <a:avLst>
              <a:gd name="adj1" fmla="val 92408"/>
              <a:gd name="adj2" fmla="val 50000"/>
            </a:avLst>
          </a:prstGeom>
          <a:noFill/>
          <a:ln w="31750">
            <a:solidFill>
              <a:schemeClr val="tx1"/>
            </a:solidFill>
            <a:round/>
            <a:headEnd/>
            <a:tailEnd/>
          </a:ln>
          <a:effectLst/>
        </p:spPr>
        <p:txBody>
          <a:bodyPr wrap="none" lIns="0" tIns="0" rIns="0" bIns="0" anchor="ctr"/>
          <a:lstStyle/>
          <a:p>
            <a:endParaRPr lang="zh-CN" altLang="en-US" sz="2000" b="1"/>
          </a:p>
        </p:txBody>
      </p:sp>
      <p:sp>
        <p:nvSpPr>
          <p:cNvPr id="15" name="Rectangle 32"/>
          <p:cNvSpPr>
            <a:spLocks noChangeArrowheads="1"/>
          </p:cNvSpPr>
          <p:nvPr/>
        </p:nvSpPr>
        <p:spPr bwMode="auto">
          <a:xfrm>
            <a:off x="6337424" y="2421731"/>
            <a:ext cx="2806576" cy="1511300"/>
          </a:xfrm>
          <a:prstGeom prst="rect">
            <a:avLst/>
          </a:prstGeom>
          <a:noFill/>
          <a:ln w="9525">
            <a:noFill/>
            <a:miter lim="800000"/>
            <a:headEnd/>
            <a:tailEnd/>
          </a:ln>
        </p:spPr>
        <p:txBody>
          <a:bodyPr/>
          <a:lstStyle/>
          <a:p>
            <a:pPr marL="342900" indent="-342900" algn="l">
              <a:lnSpc>
                <a:spcPct val="140000"/>
              </a:lnSpc>
              <a:spcBef>
                <a:spcPct val="20000"/>
              </a:spcBef>
            </a:pPr>
            <a:r>
              <a:rPr kumimoji="0" lang="zh-CN" altLang="en-US" b="1" dirty="0">
                <a:solidFill>
                  <a:schemeClr val="tx1"/>
                </a:solidFill>
              </a:rPr>
              <a:t>非即时码 </a:t>
            </a:r>
            <a:endParaRPr kumimoji="0" lang="zh-CN" altLang="en-US" sz="2000" b="1" dirty="0">
              <a:solidFill>
                <a:schemeClr val="tx1"/>
              </a:solidFill>
            </a:endParaRPr>
          </a:p>
          <a:p>
            <a:pPr marL="342900" indent="-342900" algn="l">
              <a:lnSpc>
                <a:spcPct val="140000"/>
              </a:lnSpc>
              <a:spcBef>
                <a:spcPct val="20000"/>
              </a:spcBef>
            </a:pPr>
            <a:r>
              <a:rPr kumimoji="0" lang="zh-CN" altLang="en-US" b="1" dirty="0">
                <a:solidFill>
                  <a:srgbClr val="FF0000"/>
                </a:solidFill>
              </a:rPr>
              <a:t>即时码</a:t>
            </a:r>
            <a:r>
              <a:rPr kumimoji="0" lang="zh-CN" altLang="en-US" sz="2800" b="1" dirty="0">
                <a:solidFill>
                  <a:srgbClr val="FF0000"/>
                </a:solidFill>
              </a:rPr>
              <a:t> </a:t>
            </a:r>
            <a:r>
              <a:rPr kumimoji="0" lang="en-US" altLang="zh-CN" b="1" dirty="0">
                <a:solidFill>
                  <a:srgbClr val="FF0000"/>
                </a:solidFill>
              </a:rPr>
              <a:t>(</a:t>
            </a:r>
            <a:r>
              <a:rPr kumimoji="0" lang="zh-CN" altLang="en-US" b="1" dirty="0">
                <a:solidFill>
                  <a:srgbClr val="FF0000"/>
                </a:solidFill>
              </a:rPr>
              <a:t>非延长码</a:t>
            </a:r>
            <a:r>
              <a:rPr kumimoji="0" lang="en-US" altLang="zh-CN" b="1" dirty="0">
                <a:solidFill>
                  <a:srgbClr val="FF0000"/>
                </a:solidFill>
              </a:rPr>
              <a:t>) </a:t>
            </a:r>
          </a:p>
        </p:txBody>
      </p:sp>
      <p:sp>
        <p:nvSpPr>
          <p:cNvPr id="16" name="Rectangle 33"/>
          <p:cNvSpPr>
            <a:spLocks noChangeArrowheads="1"/>
          </p:cNvSpPr>
          <p:nvPr/>
        </p:nvSpPr>
        <p:spPr bwMode="auto">
          <a:xfrm>
            <a:off x="576386" y="3790156"/>
            <a:ext cx="3300584" cy="307777"/>
          </a:xfrm>
          <a:prstGeom prst="rect">
            <a:avLst/>
          </a:prstGeom>
          <a:noFill/>
          <a:ln w="9525" algn="ctr">
            <a:noFill/>
            <a:miter lim="800000"/>
            <a:headEnd/>
            <a:tailEnd/>
          </a:ln>
          <a:effectLst/>
        </p:spPr>
        <p:txBody>
          <a:bodyPr wrap="none" lIns="0" tIns="0" rIns="0" bIns="0">
            <a:spAutoFit/>
          </a:bodyPr>
          <a:lstStyle/>
          <a:p>
            <a:pPr marL="457200"/>
            <a:r>
              <a:rPr kumimoji="0" lang="zh-CN" altLang="en-US" sz="2000" b="1" dirty="0">
                <a:solidFill>
                  <a:srgbClr val="0070C0"/>
                </a:solidFill>
              </a:rPr>
              <a:t>信源符号与码字一一对应</a:t>
            </a:r>
          </a:p>
        </p:txBody>
      </p:sp>
      <p:sp>
        <p:nvSpPr>
          <p:cNvPr id="17" name="Rectangle 34"/>
          <p:cNvSpPr>
            <a:spLocks noChangeArrowheads="1"/>
          </p:cNvSpPr>
          <p:nvPr/>
        </p:nvSpPr>
        <p:spPr bwMode="auto">
          <a:xfrm>
            <a:off x="647824" y="4437856"/>
            <a:ext cx="7171835" cy="307777"/>
          </a:xfrm>
          <a:prstGeom prst="rect">
            <a:avLst/>
          </a:prstGeom>
          <a:noFill/>
          <a:ln w="9525" algn="ctr">
            <a:noFill/>
            <a:miter lim="800000"/>
            <a:headEnd/>
            <a:tailEnd/>
          </a:ln>
          <a:effectLst/>
        </p:spPr>
        <p:txBody>
          <a:bodyPr wrap="none" lIns="0" tIns="0" rIns="0" bIns="0">
            <a:spAutoFit/>
          </a:bodyPr>
          <a:lstStyle/>
          <a:p>
            <a:pPr marL="457200"/>
            <a:r>
              <a:rPr kumimoji="0" lang="zh-CN" altLang="en-US" sz="2000" b="1" dirty="0">
                <a:solidFill>
                  <a:srgbClr val="74369A"/>
                </a:solidFill>
              </a:rPr>
              <a:t>任意有限长的码元</a:t>
            </a:r>
            <a:r>
              <a:rPr kumimoji="0" lang="zh-CN" altLang="en-US" sz="2000" b="1" dirty="0" smtClean="0">
                <a:solidFill>
                  <a:srgbClr val="74369A"/>
                </a:solidFill>
              </a:rPr>
              <a:t>序列</a:t>
            </a:r>
            <a:r>
              <a:rPr kumimoji="0" lang="en-US" altLang="zh-CN" sz="2000" b="1" dirty="0" smtClean="0">
                <a:solidFill>
                  <a:srgbClr val="74369A"/>
                </a:solidFill>
              </a:rPr>
              <a:t>，</a:t>
            </a:r>
            <a:r>
              <a:rPr kumimoji="0" lang="zh-CN" altLang="en-US" sz="2000" b="1" dirty="0" smtClean="0">
                <a:solidFill>
                  <a:srgbClr val="74369A"/>
                </a:solidFill>
              </a:rPr>
              <a:t>只能</a:t>
            </a:r>
            <a:r>
              <a:rPr kumimoji="0" lang="zh-CN" altLang="en-US" sz="2000" b="1" dirty="0">
                <a:solidFill>
                  <a:srgbClr val="74369A"/>
                </a:solidFill>
              </a:rPr>
              <a:t>被唯一地分割成一个个的码字</a:t>
            </a:r>
          </a:p>
        </p:txBody>
      </p:sp>
      <p:sp>
        <p:nvSpPr>
          <p:cNvPr id="18" name="Rectangle 35"/>
          <p:cNvSpPr>
            <a:spLocks noChangeArrowheads="1"/>
          </p:cNvSpPr>
          <p:nvPr/>
        </p:nvSpPr>
        <p:spPr bwMode="auto">
          <a:xfrm>
            <a:off x="2324206" y="5147469"/>
            <a:ext cx="5524518" cy="615553"/>
          </a:xfrm>
          <a:prstGeom prst="rect">
            <a:avLst/>
          </a:prstGeom>
          <a:noFill/>
          <a:ln w="9525" algn="ctr">
            <a:noFill/>
            <a:miter lim="800000"/>
            <a:headEnd/>
            <a:tailEnd/>
          </a:ln>
          <a:effectLst/>
        </p:spPr>
        <p:txBody>
          <a:bodyPr wrap="square" lIns="0" tIns="0" rIns="0" bIns="0">
            <a:spAutoFit/>
          </a:bodyPr>
          <a:lstStyle/>
          <a:p>
            <a:pPr marL="457200"/>
            <a:r>
              <a:rPr kumimoji="0" lang="zh-CN" altLang="en-US" sz="2000" b="1" dirty="0">
                <a:solidFill>
                  <a:srgbClr val="0070C0"/>
                </a:solidFill>
              </a:rPr>
              <a:t>译码时无需参考后续的码符号就能立即作出</a:t>
            </a:r>
            <a:r>
              <a:rPr kumimoji="0" lang="zh-CN" altLang="en-US" sz="2000" b="1" dirty="0" smtClean="0">
                <a:solidFill>
                  <a:srgbClr val="0070C0"/>
                </a:solidFill>
              </a:rPr>
              <a:t>判断</a:t>
            </a:r>
            <a:r>
              <a:rPr kumimoji="0" lang="en-US" altLang="zh-CN" sz="2000" b="1" dirty="0" smtClean="0">
                <a:solidFill>
                  <a:srgbClr val="0070C0"/>
                </a:solidFill>
              </a:rPr>
              <a:t>，</a:t>
            </a:r>
            <a:r>
              <a:rPr kumimoji="0" lang="zh-CN" altLang="en-US" sz="2000" b="1" dirty="0" smtClean="0">
                <a:solidFill>
                  <a:srgbClr val="0070C0"/>
                </a:solidFill>
              </a:rPr>
              <a:t>译</a:t>
            </a:r>
            <a:r>
              <a:rPr kumimoji="0" lang="zh-CN" altLang="en-US" sz="2000" b="1" dirty="0">
                <a:solidFill>
                  <a:srgbClr val="0070C0"/>
                </a:solidFill>
              </a:rPr>
              <a:t>成对应的信源</a:t>
            </a:r>
            <a:r>
              <a:rPr kumimoji="0" lang="zh-CN" altLang="en-US" sz="2000" b="1" dirty="0" smtClean="0">
                <a:solidFill>
                  <a:srgbClr val="0070C0"/>
                </a:solidFill>
              </a:rPr>
              <a:t>符号。</a:t>
            </a:r>
            <a:endParaRPr kumimoji="0" lang="zh-CN" altLang="en-US" sz="2000" b="1" dirty="0">
              <a:solidFill>
                <a:srgbClr val="0070C0"/>
              </a:solidFill>
            </a:endParaRPr>
          </a:p>
        </p:txBody>
      </p:sp>
      <p:sp>
        <p:nvSpPr>
          <p:cNvPr id="19" name="Line 36"/>
          <p:cNvSpPr>
            <a:spLocks noChangeShapeType="1"/>
          </p:cNvSpPr>
          <p:nvPr/>
        </p:nvSpPr>
        <p:spPr bwMode="auto">
          <a:xfrm flipV="1">
            <a:off x="2232149" y="3069431"/>
            <a:ext cx="720725" cy="647700"/>
          </a:xfrm>
          <a:prstGeom prst="line">
            <a:avLst/>
          </a:prstGeom>
          <a:noFill/>
          <a:ln w="25400">
            <a:solidFill>
              <a:srgbClr val="0070C0"/>
            </a:solidFill>
            <a:round/>
            <a:headEnd/>
            <a:tailEnd type="triangle" w="med" len="med"/>
          </a:ln>
          <a:effectLst/>
        </p:spPr>
        <p:txBody>
          <a:bodyPr lIns="0" tIns="0" rIns="0" bIns="0" anchor="ctr"/>
          <a:lstStyle/>
          <a:p>
            <a:endParaRPr lang="zh-CN" altLang="en-US" sz="2000" b="1"/>
          </a:p>
        </p:txBody>
      </p:sp>
      <p:sp>
        <p:nvSpPr>
          <p:cNvPr id="20" name="Line 37"/>
          <p:cNvSpPr>
            <a:spLocks noChangeShapeType="1"/>
          </p:cNvSpPr>
          <p:nvPr/>
        </p:nvSpPr>
        <p:spPr bwMode="auto">
          <a:xfrm flipV="1">
            <a:off x="4753099" y="3501231"/>
            <a:ext cx="431800" cy="936625"/>
          </a:xfrm>
          <a:prstGeom prst="line">
            <a:avLst/>
          </a:prstGeom>
          <a:noFill/>
          <a:ln w="25400">
            <a:solidFill>
              <a:srgbClr val="74369A"/>
            </a:solidFill>
            <a:round/>
            <a:headEnd/>
            <a:tailEnd type="triangle" w="med" len="med"/>
          </a:ln>
          <a:effectLst/>
        </p:spPr>
        <p:txBody>
          <a:bodyPr lIns="0" tIns="0" rIns="0" bIns="0" anchor="ctr"/>
          <a:lstStyle/>
          <a:p>
            <a:endParaRPr lang="zh-CN" altLang="en-US" sz="2000" b="1"/>
          </a:p>
        </p:txBody>
      </p:sp>
      <p:sp>
        <p:nvSpPr>
          <p:cNvPr id="21" name="Line 38"/>
          <p:cNvSpPr>
            <a:spLocks noChangeShapeType="1"/>
          </p:cNvSpPr>
          <p:nvPr/>
        </p:nvSpPr>
        <p:spPr bwMode="auto">
          <a:xfrm flipV="1">
            <a:off x="6337424" y="3790156"/>
            <a:ext cx="647700" cy="1295400"/>
          </a:xfrm>
          <a:prstGeom prst="line">
            <a:avLst/>
          </a:prstGeom>
          <a:noFill/>
          <a:ln w="25400">
            <a:solidFill>
              <a:srgbClr val="0070C0"/>
            </a:solidFill>
            <a:round/>
            <a:headEnd/>
            <a:tailEnd type="triangle" w="med" len="med"/>
          </a:ln>
          <a:effectLst/>
        </p:spPr>
        <p:txBody>
          <a:bodyPr lIns="0" tIns="0" rIns="0" bIns="0" anchor="ctr"/>
          <a:lstStyle/>
          <a:p>
            <a:endParaRPr lang="zh-CN" altLang="en-US" sz="2000" b="1"/>
          </a:p>
        </p:txBody>
      </p:sp>
      <p:sp>
        <p:nvSpPr>
          <p:cNvPr id="22" name="Rectangle 39"/>
          <p:cNvSpPr>
            <a:spLocks noChangeArrowheads="1"/>
          </p:cNvSpPr>
          <p:nvPr/>
        </p:nvSpPr>
        <p:spPr bwMode="auto">
          <a:xfrm>
            <a:off x="552574" y="2997994"/>
            <a:ext cx="1463675" cy="553998"/>
          </a:xfrm>
          <a:prstGeom prst="rect">
            <a:avLst/>
          </a:prstGeom>
          <a:noFill/>
          <a:ln w="19050" algn="ctr">
            <a:noFill/>
            <a:miter lim="800000"/>
            <a:headEnd/>
            <a:tailEnd/>
          </a:ln>
          <a:effectLst/>
        </p:spPr>
        <p:txBody>
          <a:bodyPr lIns="0" tIns="0" rIns="0" bIns="0">
            <a:spAutoFit/>
          </a:bodyPr>
          <a:lstStyle/>
          <a:p>
            <a:r>
              <a:rPr kumimoji="0" lang="zh-CN" altLang="en-US" sz="1800" b="1" dirty="0">
                <a:solidFill>
                  <a:srgbClr val="74369A"/>
                </a:solidFill>
              </a:rPr>
              <a:t>将信源消息分成若干组</a:t>
            </a:r>
          </a:p>
        </p:txBody>
      </p:sp>
      <p:sp>
        <p:nvSpPr>
          <p:cNvPr id="23" name="Line 40"/>
          <p:cNvSpPr>
            <a:spLocks noChangeShapeType="1"/>
          </p:cNvSpPr>
          <p:nvPr/>
        </p:nvSpPr>
        <p:spPr bwMode="auto">
          <a:xfrm flipV="1">
            <a:off x="1439986" y="2566194"/>
            <a:ext cx="504825" cy="431800"/>
          </a:xfrm>
          <a:prstGeom prst="line">
            <a:avLst/>
          </a:prstGeom>
          <a:noFill/>
          <a:ln w="25400">
            <a:solidFill>
              <a:srgbClr val="74369A"/>
            </a:solidFill>
            <a:round/>
            <a:headEnd/>
            <a:tailEnd type="triangle" w="med" len="med"/>
          </a:ln>
          <a:effectLst/>
        </p:spPr>
        <p:txBody>
          <a:bodyPr lIns="0" tIns="0" rIns="0" bIns="0" anchor="ctr"/>
          <a:lstStyle/>
          <a:p>
            <a:endParaRPr lang="zh-CN" altLang="en-US" sz="2000" b="1"/>
          </a:p>
        </p:txBody>
      </p:sp>
    </p:spTree>
    <p:extLst>
      <p:ext uri="{BB962C8B-B14F-4D97-AF65-F5344CB8AC3E}">
        <p14:creationId xmlns:p14="http://schemas.microsoft.com/office/powerpoint/2010/main" val="4037458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67544" y="72369"/>
            <a:ext cx="7772400" cy="872355"/>
          </a:xfrm>
        </p:spPr>
        <p:txBody>
          <a:bodyPr/>
          <a:lstStyle/>
          <a:p>
            <a:pPr algn="ctr"/>
            <a:r>
              <a:rPr lang="zh-CN" altLang="en-US" sz="3600" dirty="0" smtClean="0"/>
              <a:t>即时码及其树图构造法</a:t>
            </a:r>
            <a:endParaRPr lang="zh-CN" altLang="en-US" sz="3600" b="1" dirty="0" smtClean="0"/>
          </a:p>
        </p:txBody>
      </p:sp>
      <p:sp>
        <p:nvSpPr>
          <p:cNvPr id="88" name="灯片编号占位符 87"/>
          <p:cNvSpPr>
            <a:spLocks noGrp="1"/>
          </p:cNvSpPr>
          <p:nvPr>
            <p:ph type="sldNum" sz="quarter" idx="12"/>
          </p:nvPr>
        </p:nvSpPr>
        <p:spPr/>
        <p:txBody>
          <a:bodyPr/>
          <a:lstStyle/>
          <a:p>
            <a:fld id="{492230B5-C107-4EA4-9C12-97577513A729}" type="slidenum">
              <a:rPr lang="zh-CN" altLang="en-US" smtClean="0"/>
              <a:pPr/>
              <a:t>15</a:t>
            </a:fld>
            <a:endParaRPr lang="zh-CN" altLang="en-US"/>
          </a:p>
        </p:txBody>
      </p:sp>
      <p:sp>
        <p:nvSpPr>
          <p:cNvPr id="91" name="Rectangle 3"/>
          <p:cNvSpPr txBox="1">
            <a:spLocks noChangeArrowheads="1"/>
          </p:cNvSpPr>
          <p:nvPr/>
        </p:nvSpPr>
        <p:spPr>
          <a:xfrm>
            <a:off x="575556" y="1295432"/>
            <a:ext cx="8064500" cy="49688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即时码（非延长码或异前缀码）是唯一可译码的一类子码。</a:t>
            </a: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即时码可用树图来构造，</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构造的要点</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是：</a:t>
            </a:r>
          </a:p>
          <a:p>
            <a:pPr marL="342900" marR="0" lvl="0" indent="-342900" algn="l" defTabSz="914400" rtl="0" eaLnBrk="1" fontAlgn="auto" latinLnBrk="0" hangingPunct="1">
              <a:lnSpc>
                <a:spcPct val="110000"/>
              </a:lnSpc>
              <a:spcBef>
                <a:spcPct val="20000"/>
              </a:spcBef>
              <a:spcAft>
                <a:spcPts val="0"/>
              </a:spcAft>
              <a:buClr>
                <a:schemeClr val="bg2"/>
              </a:buClr>
              <a:buSzTx/>
              <a:buFont typeface="Wingdings" pitchFamily="2" charset="2"/>
              <a:buChar char="Ø"/>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最上端为树根</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，从根出发向下伸出树枝，树枝总数等于</a:t>
            </a:r>
            <a:r>
              <a:rPr kumimoji="0" lang="en-US" altLang="zh-CN"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m</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进制数</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），树枝的尽头为节点。</a:t>
            </a:r>
          </a:p>
          <a:p>
            <a:pPr marL="342900" marR="0" lvl="0" indent="-342900" algn="l" defTabSz="914400" rtl="0" eaLnBrk="1" fontAlgn="auto" latinLnBrk="0" hangingPunct="1">
              <a:lnSpc>
                <a:spcPct val="110000"/>
              </a:lnSpc>
              <a:spcBef>
                <a:spcPct val="20000"/>
              </a:spcBef>
              <a:spcAft>
                <a:spcPts val="0"/>
              </a:spcAft>
              <a:buClr>
                <a:schemeClr val="bg2"/>
              </a:buClr>
              <a:buSzTx/>
              <a:buFont typeface="Wingdings" pitchFamily="2" charset="2"/>
              <a:buChar char="Ø"/>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从每个节点再伸出</a:t>
            </a:r>
            <a:r>
              <a:rPr kumimoji="0" lang="en-US" altLang="zh-CN"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m</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个树枝</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，当某个节点被安排为码字后，就不再伸枝，这节点为</a:t>
            </a:r>
            <a:r>
              <a:rPr kumimoji="0" lang="zh-CN" altLang="en-US" sz="2400" b="1" i="0"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终端节点</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。能再伸枝的节点成为</a:t>
            </a:r>
            <a:r>
              <a:rPr kumimoji="0" lang="zh-CN" altLang="en-US" sz="2400" b="1" i="0"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中间节点</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。一直继续下去，直至都不能伸枝为止。</a:t>
            </a:r>
            <a:endPar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lvl="0" indent="-342900">
              <a:lnSpc>
                <a:spcPct val="110000"/>
              </a:lnSpc>
              <a:spcBef>
                <a:spcPct val="20000"/>
              </a:spcBef>
              <a:buClr>
                <a:schemeClr val="bg2"/>
              </a:buClr>
              <a:buFont typeface="Wingdings" pitchFamily="2" charset="2"/>
              <a:buChar char="Ø"/>
            </a:pPr>
            <a:r>
              <a:rPr lang="zh-CN" altLang="en-US" sz="2400" b="1" dirty="0" smtClean="0">
                <a:latin typeface="Times New Roman" pitchFamily="18" charset="0"/>
                <a:cs typeface="Times New Roman" pitchFamily="18" charset="0"/>
              </a:rPr>
              <a:t>每个节点所伸出的树枝标上码符号，从根出发到终端点所走路径对应的码符号序列则为终端节点的码字。</a:t>
            </a:r>
          </a:p>
          <a:p>
            <a:pPr marL="342900" marR="0" lvl="0" indent="-342900" algn="l" defTabSz="914400" rtl="0" eaLnBrk="1" fontAlgn="auto" latinLnBrk="0" hangingPunct="1">
              <a:lnSpc>
                <a:spcPct val="110000"/>
              </a:lnSpc>
              <a:spcBef>
                <a:spcPct val="20000"/>
              </a:spcBef>
              <a:spcAft>
                <a:spcPts val="0"/>
              </a:spcAft>
              <a:buClr>
                <a:schemeClr val="bg2"/>
              </a:buClr>
              <a:buSzTx/>
              <a:buFont typeface="Wingdings" pitchFamily="2" charset="2"/>
              <a:buChar char="u"/>
              <a:tabLst/>
              <a:defRPr/>
            </a:pPr>
            <a:endParaRPr kumimoji="0" lang="zh-CN" altLang="en-US" sz="24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87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601666" y="-78719"/>
            <a:ext cx="1524000" cy="1143000"/>
          </a:xfrm>
        </p:spPr>
        <p:txBody>
          <a:bodyPr/>
          <a:lstStyle/>
          <a:p>
            <a:r>
              <a:rPr lang="zh-CN" altLang="en-US" dirty="0" smtClean="0"/>
              <a:t>码树</a:t>
            </a:r>
          </a:p>
        </p:txBody>
      </p:sp>
      <p:sp>
        <p:nvSpPr>
          <p:cNvPr id="49" name="灯片编号占位符 48"/>
          <p:cNvSpPr>
            <a:spLocks noGrp="1"/>
          </p:cNvSpPr>
          <p:nvPr>
            <p:ph type="sldNum" sz="quarter" idx="12"/>
          </p:nvPr>
        </p:nvSpPr>
        <p:spPr/>
        <p:txBody>
          <a:bodyPr/>
          <a:lstStyle/>
          <a:p>
            <a:fld id="{492230B5-C107-4EA4-9C12-97577513A729}" type="slidenum">
              <a:rPr lang="zh-CN" altLang="en-US" smtClean="0"/>
              <a:pPr/>
              <a:t>16</a:t>
            </a:fld>
            <a:endParaRPr lang="zh-CN" altLang="en-US"/>
          </a:p>
        </p:txBody>
      </p:sp>
      <p:sp>
        <p:nvSpPr>
          <p:cNvPr id="51" name="Rectangle 3"/>
          <p:cNvSpPr txBox="1">
            <a:spLocks noChangeArrowheads="1"/>
          </p:cNvSpPr>
          <p:nvPr/>
        </p:nvSpPr>
        <p:spPr>
          <a:xfrm>
            <a:off x="539750" y="476250"/>
            <a:ext cx="8064500" cy="12969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3200" b="1" i="0" u="none" strike="noStrike" kern="1200" cap="none" spc="0" normalizeH="0" baseline="0" noProof="0" dirty="0" smtClean="0">
                <a:ln>
                  <a:noFill/>
                </a:ln>
                <a:effectLst/>
                <a:uLnTx/>
                <a:uFillTx/>
                <a:latin typeface="Times New Roman" pitchFamily="18" charset="0"/>
                <a:ea typeface="+mn-ea"/>
                <a:cs typeface="Times New Roman" pitchFamily="18" charset="0"/>
              </a:rPr>
              <a:t>码树</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表示各码字的构成 </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52" name="AutoShape 6"/>
          <p:cNvSpPr>
            <a:spLocks noChangeArrowheads="1"/>
          </p:cNvSpPr>
          <p:nvPr/>
        </p:nvSpPr>
        <p:spPr bwMode="auto">
          <a:xfrm>
            <a:off x="2971800" y="2362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3" name="AutoShape 7"/>
          <p:cNvSpPr>
            <a:spLocks noChangeArrowheads="1"/>
          </p:cNvSpPr>
          <p:nvPr/>
        </p:nvSpPr>
        <p:spPr bwMode="auto">
          <a:xfrm>
            <a:off x="1600200" y="28194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4" name="AutoShape 8"/>
          <p:cNvSpPr>
            <a:spLocks noChangeArrowheads="1"/>
          </p:cNvSpPr>
          <p:nvPr/>
        </p:nvSpPr>
        <p:spPr bwMode="auto">
          <a:xfrm>
            <a:off x="4267200" y="28956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5" name="AutoShape 9"/>
          <p:cNvSpPr>
            <a:spLocks noChangeArrowheads="1"/>
          </p:cNvSpPr>
          <p:nvPr/>
        </p:nvSpPr>
        <p:spPr bwMode="auto">
          <a:xfrm>
            <a:off x="990600" y="33528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6" name="AutoShape 10"/>
          <p:cNvSpPr>
            <a:spLocks noChangeArrowheads="1"/>
          </p:cNvSpPr>
          <p:nvPr/>
        </p:nvSpPr>
        <p:spPr bwMode="auto">
          <a:xfrm>
            <a:off x="2133600" y="33528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7" name="AutoShape 11"/>
          <p:cNvSpPr>
            <a:spLocks noChangeArrowheads="1"/>
          </p:cNvSpPr>
          <p:nvPr/>
        </p:nvSpPr>
        <p:spPr bwMode="auto">
          <a:xfrm>
            <a:off x="6096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8" name="AutoShape 12"/>
          <p:cNvSpPr>
            <a:spLocks noChangeArrowheads="1"/>
          </p:cNvSpPr>
          <p:nvPr/>
        </p:nvSpPr>
        <p:spPr bwMode="auto">
          <a:xfrm>
            <a:off x="12954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59" name="Line 13"/>
          <p:cNvSpPr>
            <a:spLocks noChangeShapeType="1"/>
          </p:cNvSpPr>
          <p:nvPr/>
        </p:nvSpPr>
        <p:spPr bwMode="auto">
          <a:xfrm flipH="1">
            <a:off x="1828800" y="3429000"/>
            <a:ext cx="304800" cy="457200"/>
          </a:xfrm>
          <a:prstGeom prst="line">
            <a:avLst/>
          </a:prstGeom>
          <a:noFill/>
          <a:ln w="9525">
            <a:solidFill>
              <a:schemeClr val="tx1"/>
            </a:solidFill>
            <a:round/>
            <a:headEnd/>
            <a:tailEnd/>
          </a:ln>
          <a:effectLst/>
        </p:spPr>
        <p:txBody>
          <a:bodyPr/>
          <a:lstStyle/>
          <a:p>
            <a:endParaRPr lang="zh-CN" altLang="en-US" b="1"/>
          </a:p>
        </p:txBody>
      </p:sp>
      <p:sp>
        <p:nvSpPr>
          <p:cNvPr id="60" name="Line 14"/>
          <p:cNvSpPr>
            <a:spLocks noChangeShapeType="1"/>
          </p:cNvSpPr>
          <p:nvPr/>
        </p:nvSpPr>
        <p:spPr bwMode="auto">
          <a:xfrm>
            <a:off x="2209800" y="3429000"/>
            <a:ext cx="304800" cy="457200"/>
          </a:xfrm>
          <a:prstGeom prst="line">
            <a:avLst/>
          </a:prstGeom>
          <a:noFill/>
          <a:ln w="9525">
            <a:solidFill>
              <a:schemeClr val="tx1"/>
            </a:solidFill>
            <a:round/>
            <a:headEnd/>
            <a:tailEnd/>
          </a:ln>
          <a:effectLst/>
        </p:spPr>
        <p:txBody>
          <a:bodyPr/>
          <a:lstStyle/>
          <a:p>
            <a:endParaRPr lang="zh-CN" altLang="en-US" b="1"/>
          </a:p>
        </p:txBody>
      </p:sp>
      <p:sp>
        <p:nvSpPr>
          <p:cNvPr id="61" name="AutoShape 15"/>
          <p:cNvSpPr>
            <a:spLocks noChangeArrowheads="1"/>
          </p:cNvSpPr>
          <p:nvPr/>
        </p:nvSpPr>
        <p:spPr bwMode="auto">
          <a:xfrm>
            <a:off x="17526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62" name="AutoShape 16"/>
          <p:cNvSpPr>
            <a:spLocks noChangeArrowheads="1"/>
          </p:cNvSpPr>
          <p:nvPr/>
        </p:nvSpPr>
        <p:spPr bwMode="auto">
          <a:xfrm>
            <a:off x="25146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63" name="Line 17"/>
          <p:cNvSpPr>
            <a:spLocks noChangeShapeType="1"/>
          </p:cNvSpPr>
          <p:nvPr/>
        </p:nvSpPr>
        <p:spPr bwMode="auto">
          <a:xfrm flipH="1">
            <a:off x="381000" y="3962400"/>
            <a:ext cx="228600" cy="533400"/>
          </a:xfrm>
          <a:prstGeom prst="line">
            <a:avLst/>
          </a:prstGeom>
          <a:noFill/>
          <a:ln w="9525">
            <a:solidFill>
              <a:schemeClr val="tx1"/>
            </a:solidFill>
            <a:round/>
            <a:headEnd/>
            <a:tailEnd/>
          </a:ln>
          <a:effectLst/>
        </p:spPr>
        <p:txBody>
          <a:bodyPr/>
          <a:lstStyle/>
          <a:p>
            <a:endParaRPr lang="zh-CN" altLang="en-US" b="1"/>
          </a:p>
        </p:txBody>
      </p:sp>
      <p:sp>
        <p:nvSpPr>
          <p:cNvPr id="64" name="Line 18"/>
          <p:cNvSpPr>
            <a:spLocks noChangeShapeType="1"/>
          </p:cNvSpPr>
          <p:nvPr/>
        </p:nvSpPr>
        <p:spPr bwMode="auto">
          <a:xfrm>
            <a:off x="6858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65" name="Line 19"/>
          <p:cNvSpPr>
            <a:spLocks noChangeShapeType="1"/>
          </p:cNvSpPr>
          <p:nvPr/>
        </p:nvSpPr>
        <p:spPr bwMode="auto">
          <a:xfrm flipH="1">
            <a:off x="11430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66" name="Line 20"/>
          <p:cNvSpPr>
            <a:spLocks noChangeShapeType="1"/>
          </p:cNvSpPr>
          <p:nvPr/>
        </p:nvSpPr>
        <p:spPr bwMode="auto">
          <a:xfrm>
            <a:off x="1371600" y="3962400"/>
            <a:ext cx="76200" cy="533400"/>
          </a:xfrm>
          <a:prstGeom prst="line">
            <a:avLst/>
          </a:prstGeom>
          <a:noFill/>
          <a:ln w="9525">
            <a:solidFill>
              <a:schemeClr val="tx1"/>
            </a:solidFill>
            <a:round/>
            <a:headEnd/>
            <a:tailEnd/>
          </a:ln>
          <a:effectLst/>
        </p:spPr>
        <p:txBody>
          <a:bodyPr/>
          <a:lstStyle/>
          <a:p>
            <a:endParaRPr lang="zh-CN" altLang="en-US" b="1"/>
          </a:p>
        </p:txBody>
      </p:sp>
      <p:sp>
        <p:nvSpPr>
          <p:cNvPr id="67" name="Line 21"/>
          <p:cNvSpPr>
            <a:spLocks noChangeShapeType="1"/>
          </p:cNvSpPr>
          <p:nvPr/>
        </p:nvSpPr>
        <p:spPr bwMode="auto">
          <a:xfrm flipH="1">
            <a:off x="16002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68" name="Line 22"/>
          <p:cNvSpPr>
            <a:spLocks noChangeShapeType="1"/>
          </p:cNvSpPr>
          <p:nvPr/>
        </p:nvSpPr>
        <p:spPr bwMode="auto">
          <a:xfrm>
            <a:off x="18288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69" name="Line 23"/>
          <p:cNvSpPr>
            <a:spLocks noChangeShapeType="1"/>
          </p:cNvSpPr>
          <p:nvPr/>
        </p:nvSpPr>
        <p:spPr bwMode="auto">
          <a:xfrm flipH="1">
            <a:off x="2286000" y="3962400"/>
            <a:ext cx="228600" cy="533400"/>
          </a:xfrm>
          <a:prstGeom prst="line">
            <a:avLst/>
          </a:prstGeom>
          <a:noFill/>
          <a:ln w="9525">
            <a:solidFill>
              <a:schemeClr val="tx1"/>
            </a:solidFill>
            <a:round/>
            <a:headEnd/>
            <a:tailEnd/>
          </a:ln>
          <a:effectLst/>
        </p:spPr>
        <p:txBody>
          <a:bodyPr/>
          <a:lstStyle/>
          <a:p>
            <a:endParaRPr lang="zh-CN" altLang="en-US" b="1"/>
          </a:p>
        </p:txBody>
      </p:sp>
      <p:sp>
        <p:nvSpPr>
          <p:cNvPr id="70" name="Line 24"/>
          <p:cNvSpPr>
            <a:spLocks noChangeShapeType="1"/>
          </p:cNvSpPr>
          <p:nvPr/>
        </p:nvSpPr>
        <p:spPr bwMode="auto">
          <a:xfrm>
            <a:off x="25908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71" name="AutoShape 25"/>
          <p:cNvSpPr>
            <a:spLocks noChangeArrowheads="1"/>
          </p:cNvSpPr>
          <p:nvPr/>
        </p:nvSpPr>
        <p:spPr bwMode="auto">
          <a:xfrm>
            <a:off x="3810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2" name="AutoShape 26"/>
          <p:cNvSpPr>
            <a:spLocks noChangeArrowheads="1"/>
          </p:cNvSpPr>
          <p:nvPr/>
        </p:nvSpPr>
        <p:spPr bwMode="auto">
          <a:xfrm>
            <a:off x="8382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3" name="AutoShape 27"/>
          <p:cNvSpPr>
            <a:spLocks noChangeArrowheads="1"/>
          </p:cNvSpPr>
          <p:nvPr/>
        </p:nvSpPr>
        <p:spPr bwMode="auto">
          <a:xfrm>
            <a:off x="10668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4" name="AutoShape 28"/>
          <p:cNvSpPr>
            <a:spLocks noChangeArrowheads="1"/>
          </p:cNvSpPr>
          <p:nvPr/>
        </p:nvSpPr>
        <p:spPr bwMode="auto">
          <a:xfrm>
            <a:off x="14478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5" name="AutoShape 29"/>
          <p:cNvSpPr>
            <a:spLocks noChangeArrowheads="1"/>
          </p:cNvSpPr>
          <p:nvPr/>
        </p:nvSpPr>
        <p:spPr bwMode="auto">
          <a:xfrm>
            <a:off x="16002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6" name="AutoShape 30"/>
          <p:cNvSpPr>
            <a:spLocks noChangeArrowheads="1"/>
          </p:cNvSpPr>
          <p:nvPr/>
        </p:nvSpPr>
        <p:spPr bwMode="auto">
          <a:xfrm>
            <a:off x="19812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7" name="AutoShape 31"/>
          <p:cNvSpPr>
            <a:spLocks noChangeArrowheads="1"/>
          </p:cNvSpPr>
          <p:nvPr/>
        </p:nvSpPr>
        <p:spPr bwMode="auto">
          <a:xfrm>
            <a:off x="22098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8" name="AutoShape 32"/>
          <p:cNvSpPr>
            <a:spLocks noChangeArrowheads="1"/>
          </p:cNvSpPr>
          <p:nvPr/>
        </p:nvSpPr>
        <p:spPr bwMode="auto">
          <a:xfrm>
            <a:off x="27432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79" name="AutoShape 33"/>
          <p:cNvSpPr>
            <a:spLocks noChangeArrowheads="1"/>
          </p:cNvSpPr>
          <p:nvPr/>
        </p:nvSpPr>
        <p:spPr bwMode="auto">
          <a:xfrm>
            <a:off x="5029200" y="34290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80" name="AutoShape 34"/>
          <p:cNvSpPr>
            <a:spLocks noChangeArrowheads="1"/>
          </p:cNvSpPr>
          <p:nvPr/>
        </p:nvSpPr>
        <p:spPr bwMode="auto">
          <a:xfrm>
            <a:off x="3429000" y="33528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81" name="Line 35"/>
          <p:cNvSpPr>
            <a:spLocks noChangeShapeType="1"/>
          </p:cNvSpPr>
          <p:nvPr/>
        </p:nvSpPr>
        <p:spPr bwMode="auto">
          <a:xfrm flipH="1">
            <a:off x="3200400" y="3429000"/>
            <a:ext cx="228600" cy="457200"/>
          </a:xfrm>
          <a:prstGeom prst="line">
            <a:avLst/>
          </a:prstGeom>
          <a:noFill/>
          <a:ln w="9525">
            <a:solidFill>
              <a:schemeClr val="tx1"/>
            </a:solidFill>
            <a:round/>
            <a:headEnd/>
            <a:tailEnd/>
          </a:ln>
          <a:effectLst/>
        </p:spPr>
        <p:txBody>
          <a:bodyPr/>
          <a:lstStyle/>
          <a:p>
            <a:endParaRPr lang="zh-CN" altLang="en-US" b="1"/>
          </a:p>
        </p:txBody>
      </p:sp>
      <p:sp>
        <p:nvSpPr>
          <p:cNvPr id="82" name="AutoShape 36"/>
          <p:cNvSpPr>
            <a:spLocks noChangeArrowheads="1"/>
          </p:cNvSpPr>
          <p:nvPr/>
        </p:nvSpPr>
        <p:spPr bwMode="auto">
          <a:xfrm>
            <a:off x="31242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83" name="Line 37"/>
          <p:cNvSpPr>
            <a:spLocks noChangeShapeType="1"/>
          </p:cNvSpPr>
          <p:nvPr/>
        </p:nvSpPr>
        <p:spPr bwMode="auto">
          <a:xfrm>
            <a:off x="3505200" y="3429000"/>
            <a:ext cx="152400" cy="457200"/>
          </a:xfrm>
          <a:prstGeom prst="line">
            <a:avLst/>
          </a:prstGeom>
          <a:noFill/>
          <a:ln w="9525">
            <a:solidFill>
              <a:schemeClr val="tx1"/>
            </a:solidFill>
            <a:round/>
            <a:headEnd/>
            <a:tailEnd/>
          </a:ln>
          <a:effectLst/>
        </p:spPr>
        <p:txBody>
          <a:bodyPr/>
          <a:lstStyle/>
          <a:p>
            <a:endParaRPr lang="zh-CN" altLang="en-US" b="1"/>
          </a:p>
        </p:txBody>
      </p:sp>
      <p:sp>
        <p:nvSpPr>
          <p:cNvPr id="84" name="AutoShape 38"/>
          <p:cNvSpPr>
            <a:spLocks noChangeArrowheads="1"/>
          </p:cNvSpPr>
          <p:nvPr/>
        </p:nvSpPr>
        <p:spPr bwMode="auto">
          <a:xfrm>
            <a:off x="36576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85" name="Line 39"/>
          <p:cNvSpPr>
            <a:spLocks noChangeShapeType="1"/>
          </p:cNvSpPr>
          <p:nvPr/>
        </p:nvSpPr>
        <p:spPr bwMode="auto">
          <a:xfrm flipH="1">
            <a:off x="4419600" y="3505200"/>
            <a:ext cx="609600" cy="381000"/>
          </a:xfrm>
          <a:prstGeom prst="line">
            <a:avLst/>
          </a:prstGeom>
          <a:noFill/>
          <a:ln w="9525">
            <a:solidFill>
              <a:schemeClr val="tx1"/>
            </a:solidFill>
            <a:round/>
            <a:headEnd/>
            <a:tailEnd/>
          </a:ln>
          <a:effectLst/>
        </p:spPr>
        <p:txBody>
          <a:bodyPr/>
          <a:lstStyle/>
          <a:p>
            <a:endParaRPr lang="zh-CN" altLang="en-US" b="1"/>
          </a:p>
        </p:txBody>
      </p:sp>
      <p:sp>
        <p:nvSpPr>
          <p:cNvPr id="86" name="AutoShape 40"/>
          <p:cNvSpPr>
            <a:spLocks noChangeArrowheads="1"/>
          </p:cNvSpPr>
          <p:nvPr/>
        </p:nvSpPr>
        <p:spPr bwMode="auto">
          <a:xfrm>
            <a:off x="43434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87" name="Line 41"/>
          <p:cNvSpPr>
            <a:spLocks noChangeShapeType="1"/>
          </p:cNvSpPr>
          <p:nvPr/>
        </p:nvSpPr>
        <p:spPr bwMode="auto">
          <a:xfrm>
            <a:off x="5105400" y="3505200"/>
            <a:ext cx="152400" cy="381000"/>
          </a:xfrm>
          <a:prstGeom prst="line">
            <a:avLst/>
          </a:prstGeom>
          <a:noFill/>
          <a:ln w="9525">
            <a:solidFill>
              <a:schemeClr val="tx1"/>
            </a:solidFill>
            <a:round/>
            <a:headEnd/>
            <a:tailEnd/>
          </a:ln>
          <a:effectLst/>
        </p:spPr>
        <p:txBody>
          <a:bodyPr/>
          <a:lstStyle/>
          <a:p>
            <a:endParaRPr lang="zh-CN" altLang="en-US" b="1"/>
          </a:p>
        </p:txBody>
      </p:sp>
      <p:sp>
        <p:nvSpPr>
          <p:cNvPr id="88" name="AutoShape 42"/>
          <p:cNvSpPr>
            <a:spLocks noChangeArrowheads="1"/>
          </p:cNvSpPr>
          <p:nvPr/>
        </p:nvSpPr>
        <p:spPr bwMode="auto">
          <a:xfrm>
            <a:off x="5257800" y="38862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89" name="Line 43"/>
          <p:cNvSpPr>
            <a:spLocks noChangeShapeType="1"/>
          </p:cNvSpPr>
          <p:nvPr/>
        </p:nvSpPr>
        <p:spPr bwMode="auto">
          <a:xfrm flipH="1">
            <a:off x="29718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90" name="AutoShape 44"/>
          <p:cNvSpPr>
            <a:spLocks noChangeArrowheads="1"/>
          </p:cNvSpPr>
          <p:nvPr/>
        </p:nvSpPr>
        <p:spPr bwMode="auto">
          <a:xfrm>
            <a:off x="28956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91" name="Line 45"/>
          <p:cNvSpPr>
            <a:spLocks noChangeShapeType="1"/>
          </p:cNvSpPr>
          <p:nvPr/>
        </p:nvSpPr>
        <p:spPr bwMode="auto">
          <a:xfrm>
            <a:off x="3200400" y="3962400"/>
            <a:ext cx="76200" cy="533400"/>
          </a:xfrm>
          <a:prstGeom prst="line">
            <a:avLst/>
          </a:prstGeom>
          <a:noFill/>
          <a:ln w="9525">
            <a:solidFill>
              <a:schemeClr val="tx1"/>
            </a:solidFill>
            <a:round/>
            <a:headEnd/>
            <a:tailEnd/>
          </a:ln>
          <a:effectLst/>
        </p:spPr>
        <p:txBody>
          <a:bodyPr/>
          <a:lstStyle/>
          <a:p>
            <a:endParaRPr lang="zh-CN" altLang="en-US" b="1"/>
          </a:p>
        </p:txBody>
      </p:sp>
      <p:sp>
        <p:nvSpPr>
          <p:cNvPr id="92" name="AutoShape 46"/>
          <p:cNvSpPr>
            <a:spLocks noChangeArrowheads="1"/>
          </p:cNvSpPr>
          <p:nvPr/>
        </p:nvSpPr>
        <p:spPr bwMode="auto">
          <a:xfrm>
            <a:off x="32766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93" name="Line 47"/>
          <p:cNvSpPr>
            <a:spLocks noChangeShapeType="1"/>
          </p:cNvSpPr>
          <p:nvPr/>
        </p:nvSpPr>
        <p:spPr bwMode="auto">
          <a:xfrm flipH="1">
            <a:off x="35052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94" name="AutoShape 48"/>
          <p:cNvSpPr>
            <a:spLocks noChangeArrowheads="1"/>
          </p:cNvSpPr>
          <p:nvPr/>
        </p:nvSpPr>
        <p:spPr bwMode="auto">
          <a:xfrm>
            <a:off x="34290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95" name="Line 49"/>
          <p:cNvSpPr>
            <a:spLocks noChangeShapeType="1"/>
          </p:cNvSpPr>
          <p:nvPr/>
        </p:nvSpPr>
        <p:spPr bwMode="auto">
          <a:xfrm>
            <a:off x="3733800" y="3962400"/>
            <a:ext cx="76200" cy="533400"/>
          </a:xfrm>
          <a:prstGeom prst="line">
            <a:avLst/>
          </a:prstGeom>
          <a:noFill/>
          <a:ln w="9525">
            <a:solidFill>
              <a:schemeClr val="tx1"/>
            </a:solidFill>
            <a:round/>
            <a:headEnd/>
            <a:tailEnd/>
          </a:ln>
          <a:effectLst/>
        </p:spPr>
        <p:txBody>
          <a:bodyPr/>
          <a:lstStyle/>
          <a:p>
            <a:endParaRPr lang="zh-CN" altLang="en-US" b="1"/>
          </a:p>
        </p:txBody>
      </p:sp>
      <p:sp>
        <p:nvSpPr>
          <p:cNvPr id="96" name="AutoShape 50"/>
          <p:cNvSpPr>
            <a:spLocks noChangeArrowheads="1"/>
          </p:cNvSpPr>
          <p:nvPr/>
        </p:nvSpPr>
        <p:spPr bwMode="auto">
          <a:xfrm>
            <a:off x="38100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97" name="Line 51"/>
          <p:cNvSpPr>
            <a:spLocks noChangeShapeType="1"/>
          </p:cNvSpPr>
          <p:nvPr/>
        </p:nvSpPr>
        <p:spPr bwMode="auto">
          <a:xfrm flipH="1">
            <a:off x="4191000" y="3962400"/>
            <a:ext cx="152400" cy="533400"/>
          </a:xfrm>
          <a:prstGeom prst="line">
            <a:avLst/>
          </a:prstGeom>
          <a:noFill/>
          <a:ln w="9525">
            <a:solidFill>
              <a:schemeClr val="tx1"/>
            </a:solidFill>
            <a:round/>
            <a:headEnd/>
            <a:tailEnd/>
          </a:ln>
          <a:effectLst/>
        </p:spPr>
        <p:txBody>
          <a:bodyPr/>
          <a:lstStyle/>
          <a:p>
            <a:endParaRPr lang="zh-CN" altLang="en-US" b="1"/>
          </a:p>
        </p:txBody>
      </p:sp>
      <p:sp>
        <p:nvSpPr>
          <p:cNvPr id="98" name="AutoShape 52"/>
          <p:cNvSpPr>
            <a:spLocks noChangeArrowheads="1"/>
          </p:cNvSpPr>
          <p:nvPr/>
        </p:nvSpPr>
        <p:spPr bwMode="auto">
          <a:xfrm>
            <a:off x="41148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99" name="Line 53"/>
          <p:cNvSpPr>
            <a:spLocks noChangeShapeType="1"/>
          </p:cNvSpPr>
          <p:nvPr/>
        </p:nvSpPr>
        <p:spPr bwMode="auto">
          <a:xfrm>
            <a:off x="4419600" y="3962400"/>
            <a:ext cx="76200" cy="533400"/>
          </a:xfrm>
          <a:prstGeom prst="line">
            <a:avLst/>
          </a:prstGeom>
          <a:noFill/>
          <a:ln w="9525">
            <a:solidFill>
              <a:schemeClr val="tx1"/>
            </a:solidFill>
            <a:round/>
            <a:headEnd/>
            <a:tailEnd/>
          </a:ln>
          <a:effectLst/>
        </p:spPr>
        <p:txBody>
          <a:bodyPr/>
          <a:lstStyle/>
          <a:p>
            <a:endParaRPr lang="zh-CN" altLang="en-US" b="1"/>
          </a:p>
        </p:txBody>
      </p:sp>
      <p:sp>
        <p:nvSpPr>
          <p:cNvPr id="100" name="AutoShape 54"/>
          <p:cNvSpPr>
            <a:spLocks noChangeArrowheads="1"/>
          </p:cNvSpPr>
          <p:nvPr/>
        </p:nvSpPr>
        <p:spPr bwMode="auto">
          <a:xfrm>
            <a:off x="44958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01" name="Line 55"/>
          <p:cNvSpPr>
            <a:spLocks noChangeShapeType="1"/>
          </p:cNvSpPr>
          <p:nvPr/>
        </p:nvSpPr>
        <p:spPr bwMode="auto">
          <a:xfrm flipH="1">
            <a:off x="4876800" y="3962400"/>
            <a:ext cx="381000" cy="533400"/>
          </a:xfrm>
          <a:prstGeom prst="line">
            <a:avLst/>
          </a:prstGeom>
          <a:noFill/>
          <a:ln w="9525">
            <a:solidFill>
              <a:schemeClr val="tx1"/>
            </a:solidFill>
            <a:round/>
            <a:headEnd/>
            <a:tailEnd/>
          </a:ln>
          <a:effectLst/>
        </p:spPr>
        <p:txBody>
          <a:bodyPr/>
          <a:lstStyle/>
          <a:p>
            <a:endParaRPr lang="zh-CN" altLang="en-US" b="1"/>
          </a:p>
        </p:txBody>
      </p:sp>
      <p:sp>
        <p:nvSpPr>
          <p:cNvPr id="102" name="AutoShape 56"/>
          <p:cNvSpPr>
            <a:spLocks noChangeArrowheads="1"/>
          </p:cNvSpPr>
          <p:nvPr/>
        </p:nvSpPr>
        <p:spPr bwMode="auto">
          <a:xfrm>
            <a:off x="48006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03" name="Line 57"/>
          <p:cNvSpPr>
            <a:spLocks noChangeShapeType="1"/>
          </p:cNvSpPr>
          <p:nvPr/>
        </p:nvSpPr>
        <p:spPr bwMode="auto">
          <a:xfrm>
            <a:off x="5334000" y="3962400"/>
            <a:ext cx="0" cy="533400"/>
          </a:xfrm>
          <a:prstGeom prst="line">
            <a:avLst/>
          </a:prstGeom>
          <a:noFill/>
          <a:ln w="9525">
            <a:solidFill>
              <a:schemeClr val="tx1"/>
            </a:solidFill>
            <a:round/>
            <a:headEnd/>
            <a:tailEnd/>
          </a:ln>
          <a:effectLst/>
        </p:spPr>
        <p:txBody>
          <a:bodyPr/>
          <a:lstStyle/>
          <a:p>
            <a:endParaRPr lang="zh-CN" altLang="en-US" b="1"/>
          </a:p>
        </p:txBody>
      </p:sp>
      <p:sp>
        <p:nvSpPr>
          <p:cNvPr id="104" name="AutoShape 58"/>
          <p:cNvSpPr>
            <a:spLocks noChangeArrowheads="1"/>
          </p:cNvSpPr>
          <p:nvPr/>
        </p:nvSpPr>
        <p:spPr bwMode="auto">
          <a:xfrm>
            <a:off x="5334000" y="4495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05" name="Text Box 59"/>
          <p:cNvSpPr txBox="1">
            <a:spLocks noChangeArrowheads="1"/>
          </p:cNvSpPr>
          <p:nvPr/>
        </p:nvSpPr>
        <p:spPr bwMode="auto">
          <a:xfrm>
            <a:off x="2819400" y="1981200"/>
            <a:ext cx="457200" cy="369332"/>
          </a:xfrm>
          <a:prstGeom prst="rect">
            <a:avLst/>
          </a:prstGeom>
          <a:noFill/>
          <a:ln w="9525">
            <a:noFill/>
            <a:miter lim="800000"/>
            <a:headEnd/>
            <a:tailEnd/>
          </a:ln>
          <a:effectLst/>
        </p:spPr>
        <p:txBody>
          <a:bodyPr>
            <a:spAutoFit/>
          </a:bodyPr>
          <a:lstStyle/>
          <a:p>
            <a:pPr algn="l"/>
            <a:r>
              <a:rPr lang="en-US" altLang="zh-CN" b="1">
                <a:solidFill>
                  <a:schemeClr val="tx1"/>
                </a:solidFill>
                <a:ea typeface="宋体" charset="-122"/>
              </a:rPr>
              <a:t>A</a:t>
            </a:r>
          </a:p>
        </p:txBody>
      </p:sp>
      <p:sp>
        <p:nvSpPr>
          <p:cNvPr id="106" name="Text Box 60"/>
          <p:cNvSpPr txBox="1">
            <a:spLocks noChangeArrowheads="1"/>
          </p:cNvSpPr>
          <p:nvPr/>
        </p:nvSpPr>
        <p:spPr bwMode="auto">
          <a:xfrm>
            <a:off x="1905000" y="2209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07" name="Text Box 61"/>
          <p:cNvSpPr txBox="1">
            <a:spLocks noChangeArrowheads="1"/>
          </p:cNvSpPr>
          <p:nvPr/>
        </p:nvSpPr>
        <p:spPr bwMode="auto">
          <a:xfrm>
            <a:off x="3581400" y="2209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08" name="Text Box 62"/>
          <p:cNvSpPr txBox="1">
            <a:spLocks noChangeArrowheads="1"/>
          </p:cNvSpPr>
          <p:nvPr/>
        </p:nvSpPr>
        <p:spPr bwMode="auto">
          <a:xfrm>
            <a:off x="990600" y="2819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09" name="Text Box 63"/>
          <p:cNvSpPr txBox="1">
            <a:spLocks noChangeArrowheads="1"/>
          </p:cNvSpPr>
          <p:nvPr/>
        </p:nvSpPr>
        <p:spPr bwMode="auto">
          <a:xfrm>
            <a:off x="609600" y="3352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0" name="Text Box 64"/>
          <p:cNvSpPr txBox="1">
            <a:spLocks noChangeArrowheads="1"/>
          </p:cNvSpPr>
          <p:nvPr/>
        </p:nvSpPr>
        <p:spPr bwMode="auto">
          <a:xfrm>
            <a:off x="228600" y="3886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1" name="Text Box 65"/>
          <p:cNvSpPr txBox="1">
            <a:spLocks noChangeArrowheads="1"/>
          </p:cNvSpPr>
          <p:nvPr/>
        </p:nvSpPr>
        <p:spPr bwMode="auto">
          <a:xfrm>
            <a:off x="9906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2" name="Text Box 66"/>
          <p:cNvSpPr txBox="1">
            <a:spLocks noChangeArrowheads="1"/>
          </p:cNvSpPr>
          <p:nvPr/>
        </p:nvSpPr>
        <p:spPr bwMode="auto">
          <a:xfrm>
            <a:off x="15240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3" name="Text Box 67"/>
          <p:cNvSpPr txBox="1">
            <a:spLocks noChangeArrowheads="1"/>
          </p:cNvSpPr>
          <p:nvPr/>
        </p:nvSpPr>
        <p:spPr bwMode="auto">
          <a:xfrm>
            <a:off x="2209800" y="3886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4" name="Text Box 68"/>
          <p:cNvSpPr txBox="1">
            <a:spLocks noChangeArrowheads="1"/>
          </p:cNvSpPr>
          <p:nvPr/>
        </p:nvSpPr>
        <p:spPr bwMode="auto">
          <a:xfrm>
            <a:off x="3581400" y="28956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5" name="Text Box 69"/>
          <p:cNvSpPr txBox="1">
            <a:spLocks noChangeArrowheads="1"/>
          </p:cNvSpPr>
          <p:nvPr/>
        </p:nvSpPr>
        <p:spPr bwMode="auto">
          <a:xfrm>
            <a:off x="3048000" y="3352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6" name="Text Box 70"/>
          <p:cNvSpPr txBox="1">
            <a:spLocks noChangeArrowheads="1"/>
          </p:cNvSpPr>
          <p:nvPr/>
        </p:nvSpPr>
        <p:spPr bwMode="auto">
          <a:xfrm>
            <a:off x="28194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7" name="Text Box 71"/>
          <p:cNvSpPr txBox="1">
            <a:spLocks noChangeArrowheads="1"/>
          </p:cNvSpPr>
          <p:nvPr/>
        </p:nvSpPr>
        <p:spPr bwMode="auto">
          <a:xfrm>
            <a:off x="33528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8" name="Text Box 72"/>
          <p:cNvSpPr txBox="1">
            <a:spLocks noChangeArrowheads="1"/>
          </p:cNvSpPr>
          <p:nvPr/>
        </p:nvSpPr>
        <p:spPr bwMode="auto">
          <a:xfrm>
            <a:off x="4419600" y="34290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19" name="Text Box 73"/>
          <p:cNvSpPr txBox="1">
            <a:spLocks noChangeArrowheads="1"/>
          </p:cNvSpPr>
          <p:nvPr/>
        </p:nvSpPr>
        <p:spPr bwMode="auto">
          <a:xfrm>
            <a:off x="40386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20" name="Text Box 74"/>
          <p:cNvSpPr txBox="1">
            <a:spLocks noChangeArrowheads="1"/>
          </p:cNvSpPr>
          <p:nvPr/>
        </p:nvSpPr>
        <p:spPr bwMode="auto">
          <a:xfrm>
            <a:off x="48006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21" name="Text Box 75"/>
          <p:cNvSpPr txBox="1">
            <a:spLocks noChangeArrowheads="1"/>
          </p:cNvSpPr>
          <p:nvPr/>
        </p:nvSpPr>
        <p:spPr bwMode="auto">
          <a:xfrm>
            <a:off x="1905000" y="28956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2" name="Text Box 76"/>
          <p:cNvSpPr txBox="1">
            <a:spLocks noChangeArrowheads="1"/>
          </p:cNvSpPr>
          <p:nvPr/>
        </p:nvSpPr>
        <p:spPr bwMode="auto">
          <a:xfrm>
            <a:off x="4648200" y="28956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3" name="Text Box 77"/>
          <p:cNvSpPr txBox="1">
            <a:spLocks noChangeArrowheads="1"/>
          </p:cNvSpPr>
          <p:nvPr/>
        </p:nvSpPr>
        <p:spPr bwMode="auto">
          <a:xfrm>
            <a:off x="5105400" y="34290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4" name="Text Box 78"/>
          <p:cNvSpPr txBox="1">
            <a:spLocks noChangeArrowheads="1"/>
          </p:cNvSpPr>
          <p:nvPr/>
        </p:nvSpPr>
        <p:spPr bwMode="auto">
          <a:xfrm>
            <a:off x="53340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5" name="Text Box 79"/>
          <p:cNvSpPr txBox="1">
            <a:spLocks noChangeArrowheads="1"/>
          </p:cNvSpPr>
          <p:nvPr/>
        </p:nvSpPr>
        <p:spPr bwMode="auto">
          <a:xfrm>
            <a:off x="43434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6" name="Text Box 80"/>
          <p:cNvSpPr txBox="1">
            <a:spLocks noChangeArrowheads="1"/>
          </p:cNvSpPr>
          <p:nvPr/>
        </p:nvSpPr>
        <p:spPr bwMode="auto">
          <a:xfrm>
            <a:off x="36576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7" name="Text Box 81"/>
          <p:cNvSpPr txBox="1">
            <a:spLocks noChangeArrowheads="1"/>
          </p:cNvSpPr>
          <p:nvPr/>
        </p:nvSpPr>
        <p:spPr bwMode="auto">
          <a:xfrm>
            <a:off x="3505200" y="3352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28" name="Line 82"/>
          <p:cNvSpPr>
            <a:spLocks noChangeShapeType="1"/>
          </p:cNvSpPr>
          <p:nvPr/>
        </p:nvSpPr>
        <p:spPr bwMode="auto">
          <a:xfrm flipH="1">
            <a:off x="5791200" y="4419600"/>
            <a:ext cx="1295400" cy="381000"/>
          </a:xfrm>
          <a:prstGeom prst="line">
            <a:avLst/>
          </a:prstGeom>
          <a:noFill/>
          <a:ln w="9525">
            <a:solidFill>
              <a:schemeClr val="tx1"/>
            </a:solidFill>
            <a:round/>
            <a:headEnd/>
            <a:tailEnd/>
          </a:ln>
          <a:effectLst/>
        </p:spPr>
        <p:txBody>
          <a:bodyPr/>
          <a:lstStyle/>
          <a:p>
            <a:endParaRPr lang="zh-CN" altLang="en-US" b="1"/>
          </a:p>
        </p:txBody>
      </p:sp>
      <p:sp>
        <p:nvSpPr>
          <p:cNvPr id="129" name="Line 83"/>
          <p:cNvSpPr>
            <a:spLocks noChangeShapeType="1"/>
          </p:cNvSpPr>
          <p:nvPr/>
        </p:nvSpPr>
        <p:spPr bwMode="auto">
          <a:xfrm>
            <a:off x="7162800" y="4419600"/>
            <a:ext cx="1219200" cy="457200"/>
          </a:xfrm>
          <a:prstGeom prst="line">
            <a:avLst/>
          </a:prstGeom>
          <a:noFill/>
          <a:ln w="9525">
            <a:solidFill>
              <a:schemeClr val="tx1"/>
            </a:solidFill>
            <a:round/>
            <a:headEnd/>
            <a:tailEnd/>
          </a:ln>
          <a:effectLst/>
        </p:spPr>
        <p:txBody>
          <a:bodyPr/>
          <a:lstStyle/>
          <a:p>
            <a:endParaRPr lang="zh-CN" altLang="en-US" b="1"/>
          </a:p>
        </p:txBody>
      </p:sp>
      <p:sp>
        <p:nvSpPr>
          <p:cNvPr id="130" name="Line 84"/>
          <p:cNvSpPr>
            <a:spLocks noChangeShapeType="1"/>
          </p:cNvSpPr>
          <p:nvPr/>
        </p:nvSpPr>
        <p:spPr bwMode="auto">
          <a:xfrm flipH="1">
            <a:off x="5181600" y="4876800"/>
            <a:ext cx="533400" cy="457200"/>
          </a:xfrm>
          <a:prstGeom prst="line">
            <a:avLst/>
          </a:prstGeom>
          <a:noFill/>
          <a:ln w="9525">
            <a:solidFill>
              <a:schemeClr val="tx1"/>
            </a:solidFill>
            <a:round/>
            <a:headEnd/>
            <a:tailEnd/>
          </a:ln>
          <a:effectLst/>
        </p:spPr>
        <p:txBody>
          <a:bodyPr/>
          <a:lstStyle/>
          <a:p>
            <a:endParaRPr lang="zh-CN" altLang="en-US" b="1"/>
          </a:p>
        </p:txBody>
      </p:sp>
      <p:sp>
        <p:nvSpPr>
          <p:cNvPr id="131" name="Line 85"/>
          <p:cNvSpPr>
            <a:spLocks noChangeShapeType="1"/>
          </p:cNvSpPr>
          <p:nvPr/>
        </p:nvSpPr>
        <p:spPr bwMode="auto">
          <a:xfrm>
            <a:off x="5791200" y="4876800"/>
            <a:ext cx="457200" cy="457200"/>
          </a:xfrm>
          <a:prstGeom prst="line">
            <a:avLst/>
          </a:prstGeom>
          <a:noFill/>
          <a:ln w="9525">
            <a:solidFill>
              <a:schemeClr val="tx1"/>
            </a:solidFill>
            <a:round/>
            <a:headEnd/>
            <a:tailEnd/>
          </a:ln>
          <a:effectLst/>
        </p:spPr>
        <p:txBody>
          <a:bodyPr/>
          <a:lstStyle/>
          <a:p>
            <a:endParaRPr lang="zh-CN" altLang="en-US" b="1"/>
          </a:p>
        </p:txBody>
      </p:sp>
      <p:sp>
        <p:nvSpPr>
          <p:cNvPr id="132" name="Line 86"/>
          <p:cNvSpPr>
            <a:spLocks noChangeShapeType="1"/>
          </p:cNvSpPr>
          <p:nvPr/>
        </p:nvSpPr>
        <p:spPr bwMode="auto">
          <a:xfrm flipH="1">
            <a:off x="4800600" y="5410200"/>
            <a:ext cx="304800" cy="457200"/>
          </a:xfrm>
          <a:prstGeom prst="line">
            <a:avLst/>
          </a:prstGeom>
          <a:noFill/>
          <a:ln w="9525">
            <a:solidFill>
              <a:schemeClr val="tx1"/>
            </a:solidFill>
            <a:round/>
            <a:headEnd/>
            <a:tailEnd/>
          </a:ln>
          <a:effectLst/>
        </p:spPr>
        <p:txBody>
          <a:bodyPr/>
          <a:lstStyle/>
          <a:p>
            <a:endParaRPr lang="zh-CN" altLang="en-US" b="1"/>
          </a:p>
        </p:txBody>
      </p:sp>
      <p:sp>
        <p:nvSpPr>
          <p:cNvPr id="133" name="Line 87"/>
          <p:cNvSpPr>
            <a:spLocks noChangeShapeType="1"/>
          </p:cNvSpPr>
          <p:nvPr/>
        </p:nvSpPr>
        <p:spPr bwMode="auto">
          <a:xfrm>
            <a:off x="5181600" y="5410200"/>
            <a:ext cx="228600" cy="457200"/>
          </a:xfrm>
          <a:prstGeom prst="line">
            <a:avLst/>
          </a:prstGeom>
          <a:noFill/>
          <a:ln w="9525">
            <a:solidFill>
              <a:schemeClr val="tx1"/>
            </a:solidFill>
            <a:round/>
            <a:headEnd/>
            <a:tailEnd/>
          </a:ln>
          <a:effectLst/>
        </p:spPr>
        <p:txBody>
          <a:bodyPr/>
          <a:lstStyle/>
          <a:p>
            <a:endParaRPr lang="zh-CN" altLang="en-US" b="1"/>
          </a:p>
        </p:txBody>
      </p:sp>
      <p:sp>
        <p:nvSpPr>
          <p:cNvPr id="134" name="Line 88"/>
          <p:cNvSpPr>
            <a:spLocks noChangeShapeType="1"/>
          </p:cNvSpPr>
          <p:nvPr/>
        </p:nvSpPr>
        <p:spPr bwMode="auto">
          <a:xfrm flipH="1">
            <a:off x="7924800" y="4953000"/>
            <a:ext cx="457200" cy="457200"/>
          </a:xfrm>
          <a:prstGeom prst="line">
            <a:avLst/>
          </a:prstGeom>
          <a:noFill/>
          <a:ln w="9525">
            <a:solidFill>
              <a:schemeClr val="tx1"/>
            </a:solidFill>
            <a:round/>
            <a:headEnd/>
            <a:tailEnd/>
          </a:ln>
          <a:effectLst/>
        </p:spPr>
        <p:txBody>
          <a:bodyPr/>
          <a:lstStyle/>
          <a:p>
            <a:endParaRPr lang="zh-CN" altLang="en-US" b="1"/>
          </a:p>
        </p:txBody>
      </p:sp>
      <p:sp>
        <p:nvSpPr>
          <p:cNvPr id="135" name="Line 89"/>
          <p:cNvSpPr>
            <a:spLocks noChangeShapeType="1"/>
          </p:cNvSpPr>
          <p:nvPr/>
        </p:nvSpPr>
        <p:spPr bwMode="auto">
          <a:xfrm>
            <a:off x="8458200" y="4953000"/>
            <a:ext cx="685800" cy="457200"/>
          </a:xfrm>
          <a:prstGeom prst="line">
            <a:avLst/>
          </a:prstGeom>
          <a:noFill/>
          <a:ln w="9525">
            <a:solidFill>
              <a:schemeClr val="tx1"/>
            </a:solidFill>
            <a:round/>
            <a:headEnd/>
            <a:tailEnd/>
          </a:ln>
          <a:effectLst/>
        </p:spPr>
        <p:txBody>
          <a:bodyPr/>
          <a:lstStyle/>
          <a:p>
            <a:endParaRPr lang="zh-CN" altLang="en-US" b="1"/>
          </a:p>
        </p:txBody>
      </p:sp>
      <p:sp>
        <p:nvSpPr>
          <p:cNvPr id="136" name="Text Box 90"/>
          <p:cNvSpPr txBox="1">
            <a:spLocks noChangeArrowheads="1"/>
          </p:cNvSpPr>
          <p:nvPr/>
        </p:nvSpPr>
        <p:spPr bwMode="auto">
          <a:xfrm>
            <a:off x="6248400" y="4267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37" name="Text Box 91"/>
          <p:cNvSpPr txBox="1">
            <a:spLocks noChangeArrowheads="1"/>
          </p:cNvSpPr>
          <p:nvPr/>
        </p:nvSpPr>
        <p:spPr bwMode="auto">
          <a:xfrm>
            <a:off x="6858000" y="4495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38" name="Text Box 92"/>
          <p:cNvSpPr txBox="1">
            <a:spLocks noChangeArrowheads="1"/>
          </p:cNvSpPr>
          <p:nvPr/>
        </p:nvSpPr>
        <p:spPr bwMode="auto">
          <a:xfrm>
            <a:off x="2514600" y="3886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39" name="Text Box 93"/>
          <p:cNvSpPr txBox="1">
            <a:spLocks noChangeArrowheads="1"/>
          </p:cNvSpPr>
          <p:nvPr/>
        </p:nvSpPr>
        <p:spPr bwMode="auto">
          <a:xfrm>
            <a:off x="1828800" y="3962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40" name="Text Box 94"/>
          <p:cNvSpPr txBox="1">
            <a:spLocks noChangeArrowheads="1"/>
          </p:cNvSpPr>
          <p:nvPr/>
        </p:nvSpPr>
        <p:spPr bwMode="auto">
          <a:xfrm>
            <a:off x="1295400" y="3886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41" name="Text Box 95"/>
          <p:cNvSpPr txBox="1">
            <a:spLocks noChangeArrowheads="1"/>
          </p:cNvSpPr>
          <p:nvPr/>
        </p:nvSpPr>
        <p:spPr bwMode="auto">
          <a:xfrm>
            <a:off x="685800" y="3886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42" name="Text Box 96"/>
          <p:cNvSpPr txBox="1">
            <a:spLocks noChangeArrowheads="1"/>
          </p:cNvSpPr>
          <p:nvPr/>
        </p:nvSpPr>
        <p:spPr bwMode="auto">
          <a:xfrm>
            <a:off x="1828800" y="5181600"/>
            <a:ext cx="2209800" cy="369332"/>
          </a:xfrm>
          <a:prstGeom prst="rect">
            <a:avLst/>
          </a:prstGeom>
          <a:noFill/>
          <a:ln w="9525">
            <a:noFill/>
            <a:miter lim="800000"/>
            <a:headEnd/>
            <a:tailEnd/>
          </a:ln>
          <a:effectLst/>
        </p:spPr>
        <p:txBody>
          <a:bodyPr>
            <a:spAutoFit/>
          </a:bodyPr>
          <a:lstStyle/>
          <a:p>
            <a:pPr algn="l"/>
            <a:r>
              <a:rPr lang="zh-CN" altLang="en-US" b="1">
                <a:solidFill>
                  <a:schemeClr val="accent1"/>
                </a:solidFill>
              </a:rPr>
              <a:t>二进制码树</a:t>
            </a:r>
          </a:p>
        </p:txBody>
      </p:sp>
      <p:sp>
        <p:nvSpPr>
          <p:cNvPr id="143" name="AutoShape 97"/>
          <p:cNvSpPr>
            <a:spLocks noChangeArrowheads="1"/>
          </p:cNvSpPr>
          <p:nvPr/>
        </p:nvSpPr>
        <p:spPr bwMode="auto">
          <a:xfrm>
            <a:off x="7086600" y="43434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144" name="AutoShape 98"/>
          <p:cNvSpPr>
            <a:spLocks noChangeArrowheads="1"/>
          </p:cNvSpPr>
          <p:nvPr/>
        </p:nvSpPr>
        <p:spPr bwMode="auto">
          <a:xfrm>
            <a:off x="5715000" y="48006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145" name="AutoShape 99"/>
          <p:cNvSpPr>
            <a:spLocks noChangeArrowheads="1"/>
          </p:cNvSpPr>
          <p:nvPr/>
        </p:nvSpPr>
        <p:spPr bwMode="auto">
          <a:xfrm>
            <a:off x="8382000" y="48768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146" name="Line 100"/>
          <p:cNvSpPr>
            <a:spLocks noChangeShapeType="1"/>
          </p:cNvSpPr>
          <p:nvPr/>
        </p:nvSpPr>
        <p:spPr bwMode="auto">
          <a:xfrm flipH="1">
            <a:off x="7086600" y="4419600"/>
            <a:ext cx="76200" cy="457200"/>
          </a:xfrm>
          <a:prstGeom prst="line">
            <a:avLst/>
          </a:prstGeom>
          <a:noFill/>
          <a:ln w="9525">
            <a:solidFill>
              <a:schemeClr val="tx1"/>
            </a:solidFill>
            <a:round/>
            <a:headEnd/>
            <a:tailEnd/>
          </a:ln>
          <a:effectLst/>
        </p:spPr>
        <p:txBody>
          <a:bodyPr/>
          <a:lstStyle/>
          <a:p>
            <a:endParaRPr lang="zh-CN" altLang="en-US" b="1"/>
          </a:p>
        </p:txBody>
      </p:sp>
      <p:sp>
        <p:nvSpPr>
          <p:cNvPr id="147" name="AutoShape 101"/>
          <p:cNvSpPr>
            <a:spLocks noChangeArrowheads="1"/>
          </p:cNvSpPr>
          <p:nvPr/>
        </p:nvSpPr>
        <p:spPr bwMode="auto">
          <a:xfrm>
            <a:off x="7010400" y="48768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148" name="Line 102"/>
          <p:cNvSpPr>
            <a:spLocks noChangeShapeType="1"/>
          </p:cNvSpPr>
          <p:nvPr/>
        </p:nvSpPr>
        <p:spPr bwMode="auto">
          <a:xfrm>
            <a:off x="8458200" y="4953000"/>
            <a:ext cx="76200" cy="457200"/>
          </a:xfrm>
          <a:prstGeom prst="line">
            <a:avLst/>
          </a:prstGeom>
          <a:noFill/>
          <a:ln w="9525">
            <a:solidFill>
              <a:schemeClr val="tx1"/>
            </a:solidFill>
            <a:round/>
            <a:headEnd/>
            <a:tailEnd/>
          </a:ln>
          <a:effectLst/>
        </p:spPr>
        <p:txBody>
          <a:bodyPr/>
          <a:lstStyle/>
          <a:p>
            <a:endParaRPr lang="zh-CN" altLang="en-US" b="1"/>
          </a:p>
        </p:txBody>
      </p:sp>
      <p:sp>
        <p:nvSpPr>
          <p:cNvPr id="149" name="AutoShape 103"/>
          <p:cNvSpPr>
            <a:spLocks noChangeArrowheads="1"/>
          </p:cNvSpPr>
          <p:nvPr/>
        </p:nvSpPr>
        <p:spPr bwMode="auto">
          <a:xfrm>
            <a:off x="9067800" y="54102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0" name="AutoShape 104"/>
          <p:cNvSpPr>
            <a:spLocks noChangeArrowheads="1"/>
          </p:cNvSpPr>
          <p:nvPr/>
        </p:nvSpPr>
        <p:spPr bwMode="auto">
          <a:xfrm>
            <a:off x="8534400" y="54102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1" name="AutoShape 105"/>
          <p:cNvSpPr>
            <a:spLocks noChangeArrowheads="1"/>
          </p:cNvSpPr>
          <p:nvPr/>
        </p:nvSpPr>
        <p:spPr bwMode="auto">
          <a:xfrm>
            <a:off x="7848600" y="54102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2" name="Line 106"/>
          <p:cNvSpPr>
            <a:spLocks noChangeShapeType="1"/>
          </p:cNvSpPr>
          <p:nvPr/>
        </p:nvSpPr>
        <p:spPr bwMode="auto">
          <a:xfrm flipH="1">
            <a:off x="6553200" y="4953000"/>
            <a:ext cx="457200" cy="381000"/>
          </a:xfrm>
          <a:prstGeom prst="line">
            <a:avLst/>
          </a:prstGeom>
          <a:noFill/>
          <a:ln w="9525">
            <a:solidFill>
              <a:schemeClr val="tx1"/>
            </a:solidFill>
            <a:round/>
            <a:headEnd/>
            <a:tailEnd/>
          </a:ln>
          <a:effectLst/>
        </p:spPr>
        <p:txBody>
          <a:bodyPr/>
          <a:lstStyle/>
          <a:p>
            <a:endParaRPr lang="zh-CN" altLang="en-US" b="1"/>
          </a:p>
        </p:txBody>
      </p:sp>
      <p:sp>
        <p:nvSpPr>
          <p:cNvPr id="153" name="Line 107"/>
          <p:cNvSpPr>
            <a:spLocks noChangeShapeType="1"/>
          </p:cNvSpPr>
          <p:nvPr/>
        </p:nvSpPr>
        <p:spPr bwMode="auto">
          <a:xfrm>
            <a:off x="7086600" y="4953000"/>
            <a:ext cx="457200" cy="457200"/>
          </a:xfrm>
          <a:prstGeom prst="line">
            <a:avLst/>
          </a:prstGeom>
          <a:noFill/>
          <a:ln w="9525">
            <a:solidFill>
              <a:schemeClr val="tx1"/>
            </a:solidFill>
            <a:round/>
            <a:headEnd/>
            <a:tailEnd/>
          </a:ln>
          <a:effectLst/>
        </p:spPr>
        <p:txBody>
          <a:bodyPr/>
          <a:lstStyle/>
          <a:p>
            <a:endParaRPr lang="zh-CN" altLang="en-US" b="1"/>
          </a:p>
        </p:txBody>
      </p:sp>
      <p:sp>
        <p:nvSpPr>
          <p:cNvPr id="154" name="Freeform 108"/>
          <p:cNvSpPr>
            <a:spLocks/>
          </p:cNvSpPr>
          <p:nvPr/>
        </p:nvSpPr>
        <p:spPr bwMode="auto">
          <a:xfrm>
            <a:off x="7011988" y="4965700"/>
            <a:ext cx="49212" cy="444500"/>
          </a:xfrm>
          <a:custGeom>
            <a:avLst/>
            <a:gdLst/>
            <a:ahLst/>
            <a:cxnLst>
              <a:cxn ang="0">
                <a:pos x="31" y="0"/>
              </a:cxn>
              <a:cxn ang="0">
                <a:pos x="0" y="280"/>
              </a:cxn>
            </a:cxnLst>
            <a:rect l="0" t="0" r="r" b="b"/>
            <a:pathLst>
              <a:path w="31" h="280">
                <a:moveTo>
                  <a:pt x="31" y="0"/>
                </a:moveTo>
                <a:lnTo>
                  <a:pt x="0" y="280"/>
                </a:lnTo>
              </a:path>
            </a:pathLst>
          </a:custGeom>
          <a:noFill/>
          <a:ln w="9525">
            <a:solidFill>
              <a:schemeClr val="tx1"/>
            </a:solidFill>
            <a:round/>
            <a:headEnd type="none" w="med" len="med"/>
            <a:tailEnd type="none" w="med" len="med"/>
          </a:ln>
          <a:effectLst/>
        </p:spPr>
        <p:txBody>
          <a:bodyPr/>
          <a:lstStyle/>
          <a:p>
            <a:endParaRPr lang="zh-CN" altLang="en-US" b="1"/>
          </a:p>
        </p:txBody>
      </p:sp>
      <p:sp>
        <p:nvSpPr>
          <p:cNvPr id="155" name="AutoShape 109"/>
          <p:cNvSpPr>
            <a:spLocks noChangeArrowheads="1"/>
          </p:cNvSpPr>
          <p:nvPr/>
        </p:nvSpPr>
        <p:spPr bwMode="auto">
          <a:xfrm>
            <a:off x="7543800" y="54102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6" name="AutoShape 110"/>
          <p:cNvSpPr>
            <a:spLocks noChangeArrowheads="1"/>
          </p:cNvSpPr>
          <p:nvPr/>
        </p:nvSpPr>
        <p:spPr bwMode="auto">
          <a:xfrm>
            <a:off x="7010400" y="54102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7" name="AutoShape 111"/>
          <p:cNvSpPr>
            <a:spLocks noChangeArrowheads="1"/>
          </p:cNvSpPr>
          <p:nvPr/>
        </p:nvSpPr>
        <p:spPr bwMode="auto">
          <a:xfrm>
            <a:off x="6553200" y="53340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8" name="AutoShape 112"/>
          <p:cNvSpPr>
            <a:spLocks noChangeArrowheads="1"/>
          </p:cNvSpPr>
          <p:nvPr/>
        </p:nvSpPr>
        <p:spPr bwMode="auto">
          <a:xfrm>
            <a:off x="6248400" y="53340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59" name="Line 113"/>
          <p:cNvSpPr>
            <a:spLocks noChangeShapeType="1"/>
          </p:cNvSpPr>
          <p:nvPr/>
        </p:nvSpPr>
        <p:spPr bwMode="auto">
          <a:xfrm>
            <a:off x="5715000" y="4876800"/>
            <a:ext cx="76200" cy="533400"/>
          </a:xfrm>
          <a:prstGeom prst="line">
            <a:avLst/>
          </a:prstGeom>
          <a:noFill/>
          <a:ln w="9525">
            <a:solidFill>
              <a:schemeClr val="tx1"/>
            </a:solidFill>
            <a:round/>
            <a:headEnd/>
            <a:tailEnd/>
          </a:ln>
          <a:effectLst/>
        </p:spPr>
        <p:txBody>
          <a:bodyPr/>
          <a:lstStyle/>
          <a:p>
            <a:endParaRPr lang="zh-CN" altLang="en-US" b="1"/>
          </a:p>
        </p:txBody>
      </p:sp>
      <p:sp>
        <p:nvSpPr>
          <p:cNvPr id="160" name="AutoShape 114"/>
          <p:cNvSpPr>
            <a:spLocks noChangeArrowheads="1"/>
          </p:cNvSpPr>
          <p:nvPr/>
        </p:nvSpPr>
        <p:spPr bwMode="auto">
          <a:xfrm>
            <a:off x="5715000" y="54102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61" name="AutoShape 115"/>
          <p:cNvSpPr>
            <a:spLocks noChangeArrowheads="1"/>
          </p:cNvSpPr>
          <p:nvPr/>
        </p:nvSpPr>
        <p:spPr bwMode="auto">
          <a:xfrm>
            <a:off x="5105400" y="53340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162" name="Line 116"/>
          <p:cNvSpPr>
            <a:spLocks noChangeShapeType="1"/>
          </p:cNvSpPr>
          <p:nvPr/>
        </p:nvSpPr>
        <p:spPr bwMode="auto">
          <a:xfrm>
            <a:off x="5105400" y="5410200"/>
            <a:ext cx="76200" cy="457200"/>
          </a:xfrm>
          <a:prstGeom prst="line">
            <a:avLst/>
          </a:prstGeom>
          <a:noFill/>
          <a:ln w="9525">
            <a:solidFill>
              <a:schemeClr val="tx1"/>
            </a:solidFill>
            <a:round/>
            <a:headEnd/>
            <a:tailEnd/>
          </a:ln>
          <a:effectLst/>
        </p:spPr>
        <p:txBody>
          <a:bodyPr/>
          <a:lstStyle/>
          <a:p>
            <a:endParaRPr lang="zh-CN" altLang="en-US" b="1"/>
          </a:p>
        </p:txBody>
      </p:sp>
      <p:sp>
        <p:nvSpPr>
          <p:cNvPr id="163" name="AutoShape 117"/>
          <p:cNvSpPr>
            <a:spLocks noChangeArrowheads="1"/>
          </p:cNvSpPr>
          <p:nvPr/>
        </p:nvSpPr>
        <p:spPr bwMode="auto">
          <a:xfrm>
            <a:off x="5410200" y="5867400"/>
            <a:ext cx="76200" cy="76200"/>
          </a:xfrm>
          <a:prstGeom prst="flowChartConnector">
            <a:avLst/>
          </a:prstGeom>
          <a:solidFill>
            <a:schemeClr val="accent1"/>
          </a:solidFill>
          <a:ln w="9525">
            <a:solidFill>
              <a:schemeClr val="tx1"/>
            </a:solidFill>
            <a:round/>
            <a:headEnd/>
            <a:tailEnd/>
          </a:ln>
          <a:effectLst/>
        </p:spPr>
        <p:txBody>
          <a:bodyPr wrap="none" anchor="ctr"/>
          <a:lstStyle/>
          <a:p>
            <a:endParaRPr lang="zh-CN" altLang="en-US" b="1"/>
          </a:p>
        </p:txBody>
      </p:sp>
      <p:sp>
        <p:nvSpPr>
          <p:cNvPr id="164" name="AutoShape 118"/>
          <p:cNvSpPr>
            <a:spLocks noChangeArrowheads="1"/>
          </p:cNvSpPr>
          <p:nvPr/>
        </p:nvSpPr>
        <p:spPr bwMode="auto">
          <a:xfrm>
            <a:off x="5105400" y="58674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65" name="AutoShape 119"/>
          <p:cNvSpPr>
            <a:spLocks noChangeArrowheads="1"/>
          </p:cNvSpPr>
          <p:nvPr/>
        </p:nvSpPr>
        <p:spPr bwMode="auto">
          <a:xfrm>
            <a:off x="4724400" y="58674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66" name="Line 120"/>
          <p:cNvSpPr>
            <a:spLocks noChangeShapeType="1"/>
          </p:cNvSpPr>
          <p:nvPr/>
        </p:nvSpPr>
        <p:spPr bwMode="auto">
          <a:xfrm flipH="1">
            <a:off x="4953000" y="5943600"/>
            <a:ext cx="533400" cy="457200"/>
          </a:xfrm>
          <a:prstGeom prst="line">
            <a:avLst/>
          </a:prstGeom>
          <a:noFill/>
          <a:ln w="9525">
            <a:solidFill>
              <a:schemeClr val="tx1"/>
            </a:solidFill>
            <a:round/>
            <a:headEnd/>
            <a:tailEnd/>
          </a:ln>
          <a:effectLst/>
        </p:spPr>
        <p:txBody>
          <a:bodyPr/>
          <a:lstStyle/>
          <a:p>
            <a:endParaRPr lang="zh-CN" altLang="en-US" b="1"/>
          </a:p>
        </p:txBody>
      </p:sp>
      <p:sp>
        <p:nvSpPr>
          <p:cNvPr id="167" name="Line 121"/>
          <p:cNvSpPr>
            <a:spLocks noChangeShapeType="1"/>
          </p:cNvSpPr>
          <p:nvPr/>
        </p:nvSpPr>
        <p:spPr bwMode="auto">
          <a:xfrm>
            <a:off x="5486400" y="5943600"/>
            <a:ext cx="609600" cy="381000"/>
          </a:xfrm>
          <a:prstGeom prst="line">
            <a:avLst/>
          </a:prstGeom>
          <a:noFill/>
          <a:ln w="9525">
            <a:solidFill>
              <a:schemeClr val="tx1"/>
            </a:solidFill>
            <a:round/>
            <a:headEnd/>
            <a:tailEnd/>
          </a:ln>
          <a:effectLst/>
        </p:spPr>
        <p:txBody>
          <a:bodyPr/>
          <a:lstStyle/>
          <a:p>
            <a:endParaRPr lang="zh-CN" altLang="en-US" b="1"/>
          </a:p>
        </p:txBody>
      </p:sp>
      <p:sp>
        <p:nvSpPr>
          <p:cNvPr id="168" name="Line 122"/>
          <p:cNvSpPr>
            <a:spLocks noChangeShapeType="1"/>
          </p:cNvSpPr>
          <p:nvPr/>
        </p:nvSpPr>
        <p:spPr bwMode="auto">
          <a:xfrm>
            <a:off x="5486400" y="5943600"/>
            <a:ext cx="152400" cy="533400"/>
          </a:xfrm>
          <a:prstGeom prst="line">
            <a:avLst/>
          </a:prstGeom>
          <a:noFill/>
          <a:ln w="9525">
            <a:solidFill>
              <a:schemeClr val="tx1"/>
            </a:solidFill>
            <a:round/>
            <a:headEnd/>
            <a:tailEnd/>
          </a:ln>
          <a:effectLst/>
        </p:spPr>
        <p:txBody>
          <a:bodyPr/>
          <a:lstStyle/>
          <a:p>
            <a:endParaRPr lang="zh-CN" altLang="en-US" b="1"/>
          </a:p>
        </p:txBody>
      </p:sp>
      <p:sp>
        <p:nvSpPr>
          <p:cNvPr id="169" name="AutoShape 123"/>
          <p:cNvSpPr>
            <a:spLocks noChangeArrowheads="1"/>
          </p:cNvSpPr>
          <p:nvPr/>
        </p:nvSpPr>
        <p:spPr bwMode="auto">
          <a:xfrm>
            <a:off x="6096000" y="63246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70" name="AutoShape 124"/>
          <p:cNvSpPr>
            <a:spLocks noChangeArrowheads="1"/>
          </p:cNvSpPr>
          <p:nvPr/>
        </p:nvSpPr>
        <p:spPr bwMode="auto">
          <a:xfrm>
            <a:off x="5638800" y="64770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71" name="AutoShape 125"/>
          <p:cNvSpPr>
            <a:spLocks noChangeArrowheads="1"/>
          </p:cNvSpPr>
          <p:nvPr/>
        </p:nvSpPr>
        <p:spPr bwMode="auto">
          <a:xfrm>
            <a:off x="4876800" y="6400800"/>
            <a:ext cx="76200" cy="76200"/>
          </a:xfrm>
          <a:prstGeom prst="flowChartConnector">
            <a:avLst/>
          </a:prstGeom>
          <a:solidFill>
            <a:srgbClr val="FF0000"/>
          </a:solidFill>
          <a:ln w="9525">
            <a:solidFill>
              <a:schemeClr val="tx1"/>
            </a:solidFill>
            <a:round/>
            <a:headEnd/>
            <a:tailEnd/>
          </a:ln>
          <a:effectLst/>
        </p:spPr>
        <p:txBody>
          <a:bodyPr wrap="none" anchor="ctr"/>
          <a:lstStyle/>
          <a:p>
            <a:endParaRPr lang="zh-CN" altLang="en-US" b="1"/>
          </a:p>
        </p:txBody>
      </p:sp>
      <p:sp>
        <p:nvSpPr>
          <p:cNvPr id="172" name="Text Box 126"/>
          <p:cNvSpPr txBox="1">
            <a:spLocks noChangeArrowheads="1"/>
          </p:cNvSpPr>
          <p:nvPr/>
        </p:nvSpPr>
        <p:spPr bwMode="auto">
          <a:xfrm>
            <a:off x="7543800" y="4267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2</a:t>
            </a:r>
          </a:p>
        </p:txBody>
      </p:sp>
      <p:sp>
        <p:nvSpPr>
          <p:cNvPr id="173" name="Text Box 127"/>
          <p:cNvSpPr txBox="1">
            <a:spLocks noChangeArrowheads="1"/>
          </p:cNvSpPr>
          <p:nvPr/>
        </p:nvSpPr>
        <p:spPr bwMode="auto">
          <a:xfrm>
            <a:off x="5257800" y="48006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74" name="Text Box 128"/>
          <p:cNvSpPr txBox="1">
            <a:spLocks noChangeArrowheads="1"/>
          </p:cNvSpPr>
          <p:nvPr/>
        </p:nvSpPr>
        <p:spPr bwMode="auto">
          <a:xfrm>
            <a:off x="4724400" y="5410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75" name="Text Box 129"/>
          <p:cNvSpPr txBox="1">
            <a:spLocks noChangeArrowheads="1"/>
          </p:cNvSpPr>
          <p:nvPr/>
        </p:nvSpPr>
        <p:spPr bwMode="auto">
          <a:xfrm>
            <a:off x="4876800" y="59436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76" name="Text Box 130"/>
          <p:cNvSpPr txBox="1">
            <a:spLocks noChangeArrowheads="1"/>
          </p:cNvSpPr>
          <p:nvPr/>
        </p:nvSpPr>
        <p:spPr bwMode="auto">
          <a:xfrm>
            <a:off x="6553200" y="48006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77" name="Text Box 131"/>
          <p:cNvSpPr txBox="1">
            <a:spLocks noChangeArrowheads="1"/>
          </p:cNvSpPr>
          <p:nvPr/>
        </p:nvSpPr>
        <p:spPr bwMode="auto">
          <a:xfrm>
            <a:off x="7924800" y="4876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0</a:t>
            </a:r>
          </a:p>
        </p:txBody>
      </p:sp>
      <p:sp>
        <p:nvSpPr>
          <p:cNvPr id="178" name="Text Box 132"/>
          <p:cNvSpPr txBox="1">
            <a:spLocks noChangeArrowheads="1"/>
          </p:cNvSpPr>
          <p:nvPr/>
        </p:nvSpPr>
        <p:spPr bwMode="auto">
          <a:xfrm>
            <a:off x="5562600" y="49530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79" name="Text Box 133"/>
          <p:cNvSpPr txBox="1">
            <a:spLocks noChangeArrowheads="1"/>
          </p:cNvSpPr>
          <p:nvPr/>
        </p:nvSpPr>
        <p:spPr bwMode="auto">
          <a:xfrm>
            <a:off x="4876800" y="5486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80" name="Text Box 134"/>
          <p:cNvSpPr txBox="1">
            <a:spLocks noChangeArrowheads="1"/>
          </p:cNvSpPr>
          <p:nvPr/>
        </p:nvSpPr>
        <p:spPr bwMode="auto">
          <a:xfrm>
            <a:off x="5334000" y="60960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81" name="Text Box 135"/>
          <p:cNvSpPr txBox="1">
            <a:spLocks noChangeArrowheads="1"/>
          </p:cNvSpPr>
          <p:nvPr/>
        </p:nvSpPr>
        <p:spPr bwMode="auto">
          <a:xfrm>
            <a:off x="6858000" y="5029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82" name="Text Box 136"/>
          <p:cNvSpPr txBox="1">
            <a:spLocks noChangeArrowheads="1"/>
          </p:cNvSpPr>
          <p:nvPr/>
        </p:nvSpPr>
        <p:spPr bwMode="auto">
          <a:xfrm>
            <a:off x="8229600" y="5029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1</a:t>
            </a:r>
          </a:p>
        </p:txBody>
      </p:sp>
      <p:sp>
        <p:nvSpPr>
          <p:cNvPr id="183" name="Text Box 137"/>
          <p:cNvSpPr txBox="1">
            <a:spLocks noChangeArrowheads="1"/>
          </p:cNvSpPr>
          <p:nvPr/>
        </p:nvSpPr>
        <p:spPr bwMode="auto">
          <a:xfrm>
            <a:off x="5943600" y="4876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2</a:t>
            </a:r>
          </a:p>
        </p:txBody>
      </p:sp>
      <p:sp>
        <p:nvSpPr>
          <p:cNvPr id="184" name="Text Box 138"/>
          <p:cNvSpPr txBox="1">
            <a:spLocks noChangeArrowheads="1"/>
          </p:cNvSpPr>
          <p:nvPr/>
        </p:nvSpPr>
        <p:spPr bwMode="auto">
          <a:xfrm>
            <a:off x="7239000" y="48768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2</a:t>
            </a:r>
          </a:p>
        </p:txBody>
      </p:sp>
      <p:sp>
        <p:nvSpPr>
          <p:cNvPr id="185" name="Text Box 139"/>
          <p:cNvSpPr txBox="1">
            <a:spLocks noChangeArrowheads="1"/>
          </p:cNvSpPr>
          <p:nvPr/>
        </p:nvSpPr>
        <p:spPr bwMode="auto">
          <a:xfrm>
            <a:off x="8763000" y="49530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2</a:t>
            </a:r>
          </a:p>
        </p:txBody>
      </p:sp>
      <p:sp>
        <p:nvSpPr>
          <p:cNvPr id="186" name="Text Box 140"/>
          <p:cNvSpPr txBox="1">
            <a:spLocks noChangeArrowheads="1"/>
          </p:cNvSpPr>
          <p:nvPr/>
        </p:nvSpPr>
        <p:spPr bwMode="auto">
          <a:xfrm>
            <a:off x="5181600" y="54102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2</a:t>
            </a:r>
          </a:p>
        </p:txBody>
      </p:sp>
      <p:sp>
        <p:nvSpPr>
          <p:cNvPr id="187" name="Text Box 141"/>
          <p:cNvSpPr txBox="1">
            <a:spLocks noChangeArrowheads="1"/>
          </p:cNvSpPr>
          <p:nvPr/>
        </p:nvSpPr>
        <p:spPr bwMode="auto">
          <a:xfrm>
            <a:off x="5791200" y="5867400"/>
            <a:ext cx="304800" cy="396875"/>
          </a:xfrm>
          <a:prstGeom prst="rect">
            <a:avLst/>
          </a:prstGeom>
          <a:noFill/>
          <a:ln w="9525">
            <a:noFill/>
            <a:miter lim="800000"/>
            <a:headEnd/>
            <a:tailEnd/>
          </a:ln>
          <a:effectLst/>
        </p:spPr>
        <p:txBody>
          <a:bodyPr>
            <a:spAutoFit/>
          </a:bodyPr>
          <a:lstStyle/>
          <a:p>
            <a:pPr algn="l"/>
            <a:r>
              <a:rPr lang="en-US" altLang="zh-CN" sz="2000" b="1">
                <a:solidFill>
                  <a:schemeClr val="tx1"/>
                </a:solidFill>
                <a:ea typeface="宋体" charset="-122"/>
              </a:rPr>
              <a:t>2</a:t>
            </a:r>
          </a:p>
        </p:txBody>
      </p:sp>
      <p:sp>
        <p:nvSpPr>
          <p:cNvPr id="188" name="Text Box 142"/>
          <p:cNvSpPr txBox="1">
            <a:spLocks noChangeArrowheads="1"/>
          </p:cNvSpPr>
          <p:nvPr/>
        </p:nvSpPr>
        <p:spPr bwMode="auto">
          <a:xfrm>
            <a:off x="6429388" y="6072206"/>
            <a:ext cx="2209800" cy="369332"/>
          </a:xfrm>
          <a:prstGeom prst="rect">
            <a:avLst/>
          </a:prstGeom>
          <a:noFill/>
          <a:ln w="9525">
            <a:noFill/>
            <a:miter lim="800000"/>
            <a:headEnd/>
            <a:tailEnd/>
          </a:ln>
          <a:effectLst/>
        </p:spPr>
        <p:txBody>
          <a:bodyPr>
            <a:spAutoFit/>
          </a:bodyPr>
          <a:lstStyle/>
          <a:p>
            <a:pPr algn="l"/>
            <a:r>
              <a:rPr lang="zh-CN" altLang="en-US" b="1" dirty="0">
                <a:solidFill>
                  <a:schemeClr val="accent1"/>
                </a:solidFill>
              </a:rPr>
              <a:t>三进制码树</a:t>
            </a:r>
          </a:p>
        </p:txBody>
      </p:sp>
      <p:sp>
        <p:nvSpPr>
          <p:cNvPr id="189" name="Line 144"/>
          <p:cNvSpPr>
            <a:spLocks noChangeShapeType="1"/>
          </p:cNvSpPr>
          <p:nvPr/>
        </p:nvSpPr>
        <p:spPr bwMode="auto">
          <a:xfrm flipH="1">
            <a:off x="1619250" y="2420938"/>
            <a:ext cx="1368425" cy="431800"/>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0" name="Line 145"/>
          <p:cNvSpPr>
            <a:spLocks noChangeShapeType="1"/>
          </p:cNvSpPr>
          <p:nvPr/>
        </p:nvSpPr>
        <p:spPr bwMode="auto">
          <a:xfrm flipH="1">
            <a:off x="1042988" y="2852738"/>
            <a:ext cx="576262" cy="504825"/>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1" name="Line 146"/>
          <p:cNvSpPr>
            <a:spLocks noChangeShapeType="1"/>
          </p:cNvSpPr>
          <p:nvPr/>
        </p:nvSpPr>
        <p:spPr bwMode="auto">
          <a:xfrm flipH="1">
            <a:off x="611188" y="3357563"/>
            <a:ext cx="431800" cy="576262"/>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2" name="Line 147"/>
          <p:cNvSpPr>
            <a:spLocks noChangeShapeType="1"/>
          </p:cNvSpPr>
          <p:nvPr/>
        </p:nvSpPr>
        <p:spPr bwMode="auto">
          <a:xfrm>
            <a:off x="1042988" y="3429000"/>
            <a:ext cx="288925" cy="504825"/>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3" name="Line 148"/>
          <p:cNvSpPr>
            <a:spLocks noChangeShapeType="1"/>
          </p:cNvSpPr>
          <p:nvPr/>
        </p:nvSpPr>
        <p:spPr bwMode="auto">
          <a:xfrm>
            <a:off x="1619250" y="2852738"/>
            <a:ext cx="576263" cy="576262"/>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4" name="Line 149"/>
          <p:cNvSpPr>
            <a:spLocks noChangeShapeType="1"/>
          </p:cNvSpPr>
          <p:nvPr/>
        </p:nvSpPr>
        <p:spPr bwMode="auto">
          <a:xfrm>
            <a:off x="2987675" y="2420938"/>
            <a:ext cx="1296988" cy="503237"/>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5" name="Line 150"/>
          <p:cNvSpPr>
            <a:spLocks noChangeShapeType="1"/>
          </p:cNvSpPr>
          <p:nvPr/>
        </p:nvSpPr>
        <p:spPr bwMode="auto">
          <a:xfrm flipH="1">
            <a:off x="3492500" y="2924175"/>
            <a:ext cx="792163" cy="433388"/>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6" name="Line 151"/>
          <p:cNvSpPr>
            <a:spLocks noChangeShapeType="1"/>
          </p:cNvSpPr>
          <p:nvPr/>
        </p:nvSpPr>
        <p:spPr bwMode="auto">
          <a:xfrm>
            <a:off x="4284663" y="2924175"/>
            <a:ext cx="792162" cy="576263"/>
          </a:xfrm>
          <a:prstGeom prst="line">
            <a:avLst/>
          </a:prstGeom>
          <a:noFill/>
          <a:ln w="9525">
            <a:solidFill>
              <a:schemeClr val="tx1"/>
            </a:solidFill>
            <a:round/>
            <a:headEnd/>
            <a:tailEnd/>
          </a:ln>
          <a:effectLst/>
        </p:spPr>
        <p:txBody>
          <a:bodyPr lIns="0" tIns="0" rIns="0" bIns="0" anchor="ctr"/>
          <a:lstStyle/>
          <a:p>
            <a:endParaRPr lang="zh-CN" altLang="en-US" b="1"/>
          </a:p>
        </p:txBody>
      </p:sp>
      <p:sp>
        <p:nvSpPr>
          <p:cNvPr id="197" name="AutoShape 153"/>
          <p:cNvSpPr>
            <a:spLocks/>
          </p:cNvSpPr>
          <p:nvPr/>
        </p:nvSpPr>
        <p:spPr bwMode="auto">
          <a:xfrm>
            <a:off x="5076825" y="1557338"/>
            <a:ext cx="2519363" cy="431800"/>
          </a:xfrm>
          <a:prstGeom prst="borderCallout1">
            <a:avLst>
              <a:gd name="adj1" fmla="val 26472"/>
              <a:gd name="adj2" fmla="val -3023"/>
              <a:gd name="adj3" fmla="val 188236"/>
              <a:gd name="adj4" fmla="val -78704"/>
            </a:avLst>
          </a:prstGeom>
          <a:solidFill>
            <a:srgbClr val="FFFF99"/>
          </a:solidFill>
          <a:ln w="9525">
            <a:solidFill>
              <a:srgbClr val="00FF00"/>
            </a:solidFill>
            <a:miter lim="800000"/>
            <a:headEnd/>
            <a:tailEnd/>
          </a:ln>
          <a:effectLst/>
        </p:spPr>
        <p:txBody>
          <a:bodyPr lIns="18000" rIns="18000"/>
          <a:lstStyle/>
          <a:p>
            <a:pPr algn="l">
              <a:spcBef>
                <a:spcPct val="0"/>
              </a:spcBef>
            </a:pPr>
            <a:r>
              <a:rPr kumimoji="0" lang="zh-CN" altLang="en-US" b="1">
                <a:solidFill>
                  <a:schemeClr val="tx2"/>
                </a:solidFill>
              </a:rPr>
              <a:t>树根</a:t>
            </a:r>
            <a:r>
              <a:rPr kumimoji="0" lang="en-US" altLang="zh-CN" b="1"/>
              <a:t>—</a:t>
            </a:r>
            <a:r>
              <a:rPr kumimoji="0" lang="zh-CN" altLang="en-US" b="1"/>
              <a:t>码字的起点 </a:t>
            </a:r>
          </a:p>
        </p:txBody>
      </p:sp>
      <p:sp>
        <p:nvSpPr>
          <p:cNvPr id="198" name="AutoShape 154"/>
          <p:cNvSpPr>
            <a:spLocks/>
          </p:cNvSpPr>
          <p:nvPr/>
        </p:nvSpPr>
        <p:spPr bwMode="auto">
          <a:xfrm>
            <a:off x="5292725" y="2349500"/>
            <a:ext cx="3600450" cy="431800"/>
          </a:xfrm>
          <a:prstGeom prst="borderCallout1">
            <a:avLst>
              <a:gd name="adj1" fmla="val 26472"/>
              <a:gd name="adj2" fmla="val -2116"/>
              <a:gd name="adj3" fmla="val 55884"/>
              <a:gd name="adj4" fmla="val -51852"/>
            </a:avLst>
          </a:prstGeom>
          <a:solidFill>
            <a:srgbClr val="FFFF99"/>
          </a:solidFill>
          <a:ln w="9525">
            <a:solidFill>
              <a:srgbClr val="00FF00"/>
            </a:solidFill>
            <a:miter lim="800000"/>
            <a:headEnd/>
            <a:tailEnd/>
          </a:ln>
          <a:effectLst/>
        </p:spPr>
        <p:txBody>
          <a:bodyPr lIns="18000" rIns="18000"/>
          <a:lstStyle/>
          <a:p>
            <a:pPr algn="l">
              <a:spcBef>
                <a:spcPct val="0"/>
              </a:spcBef>
            </a:pPr>
            <a:r>
              <a:rPr kumimoji="0" lang="zh-CN" altLang="en-US" b="1"/>
              <a:t>分成</a:t>
            </a:r>
            <a:r>
              <a:rPr kumimoji="0" lang="en-US" altLang="zh-CN" b="1">
                <a:solidFill>
                  <a:schemeClr val="tx2"/>
                </a:solidFill>
              </a:rPr>
              <a:t>m</a:t>
            </a:r>
            <a:r>
              <a:rPr kumimoji="0" lang="zh-CN" altLang="en-US" b="1"/>
              <a:t>个</a:t>
            </a:r>
            <a:r>
              <a:rPr kumimoji="0" lang="zh-CN" altLang="en-US" b="1">
                <a:solidFill>
                  <a:schemeClr val="tx2"/>
                </a:solidFill>
              </a:rPr>
              <a:t>树枝</a:t>
            </a:r>
            <a:r>
              <a:rPr kumimoji="0" lang="en-US" altLang="zh-CN" b="1"/>
              <a:t>—</a:t>
            </a:r>
            <a:r>
              <a:rPr kumimoji="0" lang="zh-CN" altLang="en-US" b="1"/>
              <a:t>码的进制数</a:t>
            </a:r>
          </a:p>
        </p:txBody>
      </p:sp>
      <p:sp>
        <p:nvSpPr>
          <p:cNvPr id="199" name="AutoShape 155"/>
          <p:cNvSpPr>
            <a:spLocks/>
          </p:cNvSpPr>
          <p:nvPr/>
        </p:nvSpPr>
        <p:spPr bwMode="auto">
          <a:xfrm>
            <a:off x="6011863" y="3644900"/>
            <a:ext cx="2881312" cy="431800"/>
          </a:xfrm>
          <a:prstGeom prst="borderCallout1">
            <a:avLst>
              <a:gd name="adj1" fmla="val 26472"/>
              <a:gd name="adj2" fmla="val -2644"/>
              <a:gd name="adj3" fmla="val 207722"/>
              <a:gd name="adj4" fmla="val -53111"/>
            </a:avLst>
          </a:prstGeom>
          <a:solidFill>
            <a:srgbClr val="FFFF99"/>
          </a:solidFill>
          <a:ln w="9525">
            <a:solidFill>
              <a:srgbClr val="00FF00"/>
            </a:solidFill>
            <a:miter lim="800000"/>
            <a:headEnd/>
            <a:tailEnd/>
          </a:ln>
          <a:effectLst/>
        </p:spPr>
        <p:txBody>
          <a:bodyPr lIns="18000" rIns="18000"/>
          <a:lstStyle/>
          <a:p>
            <a:pPr algn="l">
              <a:spcBef>
                <a:spcPct val="0"/>
              </a:spcBef>
            </a:pPr>
            <a:r>
              <a:rPr kumimoji="0" lang="zh-CN" altLang="en-US" b="1">
                <a:solidFill>
                  <a:srgbClr val="E6461A"/>
                </a:solidFill>
              </a:rPr>
              <a:t>终端</a:t>
            </a:r>
            <a:r>
              <a:rPr kumimoji="0" lang="zh-CN" altLang="en-US" b="1">
                <a:solidFill>
                  <a:schemeClr val="tx2"/>
                </a:solidFill>
              </a:rPr>
              <a:t>节点</a:t>
            </a:r>
            <a:r>
              <a:rPr kumimoji="0" lang="en-US" altLang="zh-CN" b="1"/>
              <a:t>—</a:t>
            </a:r>
            <a:r>
              <a:rPr kumimoji="0" lang="zh-CN" altLang="en-US" b="1"/>
              <a:t>码字</a:t>
            </a:r>
            <a:r>
              <a:rPr kumimoji="0" lang="en-US" altLang="zh-CN" b="1">
                <a:solidFill>
                  <a:srgbClr val="008080"/>
                </a:solidFill>
              </a:rPr>
              <a:t>1101</a:t>
            </a:r>
          </a:p>
        </p:txBody>
      </p:sp>
      <p:sp>
        <p:nvSpPr>
          <p:cNvPr id="200" name="AutoShape 156"/>
          <p:cNvSpPr>
            <a:spLocks/>
          </p:cNvSpPr>
          <p:nvPr/>
        </p:nvSpPr>
        <p:spPr bwMode="auto">
          <a:xfrm>
            <a:off x="5580063" y="2924175"/>
            <a:ext cx="3563937" cy="433388"/>
          </a:xfrm>
          <a:prstGeom prst="borderCallout1">
            <a:avLst>
              <a:gd name="adj1" fmla="val 26375"/>
              <a:gd name="adj2" fmla="val -2139"/>
              <a:gd name="adj3" fmla="val -5130"/>
              <a:gd name="adj4" fmla="val -34880"/>
            </a:avLst>
          </a:prstGeom>
          <a:solidFill>
            <a:srgbClr val="FFFF99"/>
          </a:solidFill>
          <a:ln w="9525">
            <a:solidFill>
              <a:srgbClr val="00FF00"/>
            </a:solidFill>
            <a:miter lim="800000"/>
            <a:headEnd/>
            <a:tailEnd/>
          </a:ln>
          <a:effectLst/>
        </p:spPr>
        <p:txBody>
          <a:bodyPr lIns="18000" rIns="18000"/>
          <a:lstStyle/>
          <a:p>
            <a:pPr algn="l">
              <a:spcBef>
                <a:spcPct val="0"/>
              </a:spcBef>
            </a:pPr>
            <a:r>
              <a:rPr kumimoji="0" lang="zh-CN" altLang="en-US" b="1">
                <a:solidFill>
                  <a:srgbClr val="E6461A"/>
                </a:solidFill>
              </a:rPr>
              <a:t>中间</a:t>
            </a:r>
            <a:r>
              <a:rPr kumimoji="0" lang="zh-CN" altLang="en-US" b="1">
                <a:solidFill>
                  <a:schemeClr val="tx2"/>
                </a:solidFill>
              </a:rPr>
              <a:t>节点</a:t>
            </a:r>
            <a:r>
              <a:rPr kumimoji="0" lang="en-US" altLang="zh-CN" b="1"/>
              <a:t>—</a:t>
            </a:r>
            <a:r>
              <a:rPr kumimoji="0" lang="zh-CN" altLang="en-US" b="1"/>
              <a:t>码字的一部分</a:t>
            </a:r>
          </a:p>
        </p:txBody>
      </p:sp>
      <p:sp>
        <p:nvSpPr>
          <p:cNvPr id="201" name="AutoShape 157"/>
          <p:cNvSpPr>
            <a:spLocks/>
          </p:cNvSpPr>
          <p:nvPr/>
        </p:nvSpPr>
        <p:spPr bwMode="auto">
          <a:xfrm>
            <a:off x="1979613" y="5734050"/>
            <a:ext cx="1665287" cy="431800"/>
          </a:xfrm>
          <a:prstGeom prst="borderCallout1">
            <a:avLst>
              <a:gd name="adj1" fmla="val 26472"/>
              <a:gd name="adj2" fmla="val 104574"/>
              <a:gd name="adj3" fmla="val -344486"/>
              <a:gd name="adj4" fmla="val 145662"/>
            </a:avLst>
          </a:prstGeom>
          <a:solidFill>
            <a:srgbClr val="FFFF99"/>
          </a:solidFill>
          <a:ln w="9525">
            <a:solidFill>
              <a:srgbClr val="00FF00"/>
            </a:solidFill>
            <a:miter lim="800000"/>
            <a:headEnd/>
            <a:tailEnd/>
          </a:ln>
          <a:effectLst/>
        </p:spPr>
        <p:txBody>
          <a:bodyPr lIns="18000" rIns="18000"/>
          <a:lstStyle/>
          <a:p>
            <a:pPr algn="l">
              <a:spcBef>
                <a:spcPct val="0"/>
              </a:spcBef>
            </a:pPr>
            <a:r>
              <a:rPr kumimoji="0" lang="zh-CN" altLang="zh-CN" b="1">
                <a:solidFill>
                  <a:schemeClr val="tx2"/>
                </a:solidFill>
              </a:rPr>
              <a:t>节数</a:t>
            </a:r>
            <a:r>
              <a:rPr kumimoji="0" lang="zh-CN" altLang="zh-CN" b="1"/>
              <a:t>—码长</a:t>
            </a:r>
            <a:endParaRPr kumimoji="0" lang="zh-CN" altLang="en-US" b="1"/>
          </a:p>
        </p:txBody>
      </p:sp>
      <p:sp>
        <p:nvSpPr>
          <p:cNvPr id="202" name="AutoShape 158"/>
          <p:cNvSpPr>
            <a:spLocks/>
          </p:cNvSpPr>
          <p:nvPr/>
        </p:nvSpPr>
        <p:spPr bwMode="auto">
          <a:xfrm>
            <a:off x="34925" y="1628775"/>
            <a:ext cx="1295400" cy="431800"/>
          </a:xfrm>
          <a:prstGeom prst="borderCallout1">
            <a:avLst>
              <a:gd name="adj1" fmla="val 26472"/>
              <a:gd name="adj2" fmla="val 105884"/>
              <a:gd name="adj3" fmla="val 266546"/>
              <a:gd name="adj4" fmla="val 122181"/>
            </a:avLst>
          </a:prstGeom>
          <a:solidFill>
            <a:srgbClr val="FFFF99"/>
          </a:solidFill>
          <a:ln w="9525">
            <a:solidFill>
              <a:srgbClr val="00FF00"/>
            </a:solidFill>
            <a:miter lim="800000"/>
            <a:headEnd/>
            <a:tailEnd/>
          </a:ln>
          <a:effectLst/>
        </p:spPr>
        <p:txBody>
          <a:bodyPr lIns="18000" rIns="18000"/>
          <a:lstStyle/>
          <a:p>
            <a:pPr algn="l">
              <a:spcBef>
                <a:spcPct val="0"/>
              </a:spcBef>
            </a:pPr>
            <a:r>
              <a:rPr kumimoji="0" lang="zh-CN" altLang="en-US" b="1" dirty="0">
                <a:solidFill>
                  <a:schemeClr val="tx2"/>
                </a:solidFill>
              </a:rPr>
              <a:t>一级节点</a:t>
            </a:r>
            <a:r>
              <a:rPr kumimoji="0" lang="zh-CN" altLang="en-US" b="1" dirty="0"/>
              <a:t> </a:t>
            </a:r>
          </a:p>
        </p:txBody>
      </p:sp>
      <p:sp>
        <p:nvSpPr>
          <p:cNvPr id="203" name="AutoShape 159"/>
          <p:cNvSpPr>
            <a:spLocks/>
          </p:cNvSpPr>
          <p:nvPr/>
        </p:nvSpPr>
        <p:spPr bwMode="auto">
          <a:xfrm>
            <a:off x="34925" y="2276475"/>
            <a:ext cx="1295400" cy="431800"/>
          </a:xfrm>
          <a:prstGeom prst="borderCallout1">
            <a:avLst>
              <a:gd name="adj1" fmla="val 96309"/>
              <a:gd name="adj2" fmla="val 99126"/>
              <a:gd name="adj3" fmla="val 250366"/>
              <a:gd name="adj4" fmla="val 164338"/>
            </a:avLst>
          </a:prstGeom>
          <a:solidFill>
            <a:srgbClr val="FFFF99"/>
          </a:solidFill>
          <a:ln w="9525">
            <a:solidFill>
              <a:srgbClr val="0070C0"/>
            </a:solidFill>
            <a:miter lim="800000"/>
            <a:headEnd/>
            <a:tailEnd/>
          </a:ln>
          <a:effectLst/>
        </p:spPr>
        <p:txBody>
          <a:bodyPr lIns="18000" rIns="18000"/>
          <a:lstStyle/>
          <a:p>
            <a:pPr algn="l">
              <a:spcBef>
                <a:spcPct val="0"/>
              </a:spcBef>
            </a:pPr>
            <a:r>
              <a:rPr kumimoji="0" lang="zh-CN" altLang="en-US" b="1">
                <a:solidFill>
                  <a:schemeClr val="tx2"/>
                </a:solidFill>
              </a:rPr>
              <a:t>二级节点</a:t>
            </a:r>
            <a:r>
              <a:rPr kumimoji="0" lang="zh-CN" altLang="en-US" b="1"/>
              <a:t> </a:t>
            </a:r>
          </a:p>
        </p:txBody>
      </p:sp>
      <p:sp>
        <p:nvSpPr>
          <p:cNvPr id="204" name="Line 160"/>
          <p:cNvSpPr>
            <a:spLocks noChangeShapeType="1"/>
          </p:cNvSpPr>
          <p:nvPr/>
        </p:nvSpPr>
        <p:spPr bwMode="auto">
          <a:xfrm>
            <a:off x="827088" y="2708275"/>
            <a:ext cx="215900" cy="720725"/>
          </a:xfrm>
          <a:prstGeom prst="line">
            <a:avLst/>
          </a:prstGeom>
          <a:noFill/>
          <a:ln w="12700">
            <a:solidFill>
              <a:schemeClr val="accent1"/>
            </a:solidFill>
            <a:round/>
            <a:headEnd/>
            <a:tailEnd/>
          </a:ln>
          <a:effectLst/>
        </p:spPr>
        <p:txBody>
          <a:bodyPr lIns="0" tIns="0" rIns="0" bIns="0" anchor="ctr"/>
          <a:lstStyle/>
          <a:p>
            <a:endParaRPr lang="zh-CN" altLang="en-US" b="1"/>
          </a:p>
        </p:txBody>
      </p:sp>
      <p:sp>
        <p:nvSpPr>
          <p:cNvPr id="205" name="Line 161"/>
          <p:cNvSpPr>
            <a:spLocks noChangeShapeType="1"/>
          </p:cNvSpPr>
          <p:nvPr/>
        </p:nvSpPr>
        <p:spPr bwMode="auto">
          <a:xfrm>
            <a:off x="1331913" y="2492375"/>
            <a:ext cx="2087562" cy="865188"/>
          </a:xfrm>
          <a:prstGeom prst="line">
            <a:avLst/>
          </a:prstGeom>
          <a:noFill/>
          <a:ln w="12700">
            <a:solidFill>
              <a:schemeClr val="accent1"/>
            </a:solidFill>
            <a:round/>
            <a:headEnd/>
            <a:tailEnd/>
          </a:ln>
          <a:effectLst/>
        </p:spPr>
        <p:txBody>
          <a:bodyPr lIns="0" tIns="0" rIns="0" bIns="0" anchor="ctr"/>
          <a:lstStyle/>
          <a:p>
            <a:endParaRPr lang="zh-CN" altLang="en-US" b="1"/>
          </a:p>
        </p:txBody>
      </p:sp>
      <p:sp>
        <p:nvSpPr>
          <p:cNvPr id="206" name="Line 162"/>
          <p:cNvSpPr>
            <a:spLocks noChangeShapeType="1"/>
          </p:cNvSpPr>
          <p:nvPr/>
        </p:nvSpPr>
        <p:spPr bwMode="auto">
          <a:xfrm>
            <a:off x="1331913" y="2492375"/>
            <a:ext cx="3744912" cy="1008063"/>
          </a:xfrm>
          <a:prstGeom prst="line">
            <a:avLst/>
          </a:prstGeom>
          <a:noFill/>
          <a:ln w="12700">
            <a:solidFill>
              <a:schemeClr val="accent1"/>
            </a:solidFill>
            <a:round/>
            <a:headEnd/>
            <a:tailEnd/>
          </a:ln>
          <a:effectLst/>
        </p:spPr>
        <p:txBody>
          <a:bodyPr lIns="0" tIns="0" rIns="0" bIns="0" anchor="ctr"/>
          <a:lstStyle/>
          <a:p>
            <a:endParaRPr lang="zh-CN" altLang="en-US" b="1"/>
          </a:p>
        </p:txBody>
      </p:sp>
      <p:sp>
        <p:nvSpPr>
          <p:cNvPr id="207" name="Text Box 163"/>
          <p:cNvSpPr txBox="1">
            <a:spLocks noChangeArrowheads="1"/>
          </p:cNvSpPr>
          <p:nvPr/>
        </p:nvSpPr>
        <p:spPr bwMode="auto">
          <a:xfrm>
            <a:off x="4643438" y="785794"/>
            <a:ext cx="2846933" cy="430887"/>
          </a:xfrm>
          <a:prstGeom prst="rect">
            <a:avLst/>
          </a:prstGeom>
          <a:noFill/>
          <a:ln w="9525" algn="ctr">
            <a:noFill/>
            <a:miter lim="800000"/>
            <a:headEnd/>
            <a:tailEnd/>
          </a:ln>
          <a:effectLst/>
        </p:spPr>
        <p:txBody>
          <a:bodyPr wrap="none" lIns="0" tIns="0" rIns="0" bIns="0">
            <a:spAutoFit/>
          </a:bodyPr>
          <a:lstStyle/>
          <a:p>
            <a:pPr marL="457200"/>
            <a:r>
              <a:rPr lang="en-US" altLang="zh-CN" sz="2800" b="1" i="1" dirty="0" smtClean="0">
                <a:solidFill>
                  <a:srgbClr val="74369A"/>
                </a:solidFill>
              </a:rPr>
              <a:t>r </a:t>
            </a:r>
            <a:r>
              <a:rPr lang="zh-CN" altLang="en-US" sz="2800" b="1" dirty="0">
                <a:solidFill>
                  <a:srgbClr val="74369A"/>
                </a:solidFill>
              </a:rPr>
              <a:t>级节点有</a:t>
            </a:r>
            <a:r>
              <a:rPr lang="en-US" altLang="zh-CN" sz="2800" b="1" i="1" dirty="0" err="1">
                <a:solidFill>
                  <a:srgbClr val="74369A"/>
                </a:solidFill>
              </a:rPr>
              <a:t>m</a:t>
            </a:r>
            <a:r>
              <a:rPr lang="en-US" altLang="zh-CN" sz="2800" b="1" i="1" baseline="30000" dirty="0" err="1">
                <a:solidFill>
                  <a:srgbClr val="74369A"/>
                </a:solidFill>
              </a:rPr>
              <a:t>r</a:t>
            </a:r>
            <a:r>
              <a:rPr lang="zh-CN" altLang="en-US" sz="2800" b="1" dirty="0">
                <a:solidFill>
                  <a:srgbClr val="74369A"/>
                </a:solidFill>
              </a:rPr>
              <a:t>个</a:t>
            </a:r>
          </a:p>
        </p:txBody>
      </p:sp>
    </p:spTree>
    <p:extLst>
      <p:ext uri="{BB962C8B-B14F-4D97-AF65-F5344CB8AC3E}">
        <p14:creationId xmlns:p14="http://schemas.microsoft.com/office/powerpoint/2010/main" val="202549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blinds(horizontal)">
                                      <p:cBhvr>
                                        <p:cTn id="7" dur="1000"/>
                                        <p:tgtEl>
                                          <p:spTgt spid="197"/>
                                        </p:tgtEl>
                                      </p:cBhvr>
                                    </p:animEffect>
                                  </p:childTnLst>
                                  <p:subTnLst>
                                    <p:set>
                                      <p:cBhvr override="childStyle">
                                        <p:cTn dur="1" fill="hold" display="0" masterRel="nextClick" afterEffect="1"/>
                                        <p:tgtEl>
                                          <p:spTgt spid="19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blinds(horizontal)">
                                      <p:cBhvr>
                                        <p:cTn id="12" dur="1000"/>
                                        <p:tgtEl>
                                          <p:spTgt spid="198"/>
                                        </p:tgtEl>
                                      </p:cBhvr>
                                    </p:animEffect>
                                  </p:childTnLst>
                                  <p:subTnLst>
                                    <p:set>
                                      <p:cBhvr override="childStyle">
                                        <p:cTn dur="1" fill="hold" display="0" masterRel="nextClick" afterEffect="1"/>
                                        <p:tgtEl>
                                          <p:spTgt spid="19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blinds(horizontal)">
                                      <p:cBhvr>
                                        <p:cTn id="17" dur="1000"/>
                                        <p:tgtEl>
                                          <p:spTgt spid="200"/>
                                        </p:tgtEl>
                                      </p:cBhvr>
                                    </p:animEffect>
                                  </p:childTnLst>
                                  <p:subTnLst>
                                    <p:set>
                                      <p:cBhvr override="childStyle">
                                        <p:cTn dur="1" fill="hold" display="0" masterRel="nextClick" afterEffect="1"/>
                                        <p:tgtEl>
                                          <p:spTgt spid="20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9"/>
                                        </p:tgtEl>
                                        <p:attrNameLst>
                                          <p:attrName>style.visibility</p:attrName>
                                        </p:attrNameLst>
                                      </p:cBhvr>
                                      <p:to>
                                        <p:strVal val="visible"/>
                                      </p:to>
                                    </p:set>
                                    <p:animEffect transition="in" filter="blinds(horizontal)">
                                      <p:cBhvr>
                                        <p:cTn id="22" dur="1000"/>
                                        <p:tgtEl>
                                          <p:spTgt spid="199"/>
                                        </p:tgtEl>
                                      </p:cBhvr>
                                    </p:animEffect>
                                  </p:childTnLst>
                                  <p:subTnLst>
                                    <p:set>
                                      <p:cBhvr override="childStyle">
                                        <p:cTn dur="1" fill="hold" display="0" masterRel="nextClick" afterEffect="1"/>
                                        <p:tgtEl>
                                          <p:spTgt spid="19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1"/>
                                        </p:tgtEl>
                                        <p:attrNameLst>
                                          <p:attrName>style.visibility</p:attrName>
                                        </p:attrNameLst>
                                      </p:cBhvr>
                                      <p:to>
                                        <p:strVal val="visible"/>
                                      </p:to>
                                    </p:set>
                                    <p:animEffect transition="in" filter="blinds(horizontal)">
                                      <p:cBhvr>
                                        <p:cTn id="27" dur="1000"/>
                                        <p:tgtEl>
                                          <p:spTgt spid="201"/>
                                        </p:tgtEl>
                                      </p:cBhvr>
                                    </p:animEffect>
                                  </p:childTnLst>
                                  <p:subTnLst>
                                    <p:set>
                                      <p:cBhvr override="childStyle">
                                        <p:cTn dur="1" fill="hold" display="0" masterRel="nextClick" afterEffect="1"/>
                                        <p:tgtEl>
                                          <p:spTgt spid="20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blinds(horizontal)">
                                      <p:cBhvr>
                                        <p:cTn id="32" dur="1000"/>
                                        <p:tgtEl>
                                          <p:spTgt spid="202"/>
                                        </p:tgtEl>
                                      </p:cBhvr>
                                    </p:animEffect>
                                  </p:childTnLst>
                                  <p:subTnLst>
                                    <p:set>
                                      <p:cBhvr override="childStyle">
                                        <p:cTn dur="1" fill="hold" display="0" masterRel="nextClick" afterEffect="1"/>
                                        <p:tgtEl>
                                          <p:spTgt spid="20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4305DCF-200D-4CC6-9321-1179FBC77CD4}" type="slidenum">
              <a:rPr lang="en-US" altLang="zh-CN" smtClean="0"/>
              <a:pPr/>
              <a:t>17</a:t>
            </a:fld>
            <a:endParaRPr lang="en-US" altLang="zh-CN"/>
          </a:p>
        </p:txBody>
      </p:sp>
      <p:pic>
        <p:nvPicPr>
          <p:cNvPr id="4" name="图片 3"/>
          <p:cNvPicPr>
            <a:picLocks noChangeAspect="1"/>
          </p:cNvPicPr>
          <p:nvPr/>
        </p:nvPicPr>
        <p:blipFill>
          <a:blip r:embed="rId2"/>
          <a:stretch>
            <a:fillRect/>
          </a:stretch>
        </p:blipFill>
        <p:spPr>
          <a:xfrm>
            <a:off x="755576" y="728700"/>
            <a:ext cx="8008024" cy="4956640"/>
          </a:xfrm>
          <a:prstGeom prst="rect">
            <a:avLst/>
          </a:prstGeom>
        </p:spPr>
      </p:pic>
    </p:spTree>
    <p:extLst>
      <p:ext uri="{BB962C8B-B14F-4D97-AF65-F5344CB8AC3E}">
        <p14:creationId xmlns:p14="http://schemas.microsoft.com/office/powerpoint/2010/main" val="1874707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4305DCF-200D-4CC6-9321-1179FBC77CD4}" type="slidenum">
              <a:rPr lang="en-US" altLang="zh-CN" smtClean="0"/>
              <a:pPr/>
              <a:t>18</a:t>
            </a:fld>
            <a:endParaRPr lang="en-US" altLang="zh-CN"/>
          </a:p>
        </p:txBody>
      </p:sp>
      <p:pic>
        <p:nvPicPr>
          <p:cNvPr id="4" name="图片 3"/>
          <p:cNvPicPr>
            <a:picLocks noChangeAspect="1"/>
          </p:cNvPicPr>
          <p:nvPr/>
        </p:nvPicPr>
        <p:blipFill>
          <a:blip r:embed="rId2"/>
          <a:stretch>
            <a:fillRect/>
          </a:stretch>
        </p:blipFill>
        <p:spPr>
          <a:xfrm>
            <a:off x="724003" y="944724"/>
            <a:ext cx="8191397" cy="4392488"/>
          </a:xfrm>
          <a:prstGeom prst="rect">
            <a:avLst/>
          </a:prstGeom>
        </p:spPr>
      </p:pic>
    </p:spTree>
    <p:extLst>
      <p:ext uri="{BB962C8B-B14F-4D97-AF65-F5344CB8AC3E}">
        <p14:creationId xmlns:p14="http://schemas.microsoft.com/office/powerpoint/2010/main" val="1784299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6C8C44-6FA2-467E-9293-D43DFAFB969B}" type="slidenum">
              <a:rPr lang="en-US" altLang="zh-CN" sz="1400">
                <a:latin typeface="Arial" panose="020B0604020202020204" pitchFamily="34" charset="0"/>
              </a:rPr>
              <a:pPr/>
              <a:t>19</a:t>
            </a:fld>
            <a:endParaRPr lang="en-US" altLang="zh-CN" sz="1400">
              <a:latin typeface="Arial" panose="020B0604020202020204" pitchFamily="34" charset="0"/>
            </a:endParaRPr>
          </a:p>
        </p:txBody>
      </p:sp>
      <p:sp>
        <p:nvSpPr>
          <p:cNvPr id="60420" name="Rectangle 2"/>
          <p:cNvSpPr>
            <a:spLocks noGrp="1" noChangeArrowheads="1"/>
          </p:cNvSpPr>
          <p:nvPr>
            <p:ph type="title" idx="4294967295"/>
          </p:nvPr>
        </p:nvSpPr>
        <p:spPr>
          <a:xfrm>
            <a:off x="1173163" y="457200"/>
            <a:ext cx="7772400" cy="1143000"/>
          </a:xfrm>
        </p:spPr>
        <p:txBody>
          <a:bodyPr/>
          <a:lstStyle/>
          <a:p>
            <a:pPr eaLnBrk="1" hangingPunct="1"/>
            <a:r>
              <a:rPr lang="zh-CN" altLang="en-US" smtClean="0"/>
              <a:t>码树与码字对应关系图 </a:t>
            </a:r>
          </a:p>
        </p:txBody>
      </p:sp>
      <p:grpSp>
        <p:nvGrpSpPr>
          <p:cNvPr id="60421" name="Group 4"/>
          <p:cNvGrpSpPr>
            <a:grpSpLocks/>
          </p:cNvGrpSpPr>
          <p:nvPr/>
        </p:nvGrpSpPr>
        <p:grpSpPr bwMode="auto">
          <a:xfrm>
            <a:off x="1295400" y="2168525"/>
            <a:ext cx="7237413" cy="3490913"/>
            <a:chOff x="1424" y="4098"/>
            <a:chExt cx="4078" cy="2472"/>
          </a:xfrm>
        </p:grpSpPr>
        <p:sp>
          <p:nvSpPr>
            <p:cNvPr id="60422" name="Text Box 5"/>
            <p:cNvSpPr txBox="1">
              <a:spLocks noChangeArrowheads="1"/>
            </p:cNvSpPr>
            <p:nvPr/>
          </p:nvSpPr>
          <p:spPr bwMode="auto">
            <a:xfrm>
              <a:off x="1424" y="4110"/>
              <a:ext cx="1202" cy="2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kumimoji="0" lang="zh-CN" altLang="en-US" sz="3200"/>
                <a:t>树根</a:t>
              </a:r>
            </a:p>
            <a:p>
              <a:pPr algn="r" eaLnBrk="1" hangingPunct="1"/>
              <a:r>
                <a:rPr kumimoji="0" lang="zh-CN" altLang="en-US" sz="3200"/>
                <a:t>树枝数</a:t>
              </a:r>
            </a:p>
            <a:p>
              <a:pPr algn="r" eaLnBrk="1" hangingPunct="1"/>
              <a:r>
                <a:rPr kumimoji="0" lang="zh-CN" altLang="en-US" sz="3200"/>
                <a:t>节点</a:t>
              </a:r>
            </a:p>
            <a:p>
              <a:pPr algn="r" eaLnBrk="1" hangingPunct="1"/>
              <a:r>
                <a:rPr kumimoji="0" lang="zh-CN" altLang="en-US" sz="3200"/>
                <a:t>终端节点</a:t>
              </a:r>
            </a:p>
            <a:p>
              <a:pPr algn="r" eaLnBrk="1" hangingPunct="1"/>
              <a:r>
                <a:rPr kumimoji="0" lang="zh-CN" altLang="en-US" sz="3200"/>
                <a:t>节数</a:t>
              </a:r>
            </a:p>
            <a:p>
              <a:pPr algn="r" eaLnBrk="1" hangingPunct="1"/>
              <a:r>
                <a:rPr kumimoji="0" lang="zh-CN" altLang="en-US" sz="3200"/>
                <a:t>非满树</a:t>
              </a:r>
            </a:p>
            <a:p>
              <a:pPr algn="r" eaLnBrk="1" hangingPunct="1"/>
              <a:r>
                <a:rPr kumimoji="0" lang="zh-CN" altLang="en-US" sz="3200"/>
                <a:t>满树</a:t>
              </a:r>
              <a:endParaRPr kumimoji="0" lang="zh-CN" altLang="en-US" sz="4800">
                <a:latin typeface="Arial" panose="020B0604020202020204" pitchFamily="34" charset="0"/>
              </a:endParaRPr>
            </a:p>
          </p:txBody>
        </p:sp>
        <p:sp>
          <p:nvSpPr>
            <p:cNvPr id="60423" name="Text Box 6"/>
            <p:cNvSpPr txBox="1">
              <a:spLocks noChangeArrowheads="1"/>
            </p:cNvSpPr>
            <p:nvPr/>
          </p:nvSpPr>
          <p:spPr bwMode="auto">
            <a:xfrm>
              <a:off x="3222" y="4098"/>
              <a:ext cx="2280" cy="2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3200" dirty="0"/>
                <a:t>码字的起点</a:t>
              </a:r>
            </a:p>
            <a:p>
              <a:pPr algn="just" eaLnBrk="1" hangingPunct="1"/>
              <a:r>
                <a:rPr kumimoji="0" lang="zh-CN" altLang="en-US" sz="3200" dirty="0"/>
                <a:t>码的进制数</a:t>
              </a:r>
            </a:p>
            <a:p>
              <a:pPr algn="just" eaLnBrk="1" hangingPunct="1"/>
              <a:r>
                <a:rPr kumimoji="0" lang="zh-CN" altLang="en-US" sz="3200" dirty="0"/>
                <a:t>码字或码字的一部分</a:t>
              </a:r>
            </a:p>
            <a:p>
              <a:pPr algn="just" eaLnBrk="1" hangingPunct="1"/>
              <a:r>
                <a:rPr kumimoji="0" lang="zh-CN" altLang="en-US" sz="3200" dirty="0"/>
                <a:t>码字</a:t>
              </a:r>
            </a:p>
            <a:p>
              <a:pPr algn="just" eaLnBrk="1" hangingPunct="1"/>
              <a:r>
                <a:rPr kumimoji="0" lang="zh-CN" altLang="en-US" sz="3200" dirty="0"/>
                <a:t>码长</a:t>
              </a:r>
            </a:p>
            <a:p>
              <a:pPr algn="just" eaLnBrk="1" hangingPunct="1"/>
              <a:r>
                <a:rPr kumimoji="0" lang="zh-CN" altLang="en-US" sz="3200" dirty="0"/>
                <a:t>变长码</a:t>
              </a:r>
            </a:p>
            <a:p>
              <a:pPr algn="just" eaLnBrk="1" hangingPunct="1"/>
              <a:r>
                <a:rPr kumimoji="0" lang="zh-CN" altLang="en-US" sz="3200" dirty="0"/>
                <a:t>等长码</a:t>
              </a:r>
              <a:endParaRPr kumimoji="0" lang="zh-CN" altLang="en-US" sz="4800" dirty="0">
                <a:latin typeface="Arial" panose="020B0604020202020204" pitchFamily="34" charset="0"/>
              </a:endParaRPr>
            </a:p>
          </p:txBody>
        </p:sp>
        <p:sp>
          <p:nvSpPr>
            <p:cNvPr id="60424" name="Line 7"/>
            <p:cNvSpPr>
              <a:spLocks noChangeShapeType="1"/>
            </p:cNvSpPr>
            <p:nvPr/>
          </p:nvSpPr>
          <p:spPr bwMode="auto">
            <a:xfrm>
              <a:off x="2610" y="4335"/>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5" name="Line 8"/>
            <p:cNvSpPr>
              <a:spLocks noChangeShapeType="1"/>
            </p:cNvSpPr>
            <p:nvPr/>
          </p:nvSpPr>
          <p:spPr bwMode="auto">
            <a:xfrm>
              <a:off x="2626" y="4710"/>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6" name="Line 9"/>
            <p:cNvSpPr>
              <a:spLocks noChangeShapeType="1"/>
            </p:cNvSpPr>
            <p:nvPr/>
          </p:nvSpPr>
          <p:spPr bwMode="auto">
            <a:xfrm>
              <a:off x="2632" y="5040"/>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10"/>
            <p:cNvSpPr>
              <a:spLocks noChangeShapeType="1"/>
            </p:cNvSpPr>
            <p:nvPr/>
          </p:nvSpPr>
          <p:spPr bwMode="auto">
            <a:xfrm>
              <a:off x="2610" y="5358"/>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8" name="Line 11"/>
            <p:cNvSpPr>
              <a:spLocks noChangeShapeType="1"/>
            </p:cNvSpPr>
            <p:nvPr/>
          </p:nvSpPr>
          <p:spPr bwMode="auto">
            <a:xfrm>
              <a:off x="2646" y="5700"/>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9" name="Line 12"/>
            <p:cNvSpPr>
              <a:spLocks noChangeShapeType="1"/>
            </p:cNvSpPr>
            <p:nvPr/>
          </p:nvSpPr>
          <p:spPr bwMode="auto">
            <a:xfrm>
              <a:off x="2628" y="6030"/>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0" name="Line 13"/>
            <p:cNvSpPr>
              <a:spLocks noChangeShapeType="1"/>
            </p:cNvSpPr>
            <p:nvPr/>
          </p:nvSpPr>
          <p:spPr bwMode="auto">
            <a:xfrm>
              <a:off x="2634" y="6360"/>
              <a:ext cx="63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文本框 1"/>
          <p:cNvSpPr txBox="1"/>
          <p:nvPr/>
        </p:nvSpPr>
        <p:spPr>
          <a:xfrm>
            <a:off x="6386990" y="4890355"/>
            <a:ext cx="2031325" cy="461665"/>
          </a:xfrm>
          <a:prstGeom prst="rect">
            <a:avLst/>
          </a:prstGeom>
          <a:noFill/>
        </p:spPr>
        <p:txBody>
          <a:bodyPr wrap="none" rtlCol="0">
            <a:spAutoFit/>
          </a:bodyPr>
          <a:lstStyle/>
          <a:p>
            <a:r>
              <a:rPr lang="zh-CN" altLang="en-US" dirty="0" smtClean="0"/>
              <a:t>码字为叶节点</a:t>
            </a:r>
            <a:endParaRPr lang="zh-CN" altLang="en-US" dirty="0"/>
          </a:p>
        </p:txBody>
      </p:sp>
      <p:sp>
        <p:nvSpPr>
          <p:cNvPr id="3" name="右大括号 2"/>
          <p:cNvSpPr/>
          <p:nvPr/>
        </p:nvSpPr>
        <p:spPr bwMode="auto">
          <a:xfrm>
            <a:off x="5976156" y="4689140"/>
            <a:ext cx="360040" cy="864096"/>
          </a:xfrm>
          <a:prstGeom prst="rightBrace">
            <a:avLst>
              <a:gd name="adj1" fmla="val 55778"/>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480953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957279" y="87100"/>
            <a:ext cx="7772400" cy="1143000"/>
          </a:xfrm>
        </p:spPr>
        <p:txBody>
          <a:bodyPr/>
          <a:lstStyle/>
          <a:p>
            <a:pPr algn="ctr" eaLnBrk="1" hangingPunct="1"/>
            <a:r>
              <a:rPr lang="zh-CN" altLang="en-US" sz="4000" b="1" dirty="0" smtClean="0"/>
              <a:t>第</a:t>
            </a:r>
            <a:r>
              <a:rPr lang="en-US" altLang="zh-CN" sz="4000" b="1" dirty="0" smtClean="0"/>
              <a:t>5</a:t>
            </a:r>
            <a:r>
              <a:rPr lang="zh-CN" altLang="en-US" sz="4000" b="1" dirty="0" smtClean="0"/>
              <a:t>章　信源编码</a:t>
            </a:r>
            <a:r>
              <a:rPr lang="zh-CN" altLang="en-US" sz="4000" dirty="0" smtClean="0"/>
              <a:t> </a:t>
            </a:r>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2</a:t>
            </a:fld>
            <a:endParaRPr lang="zh-CN" altLang="en-US"/>
          </a:p>
        </p:txBody>
      </p:sp>
      <p:sp>
        <p:nvSpPr>
          <p:cNvPr id="8" name="Rectangle 8"/>
          <p:cNvSpPr>
            <a:spLocks noChangeArrowheads="1"/>
          </p:cNvSpPr>
          <p:nvPr/>
        </p:nvSpPr>
        <p:spPr bwMode="auto">
          <a:xfrm>
            <a:off x="1142976" y="2422525"/>
            <a:ext cx="3143272" cy="430887"/>
          </a:xfrm>
          <a:prstGeom prst="rect">
            <a:avLst/>
          </a:prstGeom>
          <a:noFill/>
          <a:ln w="9525" algn="ctr">
            <a:noFill/>
            <a:miter lim="800000"/>
            <a:headEnd/>
            <a:tailEnd/>
          </a:ln>
          <a:effectLst/>
        </p:spPr>
        <p:txBody>
          <a:bodyPr wrap="square" lIns="0" tIns="0" rIns="0" bIns="0">
            <a:spAutoFit/>
          </a:bodyPr>
          <a:lstStyle/>
          <a:p>
            <a:pPr marL="457200"/>
            <a:r>
              <a:rPr kumimoji="0" lang="zh-CN" altLang="en-US" sz="2800" b="1" dirty="0">
                <a:solidFill>
                  <a:srgbClr val="74369A"/>
                </a:solidFill>
              </a:rPr>
              <a:t>信道编码</a:t>
            </a:r>
            <a:r>
              <a:rPr kumimoji="0" lang="en-US" altLang="zh-CN" sz="1600" b="1" dirty="0">
                <a:solidFill>
                  <a:srgbClr val="74369A"/>
                </a:solidFill>
              </a:rPr>
              <a:t>(</a:t>
            </a:r>
            <a:r>
              <a:rPr kumimoji="0" lang="zh-CN" altLang="en-US" sz="1600" b="1" dirty="0">
                <a:solidFill>
                  <a:srgbClr val="74369A"/>
                </a:solidFill>
              </a:rPr>
              <a:t>离散和连续</a:t>
            </a:r>
            <a:r>
              <a:rPr kumimoji="0" lang="en-US" altLang="zh-CN" sz="1600" b="1" dirty="0">
                <a:solidFill>
                  <a:srgbClr val="74369A"/>
                </a:solidFill>
              </a:rPr>
              <a:t>)</a:t>
            </a:r>
          </a:p>
        </p:txBody>
      </p:sp>
      <p:sp>
        <p:nvSpPr>
          <p:cNvPr id="9" name="Rectangle 7"/>
          <p:cNvSpPr>
            <a:spLocks noChangeArrowheads="1"/>
          </p:cNvSpPr>
          <p:nvPr/>
        </p:nvSpPr>
        <p:spPr bwMode="auto">
          <a:xfrm>
            <a:off x="1214414" y="1714488"/>
            <a:ext cx="1904367" cy="430887"/>
          </a:xfrm>
          <a:prstGeom prst="rect">
            <a:avLst/>
          </a:prstGeom>
          <a:noFill/>
          <a:ln w="9525" algn="ctr">
            <a:noFill/>
            <a:miter lim="800000"/>
            <a:headEnd/>
            <a:tailEnd/>
          </a:ln>
          <a:effectLst/>
        </p:spPr>
        <p:txBody>
          <a:bodyPr wrap="none" lIns="0" tIns="0" rIns="0" bIns="0">
            <a:spAutoFit/>
          </a:bodyPr>
          <a:lstStyle/>
          <a:p>
            <a:pPr marL="457200"/>
            <a:r>
              <a:rPr kumimoji="0" lang="zh-CN" altLang="en-US" sz="2800" b="1" dirty="0">
                <a:solidFill>
                  <a:srgbClr val="74369A"/>
                </a:solidFill>
              </a:rPr>
              <a:t>信源编码</a:t>
            </a:r>
          </a:p>
        </p:txBody>
      </p:sp>
      <p:sp>
        <p:nvSpPr>
          <p:cNvPr id="10" name="Rectangle 4"/>
          <p:cNvSpPr>
            <a:spLocks noChangeArrowheads="1"/>
          </p:cNvSpPr>
          <p:nvPr/>
        </p:nvSpPr>
        <p:spPr bwMode="auto">
          <a:xfrm>
            <a:off x="0" y="1989138"/>
            <a:ext cx="1285608" cy="492443"/>
          </a:xfrm>
          <a:prstGeom prst="rect">
            <a:avLst/>
          </a:prstGeom>
          <a:noFill/>
          <a:ln w="9525" algn="ctr">
            <a:noFill/>
            <a:miter lim="800000"/>
            <a:headEnd/>
            <a:tailEnd/>
          </a:ln>
          <a:effectLst/>
        </p:spPr>
        <p:txBody>
          <a:bodyPr wrap="none" lIns="0" tIns="0" rIns="0" bIns="0">
            <a:spAutoFit/>
          </a:bodyPr>
          <a:lstStyle/>
          <a:p>
            <a:pPr marL="457200" algn="l"/>
            <a:r>
              <a:rPr kumimoji="0" lang="zh-CN" altLang="en-US" sz="3200" b="1" dirty="0"/>
              <a:t>编码</a:t>
            </a:r>
          </a:p>
        </p:txBody>
      </p:sp>
      <p:sp>
        <p:nvSpPr>
          <p:cNvPr id="11" name="AutoShape 6"/>
          <p:cNvSpPr>
            <a:spLocks/>
          </p:cNvSpPr>
          <p:nvPr/>
        </p:nvSpPr>
        <p:spPr bwMode="auto">
          <a:xfrm>
            <a:off x="1331913" y="1793875"/>
            <a:ext cx="152400" cy="914400"/>
          </a:xfrm>
          <a:prstGeom prst="leftBrace">
            <a:avLst>
              <a:gd name="adj1" fmla="val 50000"/>
              <a:gd name="adj2" fmla="val 50000"/>
            </a:avLst>
          </a:prstGeom>
          <a:noFill/>
          <a:ln w="38100">
            <a:solidFill>
              <a:schemeClr val="accent1"/>
            </a:solidFill>
            <a:round/>
            <a:headEnd/>
            <a:tailEnd/>
          </a:ln>
          <a:effectLst/>
        </p:spPr>
        <p:txBody>
          <a:bodyPr wrap="none" lIns="0" tIns="0" rIns="0" bIns="0" anchor="ctr"/>
          <a:lstStyle/>
          <a:p>
            <a:endParaRPr lang="zh-CN" altLang="en-US" b="1"/>
          </a:p>
        </p:txBody>
      </p:sp>
      <p:sp>
        <p:nvSpPr>
          <p:cNvPr id="12" name="Rectangle 9"/>
          <p:cNvSpPr>
            <a:spLocks noChangeArrowheads="1"/>
          </p:cNvSpPr>
          <p:nvPr/>
        </p:nvSpPr>
        <p:spPr bwMode="auto">
          <a:xfrm>
            <a:off x="3214678" y="1500174"/>
            <a:ext cx="5515001" cy="615553"/>
          </a:xfrm>
          <a:prstGeom prst="rect">
            <a:avLst/>
          </a:prstGeom>
          <a:noFill/>
          <a:ln w="9525" algn="ctr">
            <a:noFill/>
            <a:miter lim="800000"/>
            <a:headEnd/>
            <a:tailEnd/>
          </a:ln>
          <a:effectLst/>
        </p:spPr>
        <p:txBody>
          <a:bodyPr wrap="square" lIns="0" tIns="0" rIns="0" bIns="0">
            <a:spAutoFit/>
          </a:bodyPr>
          <a:lstStyle/>
          <a:p>
            <a:pPr lvl="1"/>
            <a:r>
              <a:rPr kumimoji="0" lang="zh-CN" altLang="en-US" sz="2000" b="1" dirty="0">
                <a:solidFill>
                  <a:schemeClr val="tx1"/>
                </a:solidFill>
              </a:rPr>
              <a:t>无失真</a:t>
            </a:r>
            <a:r>
              <a:rPr kumimoji="0" lang="zh-CN" altLang="en-US" sz="2000" b="1" dirty="0" smtClean="0">
                <a:solidFill>
                  <a:schemeClr val="tx1"/>
                </a:solidFill>
              </a:rPr>
              <a:t>信源编码</a:t>
            </a:r>
            <a:r>
              <a:rPr lang="en-US" altLang="zh-CN" sz="2000" b="1" dirty="0" smtClean="0"/>
              <a:t>——</a:t>
            </a:r>
            <a:r>
              <a:rPr kumimoji="0" lang="zh-CN" altLang="en-US" sz="2000" b="1" dirty="0" smtClean="0">
                <a:solidFill>
                  <a:schemeClr val="tx1"/>
                </a:solidFill>
              </a:rPr>
              <a:t>第一</a:t>
            </a:r>
            <a:r>
              <a:rPr kumimoji="0" lang="zh-CN" altLang="en-US" sz="2000" b="1" dirty="0">
                <a:solidFill>
                  <a:schemeClr val="tx1"/>
                </a:solidFill>
              </a:rPr>
              <a:t>极限定理  离散信源</a:t>
            </a:r>
          </a:p>
          <a:p>
            <a:pPr lvl="1"/>
            <a:r>
              <a:rPr kumimoji="0" lang="zh-CN" altLang="en-US" sz="2000" b="1" dirty="0">
                <a:solidFill>
                  <a:schemeClr val="tx1"/>
                </a:solidFill>
              </a:rPr>
              <a:t>限失真</a:t>
            </a:r>
            <a:r>
              <a:rPr kumimoji="0" lang="zh-CN" altLang="en-US" sz="2000" b="1" dirty="0" smtClean="0">
                <a:solidFill>
                  <a:schemeClr val="tx1"/>
                </a:solidFill>
              </a:rPr>
              <a:t>信源编码</a:t>
            </a:r>
            <a:r>
              <a:rPr lang="en-US" altLang="zh-CN" sz="2000" b="1" dirty="0" smtClean="0"/>
              <a:t>——</a:t>
            </a:r>
            <a:r>
              <a:rPr kumimoji="0" lang="zh-CN" altLang="en-US" sz="2000" b="1" dirty="0" smtClean="0">
                <a:solidFill>
                  <a:schemeClr val="tx1"/>
                </a:solidFill>
              </a:rPr>
              <a:t>第三</a:t>
            </a:r>
            <a:r>
              <a:rPr kumimoji="0" lang="zh-CN" altLang="en-US" sz="2000" b="1" dirty="0">
                <a:solidFill>
                  <a:schemeClr val="tx1"/>
                </a:solidFill>
              </a:rPr>
              <a:t>极限定理  连续信源</a:t>
            </a:r>
          </a:p>
        </p:txBody>
      </p:sp>
      <p:sp>
        <p:nvSpPr>
          <p:cNvPr id="13" name="AutoShape 10"/>
          <p:cNvSpPr>
            <a:spLocks/>
          </p:cNvSpPr>
          <p:nvPr/>
        </p:nvSpPr>
        <p:spPr bwMode="auto">
          <a:xfrm>
            <a:off x="3267075" y="1435100"/>
            <a:ext cx="152400" cy="698500"/>
          </a:xfrm>
          <a:prstGeom prst="leftBrace">
            <a:avLst>
              <a:gd name="adj1" fmla="val 38194"/>
              <a:gd name="adj2" fmla="val 50000"/>
            </a:avLst>
          </a:prstGeom>
          <a:noFill/>
          <a:ln w="38100">
            <a:solidFill>
              <a:schemeClr val="accent1"/>
            </a:solidFill>
            <a:round/>
            <a:headEnd/>
            <a:tailEnd/>
          </a:ln>
          <a:effectLst/>
        </p:spPr>
        <p:txBody>
          <a:bodyPr wrap="none" lIns="0" tIns="0" rIns="0" bIns="0" anchor="ctr"/>
          <a:lstStyle/>
          <a:p>
            <a:endParaRPr lang="zh-CN" altLang="en-US" b="1"/>
          </a:p>
        </p:txBody>
      </p:sp>
      <p:sp>
        <p:nvSpPr>
          <p:cNvPr id="14" name="Rectangle 11"/>
          <p:cNvSpPr>
            <a:spLocks noChangeArrowheads="1"/>
          </p:cNvSpPr>
          <p:nvPr/>
        </p:nvSpPr>
        <p:spPr bwMode="auto">
          <a:xfrm>
            <a:off x="5957888" y="2549719"/>
            <a:ext cx="2010166" cy="307777"/>
          </a:xfrm>
          <a:prstGeom prst="rect">
            <a:avLst/>
          </a:prstGeom>
          <a:noFill/>
          <a:ln w="9525" algn="ctr">
            <a:noFill/>
            <a:miter lim="800000"/>
            <a:headEnd/>
            <a:tailEnd/>
          </a:ln>
          <a:effectLst/>
        </p:spPr>
        <p:txBody>
          <a:bodyPr wrap="none" lIns="0" tIns="0" rIns="0" bIns="0">
            <a:spAutoFit/>
          </a:bodyPr>
          <a:lstStyle/>
          <a:p>
            <a:pPr marL="457200"/>
            <a:r>
              <a:rPr kumimoji="0" lang="zh-CN" altLang="en-US" sz="2000" b="1" dirty="0">
                <a:solidFill>
                  <a:schemeClr val="tx1"/>
                </a:solidFill>
              </a:rPr>
              <a:t>第二极限定理</a:t>
            </a:r>
          </a:p>
        </p:txBody>
      </p:sp>
      <p:sp>
        <p:nvSpPr>
          <p:cNvPr id="15" name="Line 12"/>
          <p:cNvSpPr>
            <a:spLocks noChangeShapeType="1"/>
          </p:cNvSpPr>
          <p:nvPr/>
        </p:nvSpPr>
        <p:spPr bwMode="auto">
          <a:xfrm>
            <a:off x="4357686" y="2714620"/>
            <a:ext cx="1511300" cy="0"/>
          </a:xfrm>
          <a:prstGeom prst="line">
            <a:avLst/>
          </a:prstGeom>
          <a:noFill/>
          <a:ln w="28575">
            <a:solidFill>
              <a:schemeClr val="accent1"/>
            </a:solidFill>
            <a:round/>
            <a:headEnd/>
            <a:tailEnd type="triangle" w="med" len="med"/>
          </a:ln>
          <a:effectLst/>
        </p:spPr>
        <p:txBody>
          <a:bodyPr lIns="0" tIns="0" rIns="0" bIns="0" anchor="ctr"/>
          <a:lstStyle/>
          <a:p>
            <a:endParaRPr lang="zh-CN" altLang="en-US" b="1"/>
          </a:p>
        </p:txBody>
      </p:sp>
      <p:sp>
        <p:nvSpPr>
          <p:cNvPr id="16" name="Rectangle 13"/>
          <p:cNvSpPr>
            <a:spLocks noChangeArrowheads="1"/>
          </p:cNvSpPr>
          <p:nvPr/>
        </p:nvSpPr>
        <p:spPr bwMode="auto">
          <a:xfrm>
            <a:off x="143508" y="3533383"/>
            <a:ext cx="8642350" cy="2708434"/>
          </a:xfrm>
          <a:prstGeom prst="rect">
            <a:avLst/>
          </a:prstGeom>
          <a:noFill/>
          <a:ln w="9525" algn="ctr">
            <a:noFill/>
            <a:miter lim="800000"/>
            <a:headEnd/>
            <a:tailEnd/>
          </a:ln>
          <a:effectLst/>
        </p:spPr>
        <p:txBody>
          <a:bodyPr lIns="0" tIns="0" rIns="0" bIns="0">
            <a:spAutoFit/>
          </a:bodyPr>
          <a:lstStyle/>
          <a:p>
            <a:pPr marL="457200" algn="l"/>
            <a:r>
              <a:rPr kumimoji="0" lang="zh-CN" altLang="en-US" sz="2800" b="1" dirty="0">
                <a:solidFill>
                  <a:srgbClr val="FF3300"/>
                </a:solidFill>
              </a:rPr>
              <a:t>信源编码</a:t>
            </a:r>
          </a:p>
          <a:p>
            <a:pPr lvl="1" algn="l"/>
            <a:r>
              <a:rPr kumimoji="0" lang="zh-CN" altLang="en-US" b="1" dirty="0" smtClean="0">
                <a:solidFill>
                  <a:schemeClr val="tx1"/>
                </a:solidFill>
              </a:rPr>
              <a:t>          在</a:t>
            </a:r>
            <a:r>
              <a:rPr kumimoji="0" lang="zh-CN" altLang="en-US" b="1" dirty="0">
                <a:solidFill>
                  <a:schemeClr val="tx1"/>
                </a:solidFill>
              </a:rPr>
              <a:t>不失真或允许一定失真条件</a:t>
            </a:r>
            <a:r>
              <a:rPr kumimoji="0" lang="zh-CN" altLang="en-US" b="1" dirty="0" smtClean="0">
                <a:solidFill>
                  <a:schemeClr val="tx1"/>
                </a:solidFill>
              </a:rPr>
              <a:t>下</a:t>
            </a:r>
            <a:r>
              <a:rPr kumimoji="0" lang="en-US" altLang="zh-CN" b="1" dirty="0" smtClean="0">
                <a:solidFill>
                  <a:schemeClr val="tx1"/>
                </a:solidFill>
              </a:rPr>
              <a:t>，</a:t>
            </a:r>
            <a:r>
              <a:rPr kumimoji="0" lang="zh-CN" altLang="en-US" b="1" dirty="0" smtClean="0">
                <a:solidFill>
                  <a:schemeClr val="tx1"/>
                </a:solidFill>
              </a:rPr>
              <a:t>如何</a:t>
            </a:r>
            <a:r>
              <a:rPr kumimoji="0" lang="zh-CN" altLang="en-US" b="1" dirty="0">
                <a:solidFill>
                  <a:schemeClr val="tx1"/>
                </a:solidFill>
              </a:rPr>
              <a:t>用尽可能少的符号来传送信源</a:t>
            </a:r>
            <a:r>
              <a:rPr kumimoji="0" lang="zh-CN" altLang="en-US" b="1" dirty="0" smtClean="0">
                <a:solidFill>
                  <a:schemeClr val="tx1"/>
                </a:solidFill>
              </a:rPr>
              <a:t>信息</a:t>
            </a:r>
            <a:r>
              <a:rPr kumimoji="0" lang="en-US" altLang="zh-CN" b="1" dirty="0" smtClean="0">
                <a:solidFill>
                  <a:schemeClr val="tx1"/>
                </a:solidFill>
              </a:rPr>
              <a:t>，</a:t>
            </a:r>
            <a:r>
              <a:rPr kumimoji="0" lang="zh-CN" altLang="en-US" b="1" dirty="0" smtClean="0">
                <a:solidFill>
                  <a:schemeClr val="tx1"/>
                </a:solidFill>
              </a:rPr>
              <a:t>以便</a:t>
            </a:r>
            <a:r>
              <a:rPr kumimoji="0" lang="zh-CN" altLang="en-US" b="1" dirty="0">
                <a:solidFill>
                  <a:srgbClr val="74369A"/>
                </a:solidFill>
              </a:rPr>
              <a:t>提高信息传输率</a:t>
            </a:r>
            <a:r>
              <a:rPr kumimoji="0" lang="zh-CN" altLang="en-US" b="1" dirty="0" smtClean="0">
                <a:solidFill>
                  <a:schemeClr val="accent1"/>
                </a:solidFill>
              </a:rPr>
              <a:t>。</a:t>
            </a:r>
            <a:endParaRPr kumimoji="0" lang="en-US" altLang="zh-CN" b="1" dirty="0" smtClean="0">
              <a:solidFill>
                <a:schemeClr val="accent1"/>
              </a:solidFill>
            </a:endParaRPr>
          </a:p>
          <a:p>
            <a:pPr lvl="1" algn="l"/>
            <a:endParaRPr kumimoji="0" lang="zh-CN" altLang="en-US" b="1" dirty="0">
              <a:solidFill>
                <a:schemeClr val="accent1"/>
              </a:solidFill>
            </a:endParaRPr>
          </a:p>
          <a:p>
            <a:pPr marL="457200" algn="l"/>
            <a:r>
              <a:rPr kumimoji="0" lang="zh-CN" altLang="en-US" sz="2800" b="1" dirty="0">
                <a:solidFill>
                  <a:srgbClr val="FF3300"/>
                </a:solidFill>
              </a:rPr>
              <a:t>信道编码</a:t>
            </a:r>
          </a:p>
          <a:p>
            <a:pPr lvl="1" algn="l"/>
            <a:r>
              <a:rPr kumimoji="0" lang="zh-CN" altLang="en-US" b="1" dirty="0" smtClean="0">
                <a:solidFill>
                  <a:schemeClr val="tx1"/>
                </a:solidFill>
              </a:rPr>
              <a:t>         在</a:t>
            </a:r>
            <a:r>
              <a:rPr kumimoji="0" lang="zh-CN" altLang="en-US" b="1" dirty="0">
                <a:solidFill>
                  <a:schemeClr val="tx1"/>
                </a:solidFill>
              </a:rPr>
              <a:t>信道受干扰的情况下如何增加信号的</a:t>
            </a:r>
            <a:r>
              <a:rPr kumimoji="0" lang="zh-CN" altLang="en-US" b="1" dirty="0">
                <a:solidFill>
                  <a:srgbClr val="74369A"/>
                </a:solidFill>
              </a:rPr>
              <a:t>抗干扰</a:t>
            </a:r>
            <a:r>
              <a:rPr kumimoji="0" lang="zh-CN" altLang="en-US" b="1" dirty="0" smtClean="0">
                <a:solidFill>
                  <a:srgbClr val="74369A"/>
                </a:solidFill>
              </a:rPr>
              <a:t>能力</a:t>
            </a:r>
            <a:r>
              <a:rPr kumimoji="0" lang="en-US" altLang="zh-CN" b="1" dirty="0" smtClean="0">
                <a:solidFill>
                  <a:schemeClr val="tx1"/>
                </a:solidFill>
              </a:rPr>
              <a:t>，</a:t>
            </a:r>
            <a:r>
              <a:rPr kumimoji="0" lang="zh-CN" altLang="en-US" b="1" dirty="0" smtClean="0">
                <a:solidFill>
                  <a:schemeClr val="tx1"/>
                </a:solidFill>
              </a:rPr>
              <a:t>同时</a:t>
            </a:r>
            <a:r>
              <a:rPr kumimoji="0" lang="zh-CN" altLang="en-US" b="1" dirty="0">
                <a:solidFill>
                  <a:schemeClr val="tx1"/>
                </a:solidFill>
              </a:rPr>
              <a:t>又使得信息传输率最大。</a:t>
            </a:r>
          </a:p>
        </p:txBody>
      </p:sp>
    </p:spTree>
    <p:extLst>
      <p:ext uri="{BB962C8B-B14F-4D97-AF65-F5344CB8AC3E}">
        <p14:creationId xmlns:p14="http://schemas.microsoft.com/office/powerpoint/2010/main" val="28630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animBg="1"/>
      <p:bldP spid="14" grpId="0"/>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929320" y="260648"/>
            <a:ext cx="7772400" cy="1143000"/>
          </a:xfrm>
        </p:spPr>
        <p:txBody>
          <a:bodyPr/>
          <a:lstStyle/>
          <a:p>
            <a:pPr algn="ctr"/>
            <a:r>
              <a:rPr lang="zh-CN" altLang="en-US" sz="3600" b="1" dirty="0" smtClean="0"/>
              <a:t>克劳夫特不等式</a:t>
            </a:r>
          </a:p>
        </p:txBody>
      </p:sp>
      <p:sp>
        <p:nvSpPr>
          <p:cNvPr id="3076" name="Rectangle 3"/>
          <p:cNvSpPr>
            <a:spLocks noGrp="1" noChangeArrowheads="1"/>
          </p:cNvSpPr>
          <p:nvPr>
            <p:ph type="body" idx="1"/>
          </p:nvPr>
        </p:nvSpPr>
        <p:spPr>
          <a:xfrm>
            <a:off x="928662" y="1285860"/>
            <a:ext cx="7772400" cy="3429024"/>
          </a:xfrm>
        </p:spPr>
        <p:txBody>
          <a:bodyPr>
            <a:normAutofit lnSpcReduction="10000"/>
          </a:bodyPr>
          <a:lstStyle/>
          <a:p>
            <a:pPr>
              <a:lnSpc>
                <a:spcPct val="110000"/>
              </a:lnSpc>
            </a:pPr>
            <a:r>
              <a:rPr lang="zh-CN" altLang="en-US" sz="2800" dirty="0" smtClean="0">
                <a:solidFill>
                  <a:schemeClr val="accent1"/>
                </a:solidFill>
              </a:rPr>
              <a:t>满树：</a:t>
            </a:r>
          </a:p>
          <a:p>
            <a:pPr lvl="1">
              <a:lnSpc>
                <a:spcPct val="110000"/>
              </a:lnSpc>
            </a:pPr>
            <a:r>
              <a:rPr lang="zh-CN" altLang="en-US" sz="2400" dirty="0" smtClean="0"/>
              <a:t>每个节点上都有</a:t>
            </a:r>
            <a:r>
              <a:rPr lang="en-US" altLang="zh-CN" sz="2400" i="1" dirty="0" smtClean="0"/>
              <a:t>m</a:t>
            </a:r>
            <a:r>
              <a:rPr lang="zh-CN" altLang="en-US" sz="2400" dirty="0" smtClean="0"/>
              <a:t>个分枝的树，且都延伸到最后一级端点</a:t>
            </a:r>
            <a:r>
              <a:rPr lang="en-US" altLang="zh-CN" sz="2400" dirty="0" smtClean="0"/>
              <a:t>——</a:t>
            </a:r>
            <a:r>
              <a:rPr lang="zh-CN" altLang="en-US" sz="2400" dirty="0" smtClean="0"/>
              <a:t>等长码</a:t>
            </a:r>
          </a:p>
          <a:p>
            <a:pPr>
              <a:lnSpc>
                <a:spcPct val="110000"/>
              </a:lnSpc>
            </a:pPr>
            <a:r>
              <a:rPr lang="zh-CN" altLang="en-US" sz="2800" dirty="0" smtClean="0">
                <a:solidFill>
                  <a:schemeClr val="accent1"/>
                </a:solidFill>
              </a:rPr>
              <a:t>非满树</a:t>
            </a:r>
            <a:r>
              <a:rPr lang="zh-CN" altLang="en-US" sz="2800" dirty="0" smtClean="0"/>
              <a:t>：</a:t>
            </a:r>
          </a:p>
          <a:p>
            <a:pPr lvl="1">
              <a:lnSpc>
                <a:spcPct val="110000"/>
              </a:lnSpc>
            </a:pPr>
            <a:r>
              <a:rPr lang="zh-CN" altLang="en-US" sz="2400" dirty="0" smtClean="0"/>
              <a:t>变长码</a:t>
            </a:r>
            <a:endParaRPr lang="en-US" altLang="zh-CN" sz="2400" dirty="0" smtClean="0"/>
          </a:p>
          <a:p>
            <a:pPr eaLnBrk="1" hangingPunct="1">
              <a:buFont typeface="Monotype Sorts" pitchFamily="2" charset="2"/>
              <a:buNone/>
            </a:pPr>
            <a:r>
              <a:rPr lang="zh-CN" altLang="en-US" sz="2600" dirty="0" smtClean="0"/>
              <a:t>    唯一可译码</a:t>
            </a:r>
            <a:r>
              <a:rPr lang="zh-CN" altLang="en-US" sz="2600" dirty="0" smtClean="0">
                <a:solidFill>
                  <a:srgbClr val="FF0000"/>
                </a:solidFill>
              </a:rPr>
              <a:t>存在</a:t>
            </a:r>
            <a:r>
              <a:rPr lang="zh-CN" altLang="en-US" sz="2600" dirty="0" smtClean="0"/>
              <a:t>的充分和必要条件是各码字的长度</a:t>
            </a:r>
            <a:r>
              <a:rPr lang="en-US" altLang="zh-CN" sz="2600" i="1" dirty="0" err="1" smtClean="0">
                <a:latin typeface="Times New Roman" pitchFamily="18" charset="0"/>
              </a:rPr>
              <a:t>K</a:t>
            </a:r>
            <a:r>
              <a:rPr lang="en-US" altLang="zh-CN" sz="2600" i="1" baseline="-25000" dirty="0" err="1" smtClean="0">
                <a:latin typeface="Times New Roman" pitchFamily="18" charset="0"/>
              </a:rPr>
              <a:t>i</a:t>
            </a:r>
            <a:r>
              <a:rPr lang="en-US" altLang="zh-CN" sz="2600" i="1" baseline="-25000" dirty="0" smtClean="0">
                <a:latin typeface="Times New Roman" pitchFamily="18" charset="0"/>
              </a:rPr>
              <a:t> </a:t>
            </a:r>
            <a:r>
              <a:rPr lang="zh-CN" altLang="en-US" sz="2600" dirty="0" smtClean="0"/>
              <a:t>应符合</a:t>
            </a:r>
            <a:r>
              <a:rPr lang="zh-CN" altLang="en-US" sz="2600" dirty="0" smtClean="0">
                <a:solidFill>
                  <a:srgbClr val="FF0000"/>
                </a:solidFill>
              </a:rPr>
              <a:t>克劳夫特</a:t>
            </a:r>
            <a:r>
              <a:rPr lang="zh-CN" altLang="en-US" sz="2400" dirty="0" smtClean="0">
                <a:solidFill>
                  <a:srgbClr val="FF0000"/>
                </a:solidFill>
              </a:rPr>
              <a:t>不等式</a:t>
            </a:r>
            <a:r>
              <a:rPr lang="en-US" altLang="zh-CN" sz="2400" dirty="0" smtClean="0"/>
              <a:t>(Kraft Inequality)</a:t>
            </a:r>
            <a:r>
              <a:rPr lang="zh-CN" altLang="en-US" sz="2400" dirty="0" smtClean="0"/>
              <a:t>：</a:t>
            </a:r>
            <a:r>
              <a:rPr lang="zh-CN" altLang="en-US" dirty="0" smtClean="0"/>
              <a:t> </a:t>
            </a:r>
          </a:p>
        </p:txBody>
      </p:sp>
      <p:sp>
        <p:nvSpPr>
          <p:cNvPr id="3077" name="Rectangle 5"/>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4" name="Object 4"/>
          <p:cNvGraphicFramePr>
            <a:graphicFrameLocks noChangeAspect="1"/>
          </p:cNvGraphicFramePr>
          <p:nvPr/>
        </p:nvGraphicFramePr>
        <p:xfrm>
          <a:off x="3143240" y="4786322"/>
          <a:ext cx="2052638" cy="1169987"/>
        </p:xfrm>
        <a:graphic>
          <a:graphicData uri="http://schemas.openxmlformats.org/presentationml/2006/ole">
            <mc:AlternateContent xmlns:mc="http://schemas.openxmlformats.org/markup-compatibility/2006">
              <mc:Choice xmlns:v="urn:schemas-microsoft-com:vml" Requires="v">
                <p:oleObj spid="_x0000_s42449" name="公式" r:id="rId3" imgW="748975" imgH="431613" progId="Equation.3">
                  <p:embed/>
                </p:oleObj>
              </mc:Choice>
              <mc:Fallback>
                <p:oleObj name="公式" r:id="rId3" imgW="748975" imgH="431613"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4786322"/>
                        <a:ext cx="2052638" cy="1169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2"/>
          </p:nvPr>
        </p:nvSpPr>
        <p:spPr/>
        <p:txBody>
          <a:bodyPr/>
          <a:lstStyle/>
          <a:p>
            <a:fld id="{492230B5-C107-4EA4-9C12-97577513A729}" type="slidenum">
              <a:rPr lang="zh-CN" altLang="en-US" smtClean="0"/>
              <a:pPr/>
              <a:t>20</a:t>
            </a:fld>
            <a:endParaRPr lang="zh-CN" altLang="en-US"/>
          </a:p>
        </p:txBody>
      </p:sp>
      <p:sp>
        <p:nvSpPr>
          <p:cNvPr id="9" name="AutoShape 6"/>
          <p:cNvSpPr>
            <a:spLocks noChangeArrowheads="1"/>
          </p:cNvSpPr>
          <p:nvPr/>
        </p:nvSpPr>
        <p:spPr bwMode="auto">
          <a:xfrm>
            <a:off x="6228184" y="4786322"/>
            <a:ext cx="2433229" cy="1223963"/>
          </a:xfrm>
          <a:prstGeom prst="wedgeRectCallout">
            <a:avLst>
              <a:gd name="adj1" fmla="val -92938"/>
              <a:gd name="adj2" fmla="val -3176"/>
            </a:avLst>
          </a:prstGeom>
          <a:ln>
            <a:headEnd/>
            <a:tailEnd/>
          </a:ln>
        </p:spPr>
        <p:style>
          <a:lnRef idx="1">
            <a:schemeClr val="accent1"/>
          </a:lnRef>
          <a:fillRef idx="3">
            <a:schemeClr val="accent1"/>
          </a:fillRef>
          <a:effectRef idx="2">
            <a:schemeClr val="accent1"/>
          </a:effectRef>
          <a:fontRef idx="minor">
            <a:schemeClr val="lt1"/>
          </a:fontRef>
        </p:style>
        <p:txBody>
          <a:bodyPr/>
          <a:lstStyle/>
          <a:p>
            <a:pPr algn="l">
              <a:spcBef>
                <a:spcPct val="0"/>
              </a:spcBef>
            </a:pPr>
            <a:r>
              <a:rPr kumimoji="0" lang="zh-CN" altLang="en-US" sz="2400" dirty="0">
                <a:latin typeface="华文行楷" pitchFamily="2" charset="-122"/>
              </a:rPr>
              <a:t>式</a:t>
            </a:r>
            <a:r>
              <a:rPr kumimoji="0" lang="zh-CN" altLang="en-US" sz="2400" dirty="0" smtClean="0">
                <a:latin typeface="华文行楷" pitchFamily="2" charset="-122"/>
              </a:rPr>
              <a:t>中</a:t>
            </a:r>
            <a:r>
              <a:rPr kumimoji="0" lang="en-US" altLang="zh-CN" sz="2400" dirty="0" smtClean="0">
                <a:latin typeface="华文行楷" pitchFamily="2" charset="-122"/>
              </a:rPr>
              <a:t>，</a:t>
            </a:r>
            <a:endParaRPr kumimoji="0" lang="en-US" altLang="zh-CN" sz="2400" dirty="0">
              <a:latin typeface="华文行楷" pitchFamily="2" charset="-122"/>
            </a:endParaRPr>
          </a:p>
          <a:p>
            <a:pPr algn="l">
              <a:spcBef>
                <a:spcPct val="0"/>
              </a:spcBef>
            </a:pPr>
            <a:r>
              <a:rPr kumimoji="0" lang="en-US" altLang="zh-CN" sz="2400" i="1" dirty="0"/>
              <a:t>m</a:t>
            </a:r>
            <a:r>
              <a:rPr kumimoji="0" lang="zh-CN" altLang="en-US" sz="2400" dirty="0" smtClean="0"/>
              <a:t>是编码进</a:t>
            </a:r>
            <a:r>
              <a:rPr kumimoji="0" lang="zh-CN" altLang="en-US" sz="2400" dirty="0"/>
              <a:t>制数</a:t>
            </a:r>
          </a:p>
          <a:p>
            <a:pPr algn="l">
              <a:spcBef>
                <a:spcPct val="0"/>
              </a:spcBef>
            </a:pPr>
            <a:r>
              <a:rPr kumimoji="0" lang="en-US" altLang="zh-CN" sz="2400" i="1" dirty="0"/>
              <a:t>n</a:t>
            </a:r>
            <a:r>
              <a:rPr kumimoji="0" lang="zh-CN" altLang="en-US" sz="2400" dirty="0"/>
              <a:t>是信源符号数</a:t>
            </a:r>
          </a:p>
        </p:txBody>
      </p:sp>
    </p:spTree>
    <p:extLst>
      <p:ext uri="{BB962C8B-B14F-4D97-AF65-F5344CB8AC3E}">
        <p14:creationId xmlns:p14="http://schemas.microsoft.com/office/powerpoint/2010/main" val="287647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Horizontal)">
                                      <p:cBhvr>
                                        <p:cTn id="1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克劳夫特不等式</a:t>
            </a:r>
            <a:endParaRPr lang="zh-CN" altLang="en-US" dirty="0"/>
          </a:p>
        </p:txBody>
      </p:sp>
      <p:sp>
        <p:nvSpPr>
          <p:cNvPr id="3" name="内容占位符 2"/>
          <p:cNvSpPr>
            <a:spLocks noGrp="1"/>
          </p:cNvSpPr>
          <p:nvPr>
            <p:ph idx="1"/>
          </p:nvPr>
        </p:nvSpPr>
        <p:spPr/>
        <p:txBody>
          <a:bodyPr>
            <a:normAutofit lnSpcReduction="10000"/>
          </a:bodyPr>
          <a:lstStyle/>
          <a:p>
            <a:pPr>
              <a:lnSpc>
                <a:spcPct val="130000"/>
              </a:lnSpc>
              <a:buFontTx/>
              <a:buNone/>
            </a:pPr>
            <a:r>
              <a:rPr lang="en-US" altLang="zh-CN" sz="2800" dirty="0" smtClean="0"/>
              <a:t>    Kraft</a:t>
            </a:r>
            <a:r>
              <a:rPr lang="zh-CN" altLang="en-US" sz="2800" dirty="0" smtClean="0"/>
              <a:t>不等式是</a:t>
            </a:r>
            <a:r>
              <a:rPr lang="zh-CN" altLang="en-US" sz="2800" dirty="0" smtClean="0">
                <a:solidFill>
                  <a:srgbClr val="74369A"/>
                </a:solidFill>
              </a:rPr>
              <a:t>唯一可译码</a:t>
            </a:r>
            <a:r>
              <a:rPr lang="zh-CN" altLang="en-US" sz="2800" dirty="0" smtClean="0">
                <a:solidFill>
                  <a:srgbClr val="FF3300"/>
                </a:solidFill>
              </a:rPr>
              <a:t>存在</a:t>
            </a:r>
            <a:r>
              <a:rPr lang="zh-CN" altLang="en-US" sz="2800" dirty="0" smtClean="0"/>
              <a:t>的</a:t>
            </a:r>
            <a:r>
              <a:rPr lang="zh-CN" altLang="en-US" sz="2800" dirty="0" smtClean="0">
                <a:solidFill>
                  <a:srgbClr val="74369A"/>
                </a:solidFill>
              </a:rPr>
              <a:t>充要条件</a:t>
            </a:r>
            <a:endParaRPr lang="zh-CN" altLang="en-US" sz="2800" dirty="0" smtClean="0">
              <a:solidFill>
                <a:srgbClr val="66FF33"/>
              </a:solidFill>
            </a:endParaRPr>
          </a:p>
          <a:p>
            <a:pPr>
              <a:lnSpc>
                <a:spcPct val="130000"/>
              </a:lnSpc>
            </a:pPr>
            <a:r>
              <a:rPr lang="zh-CN" altLang="en-US" sz="2400" dirty="0" smtClean="0">
                <a:solidFill>
                  <a:srgbClr val="74369A"/>
                </a:solidFill>
              </a:rPr>
              <a:t>必要性</a:t>
            </a:r>
            <a:r>
              <a:rPr lang="zh-CN" altLang="en-US" sz="2400" dirty="0" smtClean="0"/>
              <a:t>表现在如果码是唯一可译码，则必定满足该不等式，如码</a:t>
            </a:r>
            <a:r>
              <a:rPr lang="en-US" altLang="zh-CN" sz="2400" dirty="0" smtClean="0"/>
              <a:t>4</a:t>
            </a:r>
            <a:r>
              <a:rPr lang="zh-CN" altLang="en-US" sz="2400" dirty="0" smtClean="0"/>
              <a:t>和码</a:t>
            </a:r>
            <a:r>
              <a:rPr lang="en-US" altLang="zh-CN" sz="2400" dirty="0" smtClean="0"/>
              <a:t>5</a:t>
            </a:r>
            <a:r>
              <a:rPr lang="zh-CN" altLang="en-US" sz="2400" dirty="0" smtClean="0"/>
              <a:t>；</a:t>
            </a:r>
          </a:p>
          <a:p>
            <a:pPr>
              <a:lnSpc>
                <a:spcPct val="130000"/>
              </a:lnSpc>
            </a:pPr>
            <a:r>
              <a:rPr lang="zh-CN" altLang="en-US" sz="2400" dirty="0" smtClean="0">
                <a:solidFill>
                  <a:srgbClr val="74369A"/>
                </a:solidFill>
              </a:rPr>
              <a:t>充分性</a:t>
            </a:r>
            <a:r>
              <a:rPr lang="zh-CN" altLang="en-US" sz="2400" dirty="0" smtClean="0"/>
              <a:t>表现在如果满足该不等式，则</a:t>
            </a:r>
            <a:r>
              <a:rPr lang="zh-CN" altLang="en-US" sz="2400" dirty="0" smtClean="0">
                <a:solidFill>
                  <a:srgbClr val="FF3300"/>
                </a:solidFill>
              </a:rPr>
              <a:t>这种码长</a:t>
            </a:r>
            <a:r>
              <a:rPr lang="zh-CN" altLang="en-US" sz="2400" dirty="0" smtClean="0"/>
              <a:t>的唯一可译码一定存在，</a:t>
            </a:r>
            <a:r>
              <a:rPr lang="zh-CN" altLang="en-US" sz="2400" b="1" u="sng" dirty="0" smtClean="0">
                <a:solidFill>
                  <a:srgbClr val="FF0000"/>
                </a:solidFill>
              </a:rPr>
              <a:t>但并不表示所有满足不等式的一定是唯一可译码</a:t>
            </a:r>
            <a:r>
              <a:rPr lang="zh-CN" altLang="en-US" sz="2400" b="1" u="sng" dirty="0" smtClean="0"/>
              <a:t>。</a:t>
            </a:r>
            <a:endParaRPr lang="en-US" altLang="zh-CN" sz="2400" b="1" u="sng" dirty="0" smtClean="0"/>
          </a:p>
          <a:p>
            <a:pPr>
              <a:lnSpc>
                <a:spcPct val="130000"/>
              </a:lnSpc>
            </a:pPr>
            <a:r>
              <a:rPr lang="zh-CN" altLang="en-US" sz="2400" dirty="0" smtClean="0"/>
              <a:t>所以说，该不等式是唯一可译码</a:t>
            </a:r>
            <a:r>
              <a:rPr lang="zh-CN" altLang="en-US" sz="2400" b="1" dirty="0" smtClean="0">
                <a:solidFill>
                  <a:srgbClr val="FF3300"/>
                </a:solidFill>
              </a:rPr>
              <a:t>存在</a:t>
            </a:r>
            <a:r>
              <a:rPr lang="zh-CN" altLang="en-US" sz="2400" dirty="0" smtClean="0"/>
              <a:t>的充要条件，而</a:t>
            </a:r>
            <a:r>
              <a:rPr lang="zh-CN" altLang="en-US" sz="2400" b="1" dirty="0" smtClean="0">
                <a:solidFill>
                  <a:srgbClr val="FF0000"/>
                </a:solidFill>
              </a:rPr>
              <a:t>不是</a:t>
            </a:r>
            <a:r>
              <a:rPr lang="zh-CN" altLang="en-US" sz="2400" dirty="0" smtClean="0"/>
              <a:t>判别一个编码是否唯一可译码的充要条件。</a:t>
            </a:r>
          </a:p>
          <a:p>
            <a:endParaRPr lang="zh-CN" altLang="en-US" sz="28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21</a:t>
            </a:fld>
            <a:endParaRPr lang="zh-CN" altLang="en-US"/>
          </a:p>
        </p:txBody>
      </p:sp>
    </p:spTree>
    <p:extLst>
      <p:ext uri="{BB962C8B-B14F-4D97-AF65-F5344CB8AC3E}">
        <p14:creationId xmlns:p14="http://schemas.microsoft.com/office/powerpoint/2010/main" val="46840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719572" y="135340"/>
            <a:ext cx="7772400" cy="591307"/>
          </a:xfrm>
        </p:spPr>
        <p:txBody>
          <a:bodyPr/>
          <a:lstStyle/>
          <a:p>
            <a:pPr algn="ctr"/>
            <a:r>
              <a:rPr lang="zh-CN" altLang="en-US" sz="3600" dirty="0" smtClean="0"/>
              <a:t>克劳夫特不等式</a:t>
            </a:r>
            <a:endParaRPr lang="zh-CN" altLang="en-US" sz="3600" b="1" dirty="0" smtClean="0"/>
          </a:p>
        </p:txBody>
      </p:sp>
      <p:sp>
        <p:nvSpPr>
          <p:cNvPr id="10" name="灯片编号占位符 9"/>
          <p:cNvSpPr>
            <a:spLocks noGrp="1"/>
          </p:cNvSpPr>
          <p:nvPr>
            <p:ph type="sldNum" sz="quarter" idx="12"/>
          </p:nvPr>
        </p:nvSpPr>
        <p:spPr/>
        <p:txBody>
          <a:bodyPr/>
          <a:lstStyle/>
          <a:p>
            <a:fld id="{492230B5-C107-4EA4-9C12-97577513A729}" type="slidenum">
              <a:rPr lang="zh-CN" altLang="en-US" smtClean="0">
                <a:latin typeface="Times New Roman" pitchFamily="18" charset="0"/>
                <a:cs typeface="Times New Roman" pitchFamily="18" charset="0"/>
              </a:rPr>
              <a:pPr/>
              <a:t>22</a:t>
            </a:fld>
            <a:endParaRPr lang="zh-CN" altLang="en-US">
              <a:latin typeface="Times New Roman" pitchFamily="18" charset="0"/>
              <a:cs typeface="Times New Roman" pitchFamily="18" charset="0"/>
            </a:endParaRPr>
          </a:p>
        </p:txBody>
      </p:sp>
      <p:sp>
        <p:nvSpPr>
          <p:cNvPr id="13" name="Rectangle 3"/>
          <p:cNvSpPr txBox="1">
            <a:spLocks noChangeArrowheads="1"/>
          </p:cNvSpPr>
          <p:nvPr/>
        </p:nvSpPr>
        <p:spPr>
          <a:xfrm>
            <a:off x="484483" y="812032"/>
            <a:ext cx="8607454" cy="10795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20000"/>
              </a:lnSpc>
              <a:spcBef>
                <a:spcPct val="20000"/>
              </a:spcBef>
              <a:spcAft>
                <a:spcPts val="0"/>
              </a:spcAft>
              <a:buClrTx/>
              <a:buSzTx/>
              <a:buFontTx/>
              <a:buNone/>
              <a:tabLst/>
              <a:defRPr/>
            </a:pPr>
            <a:r>
              <a:rPr kumimoji="0" lang="zh-CN" altLang="en-US" sz="2400" i="0" u="none" strike="noStrike" kern="1200" cap="none" spc="0" normalizeH="0" baseline="0" noProof="0" dirty="0" smtClean="0">
                <a:ln>
                  <a:noFill/>
                </a:ln>
                <a:effectLst/>
                <a:uLnTx/>
                <a:uFillTx/>
                <a:latin typeface="Times New Roman" pitchFamily="18" charset="0"/>
                <a:cs typeface="Times New Roman" pitchFamily="18" charset="0"/>
              </a:rPr>
              <a:t>例</a:t>
            </a:r>
            <a:r>
              <a:rPr kumimoji="0" lang="en-US" altLang="zh-CN" sz="2400" i="0" u="none" strike="noStrike" kern="1200" cap="none" spc="0" normalizeH="0" baseline="0" noProof="0" dirty="0" smtClean="0">
                <a:ln>
                  <a:noFill/>
                </a:ln>
                <a:effectLst/>
                <a:uLnTx/>
                <a:uFillTx/>
                <a:latin typeface="Times New Roman" pitchFamily="18" charset="0"/>
                <a:cs typeface="Times New Roman" pitchFamily="18" charset="0"/>
              </a:rPr>
              <a:t>5-1</a:t>
            </a:r>
            <a:r>
              <a:rPr kumimoji="0" lang="zh-CN" altLang="en-US" sz="28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用二进制对符号集</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1</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 </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2 </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3</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 </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4</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进行编码</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对应的码长分别为 </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K</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1</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=1,</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K</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2</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=2,</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K</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3</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=2,</a:t>
            </a:r>
            <a:r>
              <a:rPr kumimoji="0" lang="en-US" altLang="zh-CN" sz="2400"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K</a:t>
            </a:r>
            <a:r>
              <a:rPr kumimoji="0" lang="en-US" altLang="zh-CN" sz="2400"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4</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=3，</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应用</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Kraft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不等式</a:t>
            </a:r>
            <a:r>
              <a:rPr kumimoji="0" lang="en-US" altLang="zh-CN"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zh-CN" altLang="en-US" sz="2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得： </a:t>
            </a:r>
            <a:endParaRPr kumimoji="0" lang="zh-CN" altLang="en-US" sz="24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14" name="AutoShape 8"/>
          <p:cNvSpPr>
            <a:spLocks noChangeArrowheads="1"/>
          </p:cNvSpPr>
          <p:nvPr/>
        </p:nvSpPr>
        <p:spPr bwMode="auto">
          <a:xfrm>
            <a:off x="6300788" y="3330599"/>
            <a:ext cx="2663825" cy="792162"/>
          </a:xfrm>
          <a:prstGeom prst="wedgeRectCallout">
            <a:avLst>
              <a:gd name="adj1" fmla="val -25028"/>
              <a:gd name="adj2" fmla="val -147394"/>
            </a:avLst>
          </a:prstGeom>
          <a:ln>
            <a:headEnd/>
            <a:tailEnd/>
          </a:ln>
        </p:spPr>
        <p:style>
          <a:lnRef idx="1">
            <a:schemeClr val="accent1"/>
          </a:lnRef>
          <a:fillRef idx="3">
            <a:schemeClr val="accent1"/>
          </a:fillRef>
          <a:effectRef idx="2">
            <a:schemeClr val="accent1"/>
          </a:effectRef>
          <a:fontRef idx="minor">
            <a:schemeClr val="lt1"/>
          </a:fontRef>
        </p:style>
        <p:txBody>
          <a:bodyPr/>
          <a:lstStyle/>
          <a:p>
            <a:pPr algn="l">
              <a:spcBef>
                <a:spcPct val="0"/>
              </a:spcBef>
            </a:pPr>
            <a:r>
              <a:rPr kumimoji="0" lang="zh-CN" altLang="en-US" sz="2000">
                <a:latin typeface="Times New Roman" pitchFamily="18" charset="0"/>
                <a:cs typeface="Times New Roman" pitchFamily="18" charset="0"/>
              </a:rPr>
              <a:t>不存在满足这种</a:t>
            </a:r>
            <a:r>
              <a:rPr kumimoji="0" lang="en-US" altLang="zh-CN" sz="2000">
                <a:latin typeface="Times New Roman" pitchFamily="18" charset="0"/>
                <a:cs typeface="Times New Roman" pitchFamily="18" charset="0"/>
              </a:rPr>
              <a:t>K</a:t>
            </a:r>
            <a:r>
              <a:rPr kumimoji="0" lang="en-US" altLang="zh-CN" sz="2000" baseline="-25000">
                <a:latin typeface="Times New Roman" pitchFamily="18" charset="0"/>
                <a:cs typeface="Times New Roman" pitchFamily="18" charset="0"/>
              </a:rPr>
              <a:t>i</a:t>
            </a:r>
            <a:r>
              <a:rPr kumimoji="0" lang="zh-CN" altLang="en-US" sz="2000">
                <a:latin typeface="Times New Roman" pitchFamily="18" charset="0"/>
                <a:cs typeface="Times New Roman" pitchFamily="18" charset="0"/>
              </a:rPr>
              <a:t>的唯一可译码 </a:t>
            </a:r>
          </a:p>
        </p:txBody>
      </p:sp>
      <p:sp>
        <p:nvSpPr>
          <p:cNvPr id="27" name="AutoShape 28"/>
          <p:cNvSpPr>
            <a:spLocks/>
          </p:cNvSpPr>
          <p:nvPr/>
        </p:nvSpPr>
        <p:spPr bwMode="auto">
          <a:xfrm>
            <a:off x="4810294" y="2876661"/>
            <a:ext cx="1350963" cy="431800"/>
          </a:xfrm>
          <a:prstGeom prst="borderCallout1">
            <a:avLst>
              <a:gd name="adj1" fmla="val 26472"/>
              <a:gd name="adj2" fmla="val -5639"/>
              <a:gd name="adj3" fmla="val 210480"/>
              <a:gd name="adj4" fmla="val -36054"/>
            </a:avLst>
          </a:prstGeom>
          <a:ln>
            <a:headEnd/>
            <a:tailEnd/>
          </a:ln>
        </p:spPr>
        <p:style>
          <a:lnRef idx="1">
            <a:schemeClr val="accent4"/>
          </a:lnRef>
          <a:fillRef idx="3">
            <a:schemeClr val="accent4"/>
          </a:fillRef>
          <a:effectRef idx="2">
            <a:schemeClr val="accent4"/>
          </a:effectRef>
          <a:fontRef idx="minor">
            <a:schemeClr val="lt1"/>
          </a:fontRef>
        </p:style>
        <p:txBody>
          <a:bodyPr lIns="18000" rIns="18000"/>
          <a:lstStyle/>
          <a:p>
            <a:pPr algn="l">
              <a:spcBef>
                <a:spcPct val="0"/>
              </a:spcBef>
            </a:pPr>
            <a:r>
              <a:rPr kumimoji="0" lang="zh-CN" altLang="en-US" sz="2000" dirty="0">
                <a:solidFill>
                  <a:srgbClr val="66FF33"/>
                </a:solidFill>
                <a:latin typeface="Times New Roman" pitchFamily="18" charset="0"/>
                <a:cs typeface="Times New Roman" pitchFamily="18" charset="0"/>
              </a:rPr>
              <a:t>中间</a:t>
            </a:r>
            <a:r>
              <a:rPr kumimoji="0" lang="zh-CN" altLang="zh-CN" sz="2000" dirty="0">
                <a:solidFill>
                  <a:srgbClr val="66FF33"/>
                </a:solidFill>
                <a:latin typeface="Times New Roman" pitchFamily="18" charset="0"/>
                <a:cs typeface="Times New Roman" pitchFamily="18" charset="0"/>
              </a:rPr>
              <a:t>节</a:t>
            </a:r>
            <a:r>
              <a:rPr kumimoji="0" lang="zh-CN" altLang="en-US" sz="2000" dirty="0">
                <a:solidFill>
                  <a:srgbClr val="66FF33"/>
                </a:solidFill>
                <a:latin typeface="Times New Roman" pitchFamily="18" charset="0"/>
                <a:cs typeface="Times New Roman" pitchFamily="18" charset="0"/>
              </a:rPr>
              <a:t>点</a:t>
            </a:r>
          </a:p>
        </p:txBody>
      </p:sp>
      <p:sp>
        <p:nvSpPr>
          <p:cNvPr id="31" name="Rectangle 33"/>
          <p:cNvSpPr>
            <a:spLocks noChangeArrowheads="1"/>
          </p:cNvSpPr>
          <p:nvPr/>
        </p:nvSpPr>
        <p:spPr bwMode="auto">
          <a:xfrm>
            <a:off x="571472" y="5357826"/>
            <a:ext cx="7989887" cy="504825"/>
          </a:xfrm>
          <a:prstGeom prst="rect">
            <a:avLst/>
          </a:prstGeom>
          <a:noFill/>
          <a:ln w="9525">
            <a:noFill/>
            <a:miter lim="800000"/>
            <a:headEnd/>
            <a:tailEnd/>
          </a:ln>
        </p:spPr>
        <p:txBody>
          <a:bodyPr/>
          <a:lstStyle/>
          <a:p>
            <a:pPr marL="342900" indent="-342900" algn="l">
              <a:spcBef>
                <a:spcPct val="20000"/>
              </a:spcBef>
              <a:buFontTx/>
              <a:buChar char="•"/>
            </a:pPr>
            <a:r>
              <a:rPr kumimoji="0" lang="zh-CN" altLang="en-US" sz="2400" dirty="0">
                <a:solidFill>
                  <a:schemeClr val="tx1"/>
                </a:solidFill>
                <a:latin typeface="Times New Roman" pitchFamily="18" charset="0"/>
                <a:cs typeface="Times New Roman" pitchFamily="18" charset="0"/>
              </a:rPr>
              <a:t>如果将各码字长度改成</a:t>
            </a:r>
            <a:r>
              <a:rPr kumimoji="0" lang="en-US" altLang="zh-CN" sz="2400" i="1" dirty="0">
                <a:solidFill>
                  <a:schemeClr val="tx1"/>
                </a:solidFill>
                <a:latin typeface="Times New Roman" pitchFamily="18" charset="0"/>
                <a:cs typeface="Times New Roman" pitchFamily="18" charset="0"/>
              </a:rPr>
              <a:t>K</a:t>
            </a:r>
            <a:r>
              <a:rPr kumimoji="0" lang="en-US" altLang="zh-CN" sz="2400" baseline="-25000" dirty="0">
                <a:solidFill>
                  <a:schemeClr val="tx1"/>
                </a:solidFill>
                <a:latin typeface="Times New Roman" pitchFamily="18" charset="0"/>
                <a:cs typeface="Times New Roman" pitchFamily="18" charset="0"/>
              </a:rPr>
              <a:t>1</a:t>
            </a:r>
            <a:r>
              <a:rPr kumimoji="0" lang="en-US" altLang="zh-CN" sz="2400" dirty="0">
                <a:solidFill>
                  <a:schemeClr val="tx1"/>
                </a:solidFill>
                <a:latin typeface="Times New Roman" pitchFamily="18" charset="0"/>
                <a:cs typeface="Times New Roman" pitchFamily="18" charset="0"/>
              </a:rPr>
              <a:t>=1,</a:t>
            </a:r>
            <a:r>
              <a:rPr kumimoji="0" lang="en-US" altLang="zh-CN" sz="2400" i="1" dirty="0">
                <a:solidFill>
                  <a:schemeClr val="tx1"/>
                </a:solidFill>
                <a:latin typeface="Times New Roman" pitchFamily="18" charset="0"/>
                <a:cs typeface="Times New Roman" pitchFamily="18" charset="0"/>
              </a:rPr>
              <a:t>K</a:t>
            </a:r>
            <a:r>
              <a:rPr kumimoji="0" lang="en-US" altLang="zh-CN" sz="2400" baseline="-25000" dirty="0">
                <a:solidFill>
                  <a:schemeClr val="tx1"/>
                </a:solidFill>
                <a:latin typeface="Times New Roman" pitchFamily="18" charset="0"/>
                <a:cs typeface="Times New Roman" pitchFamily="18" charset="0"/>
              </a:rPr>
              <a:t>2</a:t>
            </a:r>
            <a:r>
              <a:rPr kumimoji="0" lang="en-US" altLang="zh-CN" sz="2400" dirty="0">
                <a:solidFill>
                  <a:schemeClr val="tx1"/>
                </a:solidFill>
                <a:latin typeface="Times New Roman" pitchFamily="18" charset="0"/>
                <a:cs typeface="Times New Roman" pitchFamily="18" charset="0"/>
              </a:rPr>
              <a:t>=2,</a:t>
            </a:r>
            <a:r>
              <a:rPr kumimoji="0" lang="en-US" altLang="zh-CN" sz="2400" i="1" dirty="0">
                <a:solidFill>
                  <a:schemeClr val="tx1"/>
                </a:solidFill>
                <a:latin typeface="Times New Roman" pitchFamily="18" charset="0"/>
                <a:cs typeface="Times New Roman" pitchFamily="18" charset="0"/>
              </a:rPr>
              <a:t>K</a:t>
            </a:r>
            <a:r>
              <a:rPr kumimoji="0" lang="en-US" altLang="zh-CN" sz="2400" baseline="-25000" dirty="0">
                <a:solidFill>
                  <a:schemeClr val="tx1"/>
                </a:solidFill>
                <a:latin typeface="Times New Roman" pitchFamily="18" charset="0"/>
                <a:cs typeface="Times New Roman" pitchFamily="18" charset="0"/>
              </a:rPr>
              <a:t>3</a:t>
            </a:r>
            <a:r>
              <a:rPr kumimoji="0" lang="en-US" altLang="zh-CN" sz="2400" dirty="0">
                <a:solidFill>
                  <a:schemeClr val="tx1"/>
                </a:solidFill>
                <a:latin typeface="Times New Roman" pitchFamily="18" charset="0"/>
                <a:cs typeface="Times New Roman" pitchFamily="18" charset="0"/>
              </a:rPr>
              <a:t>=3,</a:t>
            </a:r>
            <a:r>
              <a:rPr kumimoji="0" lang="en-US" altLang="zh-CN" sz="2400" i="1" dirty="0">
                <a:solidFill>
                  <a:schemeClr val="tx1"/>
                </a:solidFill>
                <a:latin typeface="Times New Roman" pitchFamily="18" charset="0"/>
                <a:cs typeface="Times New Roman" pitchFamily="18" charset="0"/>
              </a:rPr>
              <a:t>K</a:t>
            </a:r>
            <a:r>
              <a:rPr kumimoji="0" lang="en-US" altLang="zh-CN" sz="2400" baseline="-25000" dirty="0">
                <a:solidFill>
                  <a:schemeClr val="tx1"/>
                </a:solidFill>
                <a:latin typeface="Times New Roman" pitchFamily="18" charset="0"/>
                <a:cs typeface="Times New Roman" pitchFamily="18" charset="0"/>
              </a:rPr>
              <a:t>4</a:t>
            </a:r>
            <a:r>
              <a:rPr kumimoji="0" lang="en-US" altLang="zh-CN" sz="2400" dirty="0">
                <a:solidFill>
                  <a:schemeClr val="tx1"/>
                </a:solidFill>
                <a:latin typeface="Times New Roman" pitchFamily="18" charset="0"/>
                <a:cs typeface="Times New Roman" pitchFamily="18" charset="0"/>
              </a:rPr>
              <a:t>=3,</a:t>
            </a:r>
            <a:r>
              <a:rPr kumimoji="0" lang="zh-CN" altLang="en-US" sz="2400" dirty="0">
                <a:solidFill>
                  <a:schemeClr val="tx1"/>
                </a:solidFill>
                <a:latin typeface="Times New Roman" pitchFamily="18" charset="0"/>
                <a:cs typeface="Times New Roman" pitchFamily="18" charset="0"/>
              </a:rPr>
              <a:t>则</a:t>
            </a:r>
          </a:p>
        </p:txBody>
      </p:sp>
      <p:graphicFrame>
        <p:nvGraphicFramePr>
          <p:cNvPr id="32" name="Object 38"/>
          <p:cNvGraphicFramePr>
            <a:graphicFrameLocks noChangeAspect="1"/>
          </p:cNvGraphicFramePr>
          <p:nvPr/>
        </p:nvGraphicFramePr>
        <p:xfrm>
          <a:off x="1587500" y="1820886"/>
          <a:ext cx="5734050" cy="1006475"/>
        </p:xfrm>
        <a:graphic>
          <a:graphicData uri="http://schemas.openxmlformats.org/presentationml/2006/ole">
            <mc:AlternateContent xmlns:mc="http://schemas.openxmlformats.org/markup-compatibility/2006">
              <mc:Choice xmlns:v="urn:schemas-microsoft-com:vml" Requires="v">
                <p:oleObj spid="_x0000_s43936" name="Equation" r:id="rId3" imgW="2247840" imgH="431640" progId="Equation.DSMT4">
                  <p:embed/>
                </p:oleObj>
              </mc:Choice>
              <mc:Fallback>
                <p:oleObj name="Equation" r:id="rId3" imgW="2247840" imgH="431640" progId="Equation.DSMT4">
                  <p:embed/>
                  <p:pic>
                    <p:nvPicPr>
                      <p:cNvPr id="32"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0" y="1820886"/>
                        <a:ext cx="5734050"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43"/>
          <p:cNvGraphicFramePr>
            <a:graphicFrameLocks noChangeAspect="1"/>
          </p:cNvGraphicFramePr>
          <p:nvPr>
            <p:extLst/>
          </p:nvPr>
        </p:nvGraphicFramePr>
        <p:xfrm>
          <a:off x="1979613" y="5868538"/>
          <a:ext cx="4664089" cy="918048"/>
        </p:xfrm>
        <a:graphic>
          <a:graphicData uri="http://schemas.openxmlformats.org/presentationml/2006/ole">
            <mc:AlternateContent xmlns:mc="http://schemas.openxmlformats.org/markup-compatibility/2006">
              <mc:Choice xmlns:v="urn:schemas-microsoft-com:vml" Requires="v">
                <p:oleObj spid="_x0000_s43937" name="公式" r:id="rId5" imgW="2006280" imgH="431640" progId="Equation.3">
                  <p:embed/>
                </p:oleObj>
              </mc:Choice>
              <mc:Fallback>
                <p:oleObj name="公式" r:id="rId5" imgW="2006280" imgH="431640" progId="Equation.3">
                  <p:embed/>
                  <p:pic>
                    <p:nvPicPr>
                      <p:cNvPr id="33"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5868538"/>
                        <a:ext cx="4664089" cy="918048"/>
                      </a:xfrm>
                      <a:prstGeom prst="rect">
                        <a:avLst/>
                      </a:prstGeom>
                      <a:solidFill>
                        <a:schemeClr val="accent1">
                          <a:lumMod val="20000"/>
                          <a:lumOff val="80000"/>
                        </a:schemeClr>
                      </a:solidFill>
                    </p:spPr>
                  </p:pic>
                </p:oleObj>
              </mc:Fallback>
            </mc:AlternateContent>
          </a:graphicData>
        </a:graphic>
      </p:graphicFrame>
      <p:sp>
        <p:nvSpPr>
          <p:cNvPr id="40" name="AutoShape 51"/>
          <p:cNvSpPr>
            <a:spLocks noChangeArrowheads="1"/>
          </p:cNvSpPr>
          <p:nvPr/>
        </p:nvSpPr>
        <p:spPr bwMode="auto">
          <a:xfrm>
            <a:off x="6372225" y="4194199"/>
            <a:ext cx="2447925" cy="792162"/>
          </a:xfrm>
          <a:prstGeom prst="wedgeRectCallout">
            <a:avLst>
              <a:gd name="adj1" fmla="val -50936"/>
              <a:gd name="adj2" fmla="val 97553"/>
            </a:avLst>
          </a:prstGeom>
          <a:ln>
            <a:headEnd/>
            <a:tailEnd/>
          </a:ln>
        </p:spPr>
        <p:style>
          <a:lnRef idx="1">
            <a:schemeClr val="accent2"/>
          </a:lnRef>
          <a:fillRef idx="3">
            <a:schemeClr val="accent2"/>
          </a:fillRef>
          <a:effectRef idx="2">
            <a:schemeClr val="accent2"/>
          </a:effectRef>
          <a:fontRef idx="minor">
            <a:schemeClr val="lt1"/>
          </a:fontRef>
        </p:style>
        <p:txBody>
          <a:bodyPr/>
          <a:lstStyle/>
          <a:p>
            <a:pPr algn="l">
              <a:spcBef>
                <a:spcPct val="0"/>
              </a:spcBef>
            </a:pPr>
            <a:r>
              <a:rPr kumimoji="0" lang="zh-CN" altLang="en-US" sz="2000" dirty="0">
                <a:latin typeface="Times New Roman" pitchFamily="18" charset="0"/>
                <a:cs typeface="Times New Roman" pitchFamily="18" charset="0"/>
              </a:rPr>
              <a:t>这样的</a:t>
            </a:r>
            <a:r>
              <a:rPr kumimoji="0" lang="zh-CN" altLang="en-US" sz="2000" dirty="0" smtClean="0">
                <a:latin typeface="Times New Roman" pitchFamily="18" charset="0"/>
                <a:cs typeface="Times New Roman" pitchFamily="18" charset="0"/>
              </a:rPr>
              <a:t>码字长度就</a:t>
            </a:r>
            <a:r>
              <a:rPr kumimoji="0" lang="zh-CN" altLang="en-US" sz="2000" dirty="0">
                <a:latin typeface="Times New Roman" pitchFamily="18" charset="0"/>
                <a:cs typeface="Times New Roman" pitchFamily="18" charset="0"/>
              </a:rPr>
              <a:t>存在唯一可译码 </a:t>
            </a:r>
          </a:p>
        </p:txBody>
      </p:sp>
      <p:grpSp>
        <p:nvGrpSpPr>
          <p:cNvPr id="2" name="组合 1"/>
          <p:cNvGrpSpPr/>
          <p:nvPr/>
        </p:nvGrpSpPr>
        <p:grpSpPr>
          <a:xfrm>
            <a:off x="2072087" y="3101999"/>
            <a:ext cx="3039973" cy="1789686"/>
            <a:chOff x="2072087" y="3101999"/>
            <a:chExt cx="3039973" cy="1789686"/>
          </a:xfrm>
        </p:grpSpPr>
        <p:sp>
          <p:nvSpPr>
            <p:cNvPr id="15" name="Line 9"/>
            <p:cNvSpPr>
              <a:spLocks noChangeShapeType="1"/>
            </p:cNvSpPr>
            <p:nvPr/>
          </p:nvSpPr>
          <p:spPr bwMode="auto">
            <a:xfrm flipV="1">
              <a:off x="2812902" y="3101999"/>
              <a:ext cx="431800" cy="457200"/>
            </a:xfrm>
            <a:prstGeom prst="line">
              <a:avLst/>
            </a:prstGeom>
            <a:noFill/>
            <a:ln w="9525">
              <a:solidFill>
                <a:schemeClr val="tx1"/>
              </a:solidFill>
              <a:round/>
              <a:headEnd type="oval" w="med" len="med"/>
              <a:tailEnd type="oval" w="med" len="med"/>
            </a:ln>
            <a:effectLst/>
          </p:spPr>
          <p:txBody>
            <a:bodyPr lIns="0" tIns="0" rIns="0" bIns="0" anchor="ctr"/>
            <a:lstStyle/>
            <a:p>
              <a:endParaRPr lang="zh-CN" altLang="en-US">
                <a:latin typeface="Times New Roman" pitchFamily="18" charset="0"/>
                <a:cs typeface="Times New Roman" pitchFamily="18" charset="0"/>
              </a:endParaRPr>
            </a:p>
          </p:txBody>
        </p:sp>
        <p:sp>
          <p:nvSpPr>
            <p:cNvPr id="19" name="Text Box 19"/>
            <p:cNvSpPr txBox="1">
              <a:spLocks noChangeArrowheads="1"/>
            </p:cNvSpPr>
            <p:nvPr/>
          </p:nvSpPr>
          <p:spPr bwMode="auto">
            <a:xfrm>
              <a:off x="3206121" y="3569922"/>
              <a:ext cx="358775" cy="336550"/>
            </a:xfrm>
            <a:prstGeom prst="rect">
              <a:avLst/>
            </a:prstGeom>
            <a:noFill/>
            <a:ln w="9525" algn="ctr">
              <a:noFill/>
              <a:miter lim="800000"/>
              <a:headEnd/>
              <a:tailEnd/>
            </a:ln>
            <a:effectLst/>
          </p:spPr>
          <p:txBody>
            <a:bodyPr>
              <a:spAutoFit/>
            </a:bodyPr>
            <a:lstStyle/>
            <a:p>
              <a:pPr>
                <a:lnSpc>
                  <a:spcPct val="80000"/>
                </a:lnSpc>
              </a:pPr>
              <a:r>
                <a:rPr lang="en-US" altLang="zh-CN" sz="2000" dirty="0">
                  <a:solidFill>
                    <a:schemeClr val="tx1"/>
                  </a:solidFill>
                  <a:latin typeface="Times New Roman" pitchFamily="18" charset="0"/>
                  <a:cs typeface="Times New Roman" pitchFamily="18" charset="0"/>
                </a:rPr>
                <a:t>0</a:t>
              </a:r>
            </a:p>
          </p:txBody>
        </p:sp>
        <p:sp>
          <p:nvSpPr>
            <p:cNvPr id="20" name="Text Box 20"/>
            <p:cNvSpPr txBox="1">
              <a:spLocks noChangeArrowheads="1"/>
            </p:cNvSpPr>
            <p:nvPr/>
          </p:nvSpPr>
          <p:spPr bwMode="auto">
            <a:xfrm>
              <a:off x="2781698" y="3102792"/>
              <a:ext cx="358775" cy="336550"/>
            </a:xfrm>
            <a:prstGeom prst="rect">
              <a:avLst/>
            </a:prstGeom>
            <a:noFill/>
            <a:ln w="9525" algn="ctr">
              <a:noFill/>
              <a:miter lim="800000"/>
              <a:headEnd/>
              <a:tailEnd/>
            </a:ln>
            <a:effectLst/>
          </p:spPr>
          <p:txBody>
            <a:bodyPr>
              <a:spAutoFit/>
            </a:bodyPr>
            <a:lstStyle/>
            <a:p>
              <a:pPr>
                <a:lnSpc>
                  <a:spcPct val="80000"/>
                </a:lnSpc>
              </a:pPr>
              <a:r>
                <a:rPr lang="en-US" altLang="zh-CN" sz="2000">
                  <a:solidFill>
                    <a:schemeClr val="tx1"/>
                  </a:solidFill>
                  <a:latin typeface="Times New Roman" pitchFamily="18" charset="0"/>
                  <a:cs typeface="Times New Roman" pitchFamily="18" charset="0"/>
                </a:rPr>
                <a:t>0</a:t>
              </a:r>
            </a:p>
          </p:txBody>
        </p:sp>
        <p:sp>
          <p:nvSpPr>
            <p:cNvPr id="21" name="Text Box 21"/>
            <p:cNvSpPr txBox="1">
              <a:spLocks noChangeArrowheads="1"/>
            </p:cNvSpPr>
            <p:nvPr/>
          </p:nvSpPr>
          <p:spPr bwMode="auto">
            <a:xfrm>
              <a:off x="3410133" y="3111864"/>
              <a:ext cx="358775" cy="336550"/>
            </a:xfrm>
            <a:prstGeom prst="rect">
              <a:avLst/>
            </a:prstGeom>
            <a:noFill/>
            <a:ln w="9525" algn="ctr">
              <a:noFill/>
              <a:miter lim="800000"/>
              <a:headEnd/>
              <a:tailEnd/>
            </a:ln>
            <a:effectLst/>
          </p:spPr>
          <p:txBody>
            <a:bodyPr wrap="square">
              <a:spAutoFit/>
            </a:bodyPr>
            <a:lstStyle/>
            <a:p>
              <a:pPr>
                <a:lnSpc>
                  <a:spcPct val="80000"/>
                </a:lnSpc>
              </a:pPr>
              <a:r>
                <a:rPr lang="en-US" altLang="zh-CN" sz="2000" dirty="0">
                  <a:solidFill>
                    <a:schemeClr val="tx1"/>
                  </a:solidFill>
                  <a:latin typeface="Times New Roman" pitchFamily="18" charset="0"/>
                  <a:cs typeface="Times New Roman" pitchFamily="18" charset="0"/>
                </a:rPr>
                <a:t>1</a:t>
              </a:r>
            </a:p>
          </p:txBody>
        </p:sp>
        <p:sp>
          <p:nvSpPr>
            <p:cNvPr id="22" name="Text Box 22"/>
            <p:cNvSpPr txBox="1">
              <a:spLocks noChangeArrowheads="1"/>
            </p:cNvSpPr>
            <p:nvPr/>
          </p:nvSpPr>
          <p:spPr bwMode="auto">
            <a:xfrm>
              <a:off x="3797317" y="3566533"/>
              <a:ext cx="358775" cy="336550"/>
            </a:xfrm>
            <a:prstGeom prst="rect">
              <a:avLst/>
            </a:prstGeom>
            <a:noFill/>
            <a:ln w="9525" algn="ctr">
              <a:noFill/>
              <a:miter lim="800000"/>
              <a:headEnd/>
              <a:tailEnd/>
            </a:ln>
            <a:effectLst/>
          </p:spPr>
          <p:txBody>
            <a:bodyPr>
              <a:spAutoFit/>
            </a:bodyPr>
            <a:lstStyle/>
            <a:p>
              <a:pPr>
                <a:lnSpc>
                  <a:spcPct val="80000"/>
                </a:lnSpc>
              </a:pPr>
              <a:r>
                <a:rPr lang="en-US" altLang="zh-CN" sz="2000">
                  <a:solidFill>
                    <a:schemeClr val="tx1"/>
                  </a:solidFill>
                  <a:latin typeface="Times New Roman" pitchFamily="18" charset="0"/>
                  <a:cs typeface="Times New Roman" pitchFamily="18" charset="0"/>
                </a:rPr>
                <a:t>1</a:t>
              </a:r>
            </a:p>
          </p:txBody>
        </p:sp>
        <p:sp>
          <p:nvSpPr>
            <p:cNvPr id="23" name="Text Box 24"/>
            <p:cNvSpPr txBox="1">
              <a:spLocks noChangeArrowheads="1"/>
            </p:cNvSpPr>
            <p:nvPr/>
          </p:nvSpPr>
          <p:spPr bwMode="auto">
            <a:xfrm>
              <a:off x="2194239" y="3700030"/>
              <a:ext cx="354147" cy="338554"/>
            </a:xfrm>
            <a:prstGeom prst="rect">
              <a:avLst/>
            </a:prstGeom>
            <a:noFill/>
            <a:ln w="9525" algn="ctr">
              <a:noFill/>
              <a:miter lim="800000"/>
              <a:headEnd/>
              <a:tailEnd/>
            </a:ln>
            <a:effectLst/>
          </p:spPr>
          <p:txBody>
            <a:bodyPr wrap="square">
              <a:spAutoFit/>
            </a:bodyPr>
            <a:lstStyle/>
            <a:p>
              <a:pPr>
                <a:lnSpc>
                  <a:spcPct val="80000"/>
                </a:lnSpc>
              </a:pPr>
              <a:r>
                <a:rPr lang="en-US" altLang="zh-CN" sz="2000" dirty="0">
                  <a:solidFill>
                    <a:srgbClr val="74369A"/>
                  </a:solidFill>
                  <a:latin typeface="Times New Roman" pitchFamily="18" charset="0"/>
                  <a:cs typeface="Times New Roman" pitchFamily="18" charset="0"/>
                </a:rPr>
                <a:t>0</a:t>
              </a:r>
            </a:p>
          </p:txBody>
        </p:sp>
        <p:sp>
          <p:nvSpPr>
            <p:cNvPr id="24" name="Text Box 25"/>
            <p:cNvSpPr txBox="1">
              <a:spLocks noChangeArrowheads="1"/>
            </p:cNvSpPr>
            <p:nvPr/>
          </p:nvSpPr>
          <p:spPr bwMode="auto">
            <a:xfrm>
              <a:off x="2588392" y="4175701"/>
              <a:ext cx="503238" cy="344710"/>
            </a:xfrm>
            <a:prstGeom prst="rect">
              <a:avLst/>
            </a:prstGeom>
            <a:noFill/>
            <a:ln w="9525" algn="ctr">
              <a:noFill/>
              <a:miter lim="800000"/>
              <a:headEnd/>
              <a:tailEnd/>
            </a:ln>
            <a:effectLst/>
          </p:spPr>
          <p:txBody>
            <a:bodyPr>
              <a:spAutoFit/>
            </a:bodyPr>
            <a:lstStyle/>
            <a:p>
              <a:pPr>
                <a:lnSpc>
                  <a:spcPct val="80000"/>
                </a:lnSpc>
              </a:pPr>
              <a:r>
                <a:rPr lang="en-US" altLang="zh-CN" sz="2000" dirty="0">
                  <a:solidFill>
                    <a:srgbClr val="74369A"/>
                  </a:solidFill>
                  <a:latin typeface="Times New Roman" pitchFamily="18" charset="0"/>
                  <a:cs typeface="Times New Roman" pitchFamily="18" charset="0"/>
                </a:rPr>
                <a:t>10</a:t>
              </a:r>
            </a:p>
          </p:txBody>
        </p:sp>
        <p:sp>
          <p:nvSpPr>
            <p:cNvPr id="25" name="Text Box 26"/>
            <p:cNvSpPr txBox="1">
              <a:spLocks noChangeArrowheads="1"/>
            </p:cNvSpPr>
            <p:nvPr/>
          </p:nvSpPr>
          <p:spPr bwMode="auto">
            <a:xfrm>
              <a:off x="3691505" y="4546975"/>
              <a:ext cx="647700" cy="344710"/>
            </a:xfrm>
            <a:prstGeom prst="rect">
              <a:avLst/>
            </a:prstGeom>
            <a:noFill/>
            <a:ln w="9525" algn="ctr">
              <a:noFill/>
              <a:miter lim="800000"/>
              <a:headEnd/>
              <a:tailEnd/>
            </a:ln>
            <a:effectLst/>
          </p:spPr>
          <p:txBody>
            <a:bodyPr>
              <a:spAutoFit/>
            </a:bodyPr>
            <a:lstStyle/>
            <a:p>
              <a:pPr>
                <a:lnSpc>
                  <a:spcPct val="80000"/>
                </a:lnSpc>
              </a:pPr>
              <a:r>
                <a:rPr lang="en-US" altLang="zh-CN" sz="2000" dirty="0">
                  <a:solidFill>
                    <a:srgbClr val="74369A"/>
                  </a:solidFill>
                  <a:latin typeface="Times New Roman" pitchFamily="18" charset="0"/>
                  <a:cs typeface="Times New Roman" pitchFamily="18" charset="0"/>
                </a:rPr>
                <a:t>110</a:t>
              </a:r>
            </a:p>
          </p:txBody>
        </p:sp>
        <p:sp>
          <p:nvSpPr>
            <p:cNvPr id="26" name="Text Box 27"/>
            <p:cNvSpPr txBox="1">
              <a:spLocks noChangeArrowheads="1"/>
            </p:cNvSpPr>
            <p:nvPr/>
          </p:nvSpPr>
          <p:spPr bwMode="auto">
            <a:xfrm>
              <a:off x="4558676" y="3755351"/>
              <a:ext cx="503237" cy="344710"/>
            </a:xfrm>
            <a:prstGeom prst="rect">
              <a:avLst/>
            </a:prstGeom>
            <a:noFill/>
            <a:ln w="9525" algn="ctr">
              <a:noFill/>
              <a:miter lim="800000"/>
              <a:headEnd/>
              <a:tailEnd/>
            </a:ln>
            <a:effectLst/>
          </p:spPr>
          <p:txBody>
            <a:bodyPr>
              <a:spAutoFit/>
            </a:bodyPr>
            <a:lstStyle/>
            <a:p>
              <a:pPr>
                <a:lnSpc>
                  <a:spcPct val="80000"/>
                </a:lnSpc>
              </a:pPr>
              <a:r>
                <a:rPr lang="en-US" altLang="zh-CN" sz="2000" dirty="0">
                  <a:solidFill>
                    <a:srgbClr val="74369A"/>
                  </a:solidFill>
                  <a:latin typeface="Times New Roman" pitchFamily="18" charset="0"/>
                  <a:cs typeface="Times New Roman" pitchFamily="18" charset="0"/>
                </a:rPr>
                <a:t>11</a:t>
              </a:r>
            </a:p>
          </p:txBody>
        </p:sp>
        <p:sp>
          <p:nvSpPr>
            <p:cNvPr id="29" name="Line 31"/>
            <p:cNvSpPr>
              <a:spLocks noChangeShapeType="1"/>
            </p:cNvSpPr>
            <p:nvPr/>
          </p:nvSpPr>
          <p:spPr bwMode="auto">
            <a:xfrm flipH="1" flipV="1">
              <a:off x="3243661" y="3108205"/>
              <a:ext cx="419659" cy="428807"/>
            </a:xfrm>
            <a:prstGeom prst="line">
              <a:avLst/>
            </a:prstGeom>
            <a:noFill/>
            <a:ln w="9525">
              <a:solidFill>
                <a:schemeClr val="tx1"/>
              </a:solidFill>
              <a:round/>
              <a:headEnd type="oval" w="med" len="med"/>
              <a:tailEnd type="oval" w="med" len="med"/>
            </a:ln>
            <a:effectLst/>
          </p:spPr>
          <p:txBody>
            <a:bodyPr lIns="0" tIns="0" rIns="0" bIns="0" anchor="ctr"/>
            <a:lstStyle/>
            <a:p>
              <a:endParaRPr lang="zh-CN" altLang="en-US" dirty="0">
                <a:latin typeface="Times New Roman" pitchFamily="18" charset="0"/>
                <a:cs typeface="Times New Roman" pitchFamily="18" charset="0"/>
              </a:endParaRPr>
            </a:p>
          </p:txBody>
        </p:sp>
        <p:sp>
          <p:nvSpPr>
            <p:cNvPr id="35" name="Text Box 46"/>
            <p:cNvSpPr txBox="1">
              <a:spLocks noChangeArrowheads="1"/>
            </p:cNvSpPr>
            <p:nvPr/>
          </p:nvSpPr>
          <p:spPr bwMode="auto">
            <a:xfrm>
              <a:off x="4464360" y="4424442"/>
              <a:ext cx="647700" cy="336550"/>
            </a:xfrm>
            <a:prstGeom prst="rect">
              <a:avLst/>
            </a:prstGeom>
            <a:noFill/>
            <a:ln w="9525" algn="ctr">
              <a:noFill/>
              <a:miter lim="800000"/>
              <a:headEnd/>
              <a:tailEnd/>
            </a:ln>
            <a:effectLst/>
          </p:spPr>
          <p:txBody>
            <a:bodyPr>
              <a:spAutoFit/>
            </a:bodyPr>
            <a:lstStyle/>
            <a:p>
              <a:pPr>
                <a:lnSpc>
                  <a:spcPct val="80000"/>
                </a:lnSpc>
              </a:pPr>
              <a:r>
                <a:rPr lang="en-US" altLang="zh-CN" sz="2000">
                  <a:solidFill>
                    <a:schemeClr val="accent1"/>
                  </a:solidFill>
                  <a:latin typeface="Times New Roman" pitchFamily="18" charset="0"/>
                  <a:cs typeface="Times New Roman" pitchFamily="18" charset="0"/>
                </a:rPr>
                <a:t>111</a:t>
              </a:r>
            </a:p>
          </p:txBody>
        </p:sp>
        <p:sp>
          <p:nvSpPr>
            <p:cNvPr id="37" name="Text Box 48"/>
            <p:cNvSpPr txBox="1">
              <a:spLocks noChangeArrowheads="1"/>
            </p:cNvSpPr>
            <p:nvPr/>
          </p:nvSpPr>
          <p:spPr bwMode="auto">
            <a:xfrm>
              <a:off x="2072087" y="3667371"/>
              <a:ext cx="865187" cy="307777"/>
            </a:xfrm>
            <a:prstGeom prst="rect">
              <a:avLst/>
            </a:prstGeom>
            <a:noFill/>
            <a:ln w="9525" algn="ctr">
              <a:noFill/>
              <a:miter lim="800000"/>
              <a:headEnd/>
              <a:tailEnd/>
            </a:ln>
            <a:effectLst/>
          </p:spPr>
          <p:txBody>
            <a:bodyPr wrap="square" lIns="0" tIns="0" rIns="0" bIns="0">
              <a:spAutoFit/>
            </a:bodyPr>
            <a:lstStyle/>
            <a:p>
              <a:pPr marL="457200"/>
              <a:r>
                <a:rPr lang="en-US" altLang="zh-CN" sz="2000" dirty="0">
                  <a:solidFill>
                    <a:schemeClr val="accent1"/>
                  </a:solidFill>
                  <a:latin typeface="Times New Roman" pitchFamily="18" charset="0"/>
                  <a:cs typeface="Times New Roman" pitchFamily="18" charset="0"/>
                </a:rPr>
                <a:t>(</a:t>
              </a:r>
              <a:r>
                <a:rPr lang="en-US" altLang="zh-CN" sz="2000" i="1" dirty="0">
                  <a:solidFill>
                    <a:schemeClr val="accent1"/>
                  </a:solidFill>
                  <a:latin typeface="Times New Roman" pitchFamily="18" charset="0"/>
                  <a:cs typeface="Times New Roman" pitchFamily="18" charset="0"/>
                </a:rPr>
                <a:t>a</a:t>
              </a:r>
              <a:r>
                <a:rPr lang="en-US" altLang="zh-CN" sz="1400" dirty="0">
                  <a:solidFill>
                    <a:schemeClr val="accent1"/>
                  </a:solidFill>
                  <a:latin typeface="Times New Roman" pitchFamily="18" charset="0"/>
                  <a:cs typeface="Times New Roman" pitchFamily="18" charset="0"/>
                </a:rPr>
                <a:t>1</a:t>
              </a:r>
              <a:r>
                <a:rPr lang="en-US" altLang="zh-CN" sz="2000" dirty="0">
                  <a:solidFill>
                    <a:schemeClr val="accent1"/>
                  </a:solidFill>
                  <a:latin typeface="Times New Roman" pitchFamily="18" charset="0"/>
                  <a:cs typeface="Times New Roman" pitchFamily="18" charset="0"/>
                </a:rPr>
                <a:t>)</a:t>
              </a:r>
            </a:p>
          </p:txBody>
        </p:sp>
        <p:sp>
          <p:nvSpPr>
            <p:cNvPr id="38" name="Text Box 49"/>
            <p:cNvSpPr txBox="1">
              <a:spLocks noChangeArrowheads="1"/>
            </p:cNvSpPr>
            <p:nvPr/>
          </p:nvSpPr>
          <p:spPr bwMode="auto">
            <a:xfrm>
              <a:off x="2540399" y="4010049"/>
              <a:ext cx="841375" cy="304800"/>
            </a:xfrm>
            <a:prstGeom prst="rect">
              <a:avLst/>
            </a:prstGeom>
            <a:noFill/>
            <a:ln w="9525" algn="ctr">
              <a:noFill/>
              <a:miter lim="800000"/>
              <a:headEnd/>
              <a:tailEnd/>
            </a:ln>
            <a:effectLst/>
          </p:spPr>
          <p:txBody>
            <a:bodyPr wrap="none" lIns="0" tIns="0" rIns="0" bIns="0">
              <a:spAutoFit/>
            </a:bodyPr>
            <a:lstStyle/>
            <a:p>
              <a:pPr marL="457200"/>
              <a:r>
                <a:rPr lang="en-US" altLang="zh-CN" sz="2000" dirty="0">
                  <a:solidFill>
                    <a:schemeClr val="accent1"/>
                  </a:solidFill>
                  <a:latin typeface="Times New Roman" pitchFamily="18" charset="0"/>
                  <a:cs typeface="Times New Roman" pitchFamily="18" charset="0"/>
                </a:rPr>
                <a:t>(</a:t>
              </a:r>
              <a:r>
                <a:rPr lang="en-US" altLang="zh-CN" sz="2000" i="1" dirty="0">
                  <a:solidFill>
                    <a:schemeClr val="accent1"/>
                  </a:solidFill>
                  <a:latin typeface="Times New Roman" pitchFamily="18" charset="0"/>
                  <a:cs typeface="Times New Roman" pitchFamily="18" charset="0"/>
                </a:rPr>
                <a:t>a</a:t>
              </a:r>
              <a:r>
                <a:rPr lang="en-US" altLang="zh-CN" sz="1400" dirty="0">
                  <a:solidFill>
                    <a:schemeClr val="accent1"/>
                  </a:solidFill>
                  <a:latin typeface="Times New Roman" pitchFamily="18" charset="0"/>
                  <a:cs typeface="Times New Roman" pitchFamily="18" charset="0"/>
                </a:rPr>
                <a:t>2</a:t>
              </a:r>
              <a:r>
                <a:rPr lang="en-US" altLang="zh-CN" sz="2000" dirty="0">
                  <a:solidFill>
                    <a:schemeClr val="accent1"/>
                  </a:solidFill>
                  <a:latin typeface="Times New Roman" pitchFamily="18" charset="0"/>
                  <a:cs typeface="Times New Roman" pitchFamily="18" charset="0"/>
                </a:rPr>
                <a:t>)</a:t>
              </a:r>
            </a:p>
          </p:txBody>
        </p:sp>
        <p:sp>
          <p:nvSpPr>
            <p:cNvPr id="39" name="Text Box 50"/>
            <p:cNvSpPr txBox="1">
              <a:spLocks noChangeArrowheads="1"/>
            </p:cNvSpPr>
            <p:nvPr/>
          </p:nvSpPr>
          <p:spPr bwMode="auto">
            <a:xfrm>
              <a:off x="3691505" y="3722906"/>
              <a:ext cx="841375" cy="304800"/>
            </a:xfrm>
            <a:prstGeom prst="rect">
              <a:avLst/>
            </a:prstGeom>
            <a:noFill/>
            <a:ln w="9525" algn="ctr">
              <a:noFill/>
              <a:miter lim="800000"/>
              <a:headEnd/>
              <a:tailEnd/>
            </a:ln>
            <a:effectLst/>
          </p:spPr>
          <p:txBody>
            <a:bodyPr wrap="none" lIns="0" tIns="0" rIns="0" bIns="0">
              <a:spAutoFit/>
            </a:bodyPr>
            <a:lstStyle/>
            <a:p>
              <a:pPr marL="457200"/>
              <a:r>
                <a:rPr lang="en-US" altLang="zh-CN" sz="2000" dirty="0">
                  <a:solidFill>
                    <a:schemeClr val="accent1"/>
                  </a:solidFill>
                  <a:latin typeface="Times New Roman" pitchFamily="18" charset="0"/>
                  <a:cs typeface="Times New Roman" pitchFamily="18" charset="0"/>
                </a:rPr>
                <a:t>(</a:t>
              </a:r>
              <a:r>
                <a:rPr lang="en-US" altLang="zh-CN" sz="2000" i="1" dirty="0">
                  <a:solidFill>
                    <a:schemeClr val="accent1"/>
                  </a:solidFill>
                  <a:latin typeface="Times New Roman" pitchFamily="18" charset="0"/>
                  <a:cs typeface="Times New Roman" pitchFamily="18" charset="0"/>
                </a:rPr>
                <a:t>a</a:t>
              </a:r>
              <a:r>
                <a:rPr lang="en-US" altLang="zh-CN" sz="1400" dirty="0">
                  <a:solidFill>
                    <a:schemeClr val="accent1"/>
                  </a:solidFill>
                  <a:latin typeface="Times New Roman" pitchFamily="18" charset="0"/>
                  <a:cs typeface="Times New Roman" pitchFamily="18" charset="0"/>
                </a:rPr>
                <a:t>3</a:t>
              </a:r>
              <a:r>
                <a:rPr lang="en-US" altLang="zh-CN" sz="2000" dirty="0">
                  <a:solidFill>
                    <a:schemeClr val="accent1"/>
                  </a:solidFill>
                  <a:latin typeface="Times New Roman" pitchFamily="18" charset="0"/>
                  <a:cs typeface="Times New Roman" pitchFamily="18" charset="0"/>
                </a:rPr>
                <a:t>)</a:t>
              </a:r>
            </a:p>
          </p:txBody>
        </p:sp>
        <p:sp>
          <p:nvSpPr>
            <p:cNvPr id="41" name="Line 9"/>
            <p:cNvSpPr>
              <a:spLocks noChangeShapeType="1"/>
            </p:cNvSpPr>
            <p:nvPr/>
          </p:nvSpPr>
          <p:spPr bwMode="auto">
            <a:xfrm flipV="1">
              <a:off x="3226199" y="3546499"/>
              <a:ext cx="431800" cy="457200"/>
            </a:xfrm>
            <a:prstGeom prst="line">
              <a:avLst/>
            </a:prstGeom>
            <a:noFill/>
            <a:ln w="9525">
              <a:solidFill>
                <a:schemeClr val="tx1"/>
              </a:solidFill>
              <a:round/>
              <a:headEnd type="oval" w="med" len="med"/>
              <a:tailEnd type="oval" w="med" len="med"/>
            </a:ln>
            <a:effectLst/>
          </p:spPr>
          <p:txBody>
            <a:bodyPr lIns="0" tIns="0" rIns="0" bIns="0" anchor="ctr"/>
            <a:lstStyle/>
            <a:p>
              <a:endParaRPr lang="zh-CN" altLang="en-US">
                <a:latin typeface="Times New Roman" pitchFamily="18" charset="0"/>
                <a:cs typeface="Times New Roman" pitchFamily="18" charset="0"/>
              </a:endParaRPr>
            </a:p>
          </p:txBody>
        </p:sp>
        <p:sp>
          <p:nvSpPr>
            <p:cNvPr id="42" name="Line 31"/>
            <p:cNvSpPr>
              <a:spLocks noChangeShapeType="1"/>
            </p:cNvSpPr>
            <p:nvPr/>
          </p:nvSpPr>
          <p:spPr bwMode="auto">
            <a:xfrm flipH="1" flipV="1">
              <a:off x="3666086" y="3549492"/>
              <a:ext cx="419659" cy="428807"/>
            </a:xfrm>
            <a:prstGeom prst="line">
              <a:avLst/>
            </a:prstGeom>
            <a:noFill/>
            <a:ln w="9525">
              <a:solidFill>
                <a:schemeClr val="tx1"/>
              </a:solidFill>
              <a:round/>
              <a:headEnd type="oval" w="med" len="med"/>
              <a:tailEnd type="oval" w="med" len="med"/>
            </a:ln>
            <a:effectLst/>
          </p:spPr>
          <p:txBody>
            <a:bodyPr lIns="0" tIns="0" rIns="0" bIns="0" anchor="ctr"/>
            <a:lstStyle/>
            <a:p>
              <a:endParaRPr lang="zh-CN" altLang="en-US" dirty="0">
                <a:latin typeface="Times New Roman" pitchFamily="18" charset="0"/>
                <a:cs typeface="Times New Roman" pitchFamily="18" charset="0"/>
              </a:endParaRPr>
            </a:p>
          </p:txBody>
        </p:sp>
        <p:sp>
          <p:nvSpPr>
            <p:cNvPr id="43" name="Line 9"/>
            <p:cNvSpPr>
              <a:spLocks noChangeShapeType="1"/>
            </p:cNvSpPr>
            <p:nvPr/>
          </p:nvSpPr>
          <p:spPr bwMode="auto">
            <a:xfrm flipV="1">
              <a:off x="3639990" y="3989790"/>
              <a:ext cx="431800" cy="457200"/>
            </a:xfrm>
            <a:prstGeom prst="line">
              <a:avLst/>
            </a:prstGeom>
            <a:noFill/>
            <a:ln w="9525">
              <a:solidFill>
                <a:schemeClr val="tx1"/>
              </a:solidFill>
              <a:round/>
              <a:headEnd type="oval" w="med" len="med"/>
              <a:tailEnd type="oval" w="med" len="med"/>
            </a:ln>
            <a:effectLst/>
          </p:spPr>
          <p:txBody>
            <a:bodyPr lIns="0" tIns="0" rIns="0" bIns="0" anchor="ctr"/>
            <a:lstStyle/>
            <a:p>
              <a:endParaRPr lang="zh-CN" altLang="en-US">
                <a:latin typeface="Times New Roman" pitchFamily="18" charset="0"/>
                <a:cs typeface="Times New Roman" pitchFamily="18" charset="0"/>
              </a:endParaRPr>
            </a:p>
          </p:txBody>
        </p:sp>
        <p:sp>
          <p:nvSpPr>
            <p:cNvPr id="44" name="Line 31"/>
            <p:cNvSpPr>
              <a:spLocks noChangeShapeType="1"/>
            </p:cNvSpPr>
            <p:nvPr/>
          </p:nvSpPr>
          <p:spPr bwMode="auto">
            <a:xfrm flipH="1" flipV="1">
              <a:off x="4083931" y="3995635"/>
              <a:ext cx="419659" cy="428807"/>
            </a:xfrm>
            <a:prstGeom prst="line">
              <a:avLst/>
            </a:prstGeom>
            <a:noFill/>
            <a:ln w="9525">
              <a:solidFill>
                <a:schemeClr val="tx1"/>
              </a:solidFill>
              <a:round/>
              <a:headEnd type="oval" w="med" len="med"/>
              <a:tailEnd type="oval" w="med" len="med"/>
            </a:ln>
            <a:effectLst/>
          </p:spPr>
          <p:txBody>
            <a:bodyPr lIns="0" tIns="0" rIns="0" bIns="0" anchor="ctr"/>
            <a:lstStyle/>
            <a:p>
              <a:endParaRPr lang="zh-CN" altLang="en-US" dirty="0">
                <a:latin typeface="Times New Roman" pitchFamily="18" charset="0"/>
                <a:cs typeface="Times New Roman" pitchFamily="18" charset="0"/>
              </a:endParaRPr>
            </a:p>
          </p:txBody>
        </p:sp>
        <p:sp>
          <p:nvSpPr>
            <p:cNvPr id="45" name="Text Box 50"/>
            <p:cNvSpPr txBox="1">
              <a:spLocks noChangeArrowheads="1"/>
            </p:cNvSpPr>
            <p:nvPr/>
          </p:nvSpPr>
          <p:spPr bwMode="auto">
            <a:xfrm>
              <a:off x="2937274" y="4487464"/>
              <a:ext cx="849592" cy="307777"/>
            </a:xfrm>
            <a:prstGeom prst="rect">
              <a:avLst/>
            </a:prstGeom>
            <a:noFill/>
            <a:ln w="9525" algn="ctr">
              <a:noFill/>
              <a:miter lim="800000"/>
              <a:headEnd/>
              <a:tailEnd/>
            </a:ln>
            <a:effectLst/>
          </p:spPr>
          <p:txBody>
            <a:bodyPr wrap="none" lIns="0" tIns="0" rIns="0" bIns="0">
              <a:spAutoFit/>
            </a:bodyPr>
            <a:lstStyle/>
            <a:p>
              <a:pPr marL="457200"/>
              <a:r>
                <a:rPr lang="en-US" altLang="zh-CN" sz="2000" dirty="0">
                  <a:solidFill>
                    <a:schemeClr val="accent1"/>
                  </a:solidFill>
                  <a:latin typeface="Times New Roman" pitchFamily="18" charset="0"/>
                  <a:cs typeface="Times New Roman" pitchFamily="18" charset="0"/>
                </a:rPr>
                <a:t>(</a:t>
              </a:r>
              <a:r>
                <a:rPr lang="en-US" altLang="zh-CN" sz="2000" i="1" dirty="0" smtClean="0">
                  <a:solidFill>
                    <a:schemeClr val="accent1"/>
                  </a:solidFill>
                  <a:latin typeface="Times New Roman" pitchFamily="18" charset="0"/>
                  <a:cs typeface="Times New Roman" pitchFamily="18" charset="0"/>
                </a:rPr>
                <a:t>a</a:t>
              </a:r>
              <a:r>
                <a:rPr lang="en-US" altLang="zh-CN" sz="1400" dirty="0">
                  <a:solidFill>
                    <a:schemeClr val="accent1"/>
                  </a:solidFill>
                  <a:cs typeface="Times New Roman" pitchFamily="18" charset="0"/>
                </a:rPr>
                <a:t>4</a:t>
              </a:r>
              <a:r>
                <a:rPr lang="en-US" altLang="zh-CN" sz="2000" dirty="0" smtClean="0">
                  <a:solidFill>
                    <a:schemeClr val="accent1"/>
                  </a:solidFill>
                  <a:latin typeface="Times New Roman" pitchFamily="18" charset="0"/>
                  <a:cs typeface="Times New Roman" pitchFamily="18" charset="0"/>
                </a:rPr>
                <a:t>)</a:t>
              </a:r>
              <a:endParaRPr lang="en-US" altLang="zh-CN" sz="2000" dirty="0">
                <a:solidFill>
                  <a:schemeClr val="accent1"/>
                </a:solidFill>
                <a:latin typeface="Times New Roman" pitchFamily="18" charset="0"/>
                <a:cs typeface="Times New Roman" pitchFamily="18" charset="0"/>
              </a:endParaRPr>
            </a:p>
          </p:txBody>
        </p:sp>
        <p:sp>
          <p:nvSpPr>
            <p:cNvPr id="46" name="Text Box 19"/>
            <p:cNvSpPr txBox="1">
              <a:spLocks noChangeArrowheads="1"/>
            </p:cNvSpPr>
            <p:nvPr/>
          </p:nvSpPr>
          <p:spPr bwMode="auto">
            <a:xfrm>
              <a:off x="3604966" y="3992550"/>
              <a:ext cx="358775" cy="336550"/>
            </a:xfrm>
            <a:prstGeom prst="rect">
              <a:avLst/>
            </a:prstGeom>
            <a:noFill/>
            <a:ln w="9525" algn="ctr">
              <a:noFill/>
              <a:miter lim="800000"/>
              <a:headEnd/>
              <a:tailEnd/>
            </a:ln>
            <a:effectLst/>
          </p:spPr>
          <p:txBody>
            <a:bodyPr>
              <a:spAutoFit/>
            </a:bodyPr>
            <a:lstStyle/>
            <a:p>
              <a:pPr>
                <a:lnSpc>
                  <a:spcPct val="80000"/>
                </a:lnSpc>
              </a:pPr>
              <a:r>
                <a:rPr lang="en-US" altLang="zh-CN" sz="2000" dirty="0">
                  <a:solidFill>
                    <a:schemeClr val="tx1"/>
                  </a:solidFill>
                  <a:latin typeface="Times New Roman" pitchFamily="18" charset="0"/>
                  <a:cs typeface="Times New Roman" pitchFamily="18" charset="0"/>
                </a:rPr>
                <a:t>0</a:t>
              </a:r>
            </a:p>
          </p:txBody>
        </p:sp>
        <p:sp>
          <p:nvSpPr>
            <p:cNvPr id="47" name="Text Box 22"/>
            <p:cNvSpPr txBox="1">
              <a:spLocks noChangeArrowheads="1"/>
            </p:cNvSpPr>
            <p:nvPr/>
          </p:nvSpPr>
          <p:spPr bwMode="auto">
            <a:xfrm>
              <a:off x="4251773" y="4064558"/>
              <a:ext cx="358775" cy="336550"/>
            </a:xfrm>
            <a:prstGeom prst="rect">
              <a:avLst/>
            </a:prstGeom>
            <a:noFill/>
            <a:ln w="9525" algn="ctr">
              <a:noFill/>
              <a:miter lim="800000"/>
              <a:headEnd/>
              <a:tailEnd/>
            </a:ln>
            <a:effectLst/>
          </p:spPr>
          <p:txBody>
            <a:bodyPr>
              <a:spAutoFit/>
            </a:bodyPr>
            <a:lstStyle/>
            <a:p>
              <a:pPr>
                <a:lnSpc>
                  <a:spcPct val="80000"/>
                </a:lnSpc>
              </a:pPr>
              <a:r>
                <a:rPr lang="en-US" altLang="zh-CN" sz="2000">
                  <a:solidFill>
                    <a:schemeClr val="tx1"/>
                  </a:solidFill>
                  <a:latin typeface="Times New Roman" pitchFamily="18" charset="0"/>
                  <a:cs typeface="Times New Roman" pitchFamily="18" charset="0"/>
                </a:rPr>
                <a:t>1</a:t>
              </a:r>
            </a:p>
          </p:txBody>
        </p:sp>
      </p:grpSp>
    </p:spTree>
    <p:extLst>
      <p:ext uri="{BB962C8B-B14F-4D97-AF65-F5344CB8AC3E}">
        <p14:creationId xmlns:p14="http://schemas.microsoft.com/office/powerpoint/2010/main" val="64467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1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Horizontal)">
                                      <p:cBhvr>
                                        <p:cTn id="1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blinds(horizontal)">
                                      <p:cBhvr>
                                        <p:cTn id="26" dur="10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left)">
                                      <p:cBhvr>
                                        <p:cTn id="31" dur="1000"/>
                                        <p:tgtEl>
                                          <p:spTgt spid="3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10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42"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barn(outHorizontal)">
                                      <p:cBhvr>
                                        <p:cTn id="4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autoUpdateAnimBg="0"/>
      <p:bldP spid="27" grpId="0" animBg="1"/>
      <p:bldP spid="31" grpId="0" build="p"/>
      <p:bldP spid="4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22B4893-A215-4F3D-B7F2-296970F00048}" type="slidenum">
              <a:rPr lang="en-US" altLang="zh-CN" sz="1400">
                <a:latin typeface="Arial" panose="020B0604020202020204" pitchFamily="34" charset="0"/>
              </a:rPr>
              <a:pPr/>
              <a:t>23</a:t>
            </a:fld>
            <a:endParaRPr lang="en-US" altLang="zh-CN" sz="1400">
              <a:latin typeface="Arial" panose="020B0604020202020204" pitchFamily="34" charset="0"/>
            </a:endParaRPr>
          </a:p>
        </p:txBody>
      </p:sp>
      <p:sp>
        <p:nvSpPr>
          <p:cNvPr id="4101" name="Rectangle 2"/>
          <p:cNvSpPr>
            <a:spLocks noGrp="1" noChangeArrowheads="1"/>
          </p:cNvSpPr>
          <p:nvPr>
            <p:ph type="title" idx="4294967295"/>
          </p:nvPr>
        </p:nvSpPr>
        <p:spPr>
          <a:xfrm>
            <a:off x="719572" y="285954"/>
            <a:ext cx="7772400" cy="585789"/>
          </a:xfrm>
        </p:spPr>
        <p:txBody>
          <a:bodyPr/>
          <a:lstStyle/>
          <a:p>
            <a:pPr algn="ctr" eaLnBrk="1" hangingPunct="1"/>
            <a:r>
              <a:rPr lang="zh-CN" altLang="en-US" sz="3600" dirty="0"/>
              <a:t>克劳夫特不等式</a:t>
            </a:r>
            <a:endParaRPr lang="zh-CN" altLang="en-US" sz="3600" b="1" dirty="0" smtClean="0"/>
          </a:p>
        </p:txBody>
      </p:sp>
      <p:sp>
        <p:nvSpPr>
          <p:cNvPr id="4102" name="Rectangle 49"/>
          <p:cNvSpPr>
            <a:spLocks noChangeArrowheads="1"/>
          </p:cNvSpPr>
          <p:nvPr/>
        </p:nvSpPr>
        <p:spPr bwMode="auto">
          <a:xfrm>
            <a:off x="0" y="3367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03" name="Group 55"/>
          <p:cNvGrpSpPr>
            <a:grpSpLocks/>
          </p:cNvGrpSpPr>
          <p:nvPr/>
        </p:nvGrpSpPr>
        <p:grpSpPr bwMode="auto">
          <a:xfrm>
            <a:off x="683568" y="3032956"/>
            <a:ext cx="4537075" cy="2833688"/>
            <a:chOff x="884" y="1888"/>
            <a:chExt cx="2858" cy="1785"/>
          </a:xfrm>
        </p:grpSpPr>
        <p:sp>
          <p:nvSpPr>
            <p:cNvPr id="4106" name="Text Box 45"/>
            <p:cNvSpPr txBox="1">
              <a:spLocks noChangeArrowheads="1"/>
            </p:cNvSpPr>
            <p:nvPr/>
          </p:nvSpPr>
          <p:spPr bwMode="auto">
            <a:xfrm>
              <a:off x="2880" y="2387"/>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t>a</a:t>
              </a:r>
              <a:r>
                <a:rPr lang="en-US" altLang="zh-CN" baseline="-25000"/>
                <a:t>1</a:t>
              </a:r>
              <a:r>
                <a:rPr lang="en-US" altLang="zh-CN"/>
                <a:t>=0</a:t>
              </a:r>
            </a:p>
          </p:txBody>
        </p:sp>
        <p:grpSp>
          <p:nvGrpSpPr>
            <p:cNvPr id="4107" name="Group 54"/>
            <p:cNvGrpSpPr>
              <a:grpSpLocks/>
            </p:cNvGrpSpPr>
            <p:nvPr/>
          </p:nvGrpSpPr>
          <p:grpSpPr bwMode="auto">
            <a:xfrm>
              <a:off x="884" y="1888"/>
              <a:ext cx="2722" cy="1785"/>
              <a:chOff x="657" y="1797"/>
              <a:chExt cx="2722" cy="1785"/>
            </a:xfrm>
          </p:grpSpPr>
          <p:grpSp>
            <p:nvGrpSpPr>
              <p:cNvPr id="4108" name="Group 41"/>
              <p:cNvGrpSpPr>
                <a:grpSpLocks/>
              </p:cNvGrpSpPr>
              <p:nvPr/>
            </p:nvGrpSpPr>
            <p:grpSpPr bwMode="auto">
              <a:xfrm>
                <a:off x="975" y="1797"/>
                <a:ext cx="1905" cy="1452"/>
                <a:chOff x="975" y="1797"/>
                <a:chExt cx="1905" cy="1452"/>
              </a:xfrm>
            </p:grpSpPr>
            <p:sp>
              <p:nvSpPr>
                <p:cNvPr id="4116" name="Oval 28"/>
                <p:cNvSpPr>
                  <a:spLocks noChangeArrowheads="1"/>
                </p:cNvSpPr>
                <p:nvPr/>
              </p:nvSpPr>
              <p:spPr bwMode="auto">
                <a:xfrm>
                  <a:off x="2835" y="2296"/>
                  <a:ext cx="45"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17" name="Oval 23"/>
                <p:cNvSpPr>
                  <a:spLocks noChangeArrowheads="1"/>
                </p:cNvSpPr>
                <p:nvPr/>
              </p:nvSpPr>
              <p:spPr bwMode="auto">
                <a:xfrm>
                  <a:off x="2342" y="1797"/>
                  <a:ext cx="46"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18" name="Oval 24"/>
                <p:cNvSpPr>
                  <a:spLocks noChangeArrowheads="1"/>
                </p:cNvSpPr>
                <p:nvPr/>
              </p:nvSpPr>
              <p:spPr bwMode="auto">
                <a:xfrm>
                  <a:off x="1888" y="2251"/>
                  <a:ext cx="46"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19" name="Oval 25"/>
                <p:cNvSpPr>
                  <a:spLocks noChangeArrowheads="1"/>
                </p:cNvSpPr>
                <p:nvPr/>
              </p:nvSpPr>
              <p:spPr bwMode="auto">
                <a:xfrm>
                  <a:off x="975" y="3158"/>
                  <a:ext cx="46"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20" name="Oval 26"/>
                <p:cNvSpPr>
                  <a:spLocks noChangeArrowheads="1"/>
                </p:cNvSpPr>
                <p:nvPr/>
              </p:nvSpPr>
              <p:spPr bwMode="auto">
                <a:xfrm>
                  <a:off x="1434" y="2704"/>
                  <a:ext cx="46"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21" name="Line 31"/>
                <p:cNvSpPr>
                  <a:spLocks noChangeShapeType="1"/>
                </p:cNvSpPr>
                <p:nvPr/>
              </p:nvSpPr>
              <p:spPr bwMode="auto">
                <a:xfrm flipH="1">
                  <a:off x="990" y="1800"/>
                  <a:ext cx="1397" cy="139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3" name="Line 34"/>
                <p:cNvSpPr>
                  <a:spLocks noChangeShapeType="1"/>
                </p:cNvSpPr>
                <p:nvPr/>
              </p:nvSpPr>
              <p:spPr bwMode="auto">
                <a:xfrm>
                  <a:off x="2372" y="1830"/>
                  <a:ext cx="499"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4" name="Oval 35"/>
                <p:cNvSpPr>
                  <a:spLocks noChangeArrowheads="1"/>
                </p:cNvSpPr>
                <p:nvPr/>
              </p:nvSpPr>
              <p:spPr bwMode="auto">
                <a:xfrm>
                  <a:off x="2381" y="2750"/>
                  <a:ext cx="45"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25" name="Line 36"/>
                <p:cNvSpPr>
                  <a:spLocks noChangeShapeType="1"/>
                </p:cNvSpPr>
                <p:nvPr/>
              </p:nvSpPr>
              <p:spPr bwMode="auto">
                <a:xfrm>
                  <a:off x="1906" y="2275"/>
                  <a:ext cx="499"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6" name="Oval 37"/>
                <p:cNvSpPr>
                  <a:spLocks noChangeArrowheads="1"/>
                </p:cNvSpPr>
                <p:nvPr/>
              </p:nvSpPr>
              <p:spPr bwMode="auto">
                <a:xfrm>
                  <a:off x="1928" y="3204"/>
                  <a:ext cx="45" cy="45"/>
                </a:xfrm>
                <a:prstGeom prst="ellipse">
                  <a:avLst/>
                </a:prstGeom>
                <a:solidFill>
                  <a:schemeClr val="tx1"/>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27" name="Line 38"/>
                <p:cNvSpPr>
                  <a:spLocks noChangeShapeType="1"/>
                </p:cNvSpPr>
                <p:nvPr/>
              </p:nvSpPr>
              <p:spPr bwMode="auto">
                <a:xfrm>
                  <a:off x="1462" y="2735"/>
                  <a:ext cx="499"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9" name="Text Box 42"/>
              <p:cNvSpPr txBox="1">
                <a:spLocks noChangeArrowheads="1"/>
              </p:cNvSpPr>
              <p:nvPr/>
            </p:nvSpPr>
            <p:spPr bwMode="auto">
              <a:xfrm>
                <a:off x="1655" y="1888"/>
                <a:ext cx="1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t>      </a:t>
                </a:r>
                <a:r>
                  <a:rPr lang="en-US" altLang="zh-CN" sz="1800"/>
                  <a:t>1                 0</a:t>
                </a:r>
                <a:endParaRPr lang="en-US" altLang="zh-CN"/>
              </a:p>
            </p:txBody>
          </p:sp>
          <p:sp>
            <p:nvSpPr>
              <p:cNvPr id="4110" name="Text Box 43"/>
              <p:cNvSpPr txBox="1">
                <a:spLocks noChangeArrowheads="1"/>
              </p:cNvSpPr>
              <p:nvPr/>
            </p:nvSpPr>
            <p:spPr bwMode="auto">
              <a:xfrm>
                <a:off x="1202" y="2341"/>
                <a:ext cx="1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t>      </a:t>
                </a:r>
                <a:r>
                  <a:rPr lang="en-US" altLang="zh-CN" sz="1800"/>
                  <a:t>1                 0</a:t>
                </a:r>
                <a:endParaRPr lang="en-US" altLang="zh-CN"/>
              </a:p>
            </p:txBody>
          </p:sp>
          <p:sp>
            <p:nvSpPr>
              <p:cNvPr id="4111" name="Text Box 44"/>
              <p:cNvSpPr txBox="1">
                <a:spLocks noChangeArrowheads="1"/>
              </p:cNvSpPr>
              <p:nvPr/>
            </p:nvSpPr>
            <p:spPr bwMode="auto">
              <a:xfrm>
                <a:off x="748" y="2795"/>
                <a:ext cx="1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t>      </a:t>
                </a:r>
                <a:r>
                  <a:rPr lang="en-US" altLang="zh-CN" sz="1800"/>
                  <a:t>1                 0</a:t>
                </a:r>
                <a:endParaRPr lang="en-US" altLang="zh-CN"/>
              </a:p>
            </p:txBody>
          </p:sp>
          <p:sp>
            <p:nvSpPr>
              <p:cNvPr id="4112" name="Text Box 50"/>
              <p:cNvSpPr txBox="1">
                <a:spLocks noChangeArrowheads="1"/>
              </p:cNvSpPr>
              <p:nvPr/>
            </p:nvSpPr>
            <p:spPr bwMode="auto">
              <a:xfrm>
                <a:off x="2245" y="2750"/>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t>a</a:t>
                </a:r>
                <a:r>
                  <a:rPr lang="en-US" altLang="zh-CN" baseline="-25000"/>
                  <a:t>2</a:t>
                </a:r>
                <a:r>
                  <a:rPr lang="en-US" altLang="zh-CN"/>
                  <a:t>=10</a:t>
                </a:r>
              </a:p>
            </p:txBody>
          </p:sp>
          <p:sp>
            <p:nvSpPr>
              <p:cNvPr id="4113" name="Text Box 52"/>
              <p:cNvSpPr txBox="1">
                <a:spLocks noChangeArrowheads="1"/>
              </p:cNvSpPr>
              <p:nvPr/>
            </p:nvSpPr>
            <p:spPr bwMode="auto">
              <a:xfrm>
                <a:off x="1701" y="3294"/>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t>a</a:t>
                </a:r>
                <a:r>
                  <a:rPr lang="en-US" altLang="zh-CN" baseline="-25000"/>
                  <a:t>3</a:t>
                </a:r>
                <a:r>
                  <a:rPr lang="en-US" altLang="zh-CN"/>
                  <a:t>=110</a:t>
                </a:r>
              </a:p>
            </p:txBody>
          </p:sp>
          <p:sp>
            <p:nvSpPr>
              <p:cNvPr id="4114" name="Text Box 53"/>
              <p:cNvSpPr txBox="1">
                <a:spLocks noChangeArrowheads="1"/>
              </p:cNvSpPr>
              <p:nvPr/>
            </p:nvSpPr>
            <p:spPr bwMode="auto">
              <a:xfrm>
                <a:off x="657" y="3294"/>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t>a</a:t>
                </a:r>
                <a:r>
                  <a:rPr lang="en-US" altLang="zh-CN" baseline="-25000"/>
                  <a:t>4</a:t>
                </a:r>
                <a:r>
                  <a:rPr lang="en-US" altLang="zh-CN"/>
                  <a:t>=111</a:t>
                </a:r>
              </a:p>
            </p:txBody>
          </p:sp>
        </p:grpSp>
      </p:grpSp>
      <p:sp>
        <p:nvSpPr>
          <p:cNvPr id="4104" name="Text Box 56"/>
          <p:cNvSpPr txBox="1">
            <a:spLocks noChangeArrowheads="1"/>
          </p:cNvSpPr>
          <p:nvPr/>
        </p:nvSpPr>
        <p:spPr bwMode="auto">
          <a:xfrm>
            <a:off x="5076825" y="2713881"/>
            <a:ext cx="3816350" cy="244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50000"/>
              </a:spcBef>
            </a:pPr>
            <a:r>
              <a:rPr lang="en-US" altLang="zh-CN" dirty="0"/>
              <a:t>{0</a:t>
            </a:r>
            <a:r>
              <a:rPr lang="zh-CN" altLang="en-US" dirty="0"/>
              <a:t>，</a:t>
            </a:r>
            <a:r>
              <a:rPr lang="en-US" altLang="zh-CN" dirty="0"/>
              <a:t>10</a:t>
            </a:r>
            <a:r>
              <a:rPr lang="zh-CN" altLang="en-US" dirty="0"/>
              <a:t>，</a:t>
            </a:r>
            <a:r>
              <a:rPr lang="en-US" altLang="zh-CN" dirty="0"/>
              <a:t>110</a:t>
            </a:r>
            <a:r>
              <a:rPr lang="zh-CN" altLang="en-US" dirty="0"/>
              <a:t>，</a:t>
            </a:r>
            <a:r>
              <a:rPr lang="en-US" altLang="zh-CN" dirty="0"/>
              <a:t>111}</a:t>
            </a:r>
            <a:r>
              <a:rPr lang="en-US" altLang="zh-CN" b="1" dirty="0"/>
              <a:t>      </a:t>
            </a:r>
            <a:r>
              <a:rPr lang="zh-CN" altLang="en-US" b="1" dirty="0"/>
              <a:t>惟一可译码；</a:t>
            </a:r>
          </a:p>
          <a:p>
            <a:pPr>
              <a:lnSpc>
                <a:spcPct val="130000"/>
              </a:lnSpc>
            </a:pPr>
            <a:r>
              <a:rPr lang="en-US" altLang="zh-CN" dirty="0"/>
              <a:t>{0</a:t>
            </a:r>
            <a:r>
              <a:rPr lang="zh-CN" altLang="en-US" dirty="0"/>
              <a:t>，</a:t>
            </a:r>
            <a:r>
              <a:rPr lang="en-US" altLang="zh-CN" dirty="0"/>
              <a:t>10</a:t>
            </a:r>
            <a:r>
              <a:rPr lang="zh-CN" altLang="en-US" dirty="0"/>
              <a:t>，</a:t>
            </a:r>
            <a:r>
              <a:rPr lang="en-US" altLang="zh-CN" dirty="0"/>
              <a:t>010</a:t>
            </a:r>
            <a:r>
              <a:rPr lang="zh-CN" altLang="en-US" dirty="0"/>
              <a:t>，</a:t>
            </a:r>
            <a:r>
              <a:rPr lang="en-US" altLang="zh-CN" dirty="0"/>
              <a:t>111}</a:t>
            </a:r>
          </a:p>
          <a:p>
            <a:pPr>
              <a:lnSpc>
                <a:spcPct val="130000"/>
              </a:lnSpc>
            </a:pPr>
            <a:r>
              <a:rPr lang="en-US" altLang="zh-CN" b="1" dirty="0"/>
              <a:t>    </a:t>
            </a:r>
            <a:r>
              <a:rPr lang="zh-CN" altLang="en-US" b="1" dirty="0"/>
              <a:t>不是惟一可译码；</a:t>
            </a:r>
          </a:p>
          <a:p>
            <a:pPr>
              <a:lnSpc>
                <a:spcPct val="130000"/>
              </a:lnSpc>
            </a:pPr>
            <a:r>
              <a:rPr lang="zh-CN" altLang="en-US" b="1" dirty="0"/>
              <a:t>均满足克劳夫特不等式</a:t>
            </a:r>
          </a:p>
        </p:txBody>
      </p:sp>
      <p:graphicFrame>
        <p:nvGraphicFramePr>
          <p:cNvPr id="4098" name="Object 57"/>
          <p:cNvGraphicFramePr>
            <a:graphicFrameLocks noGrp="1" noChangeAspect="1"/>
          </p:cNvGraphicFramePr>
          <p:nvPr>
            <p:ph idx="1"/>
            <p:extLst>
              <p:ext uri="{D42A27DB-BD31-4B8C-83A1-F6EECF244321}">
                <p14:modId xmlns:p14="http://schemas.microsoft.com/office/powerpoint/2010/main" val="919514720"/>
              </p:ext>
            </p:extLst>
          </p:nvPr>
        </p:nvGraphicFramePr>
        <p:xfrm>
          <a:off x="4140200" y="5439618"/>
          <a:ext cx="4752975" cy="1301750"/>
        </p:xfrm>
        <a:graphic>
          <a:graphicData uri="http://schemas.openxmlformats.org/presentationml/2006/ole">
            <mc:AlternateContent xmlns:mc="http://schemas.openxmlformats.org/markup-compatibility/2006">
              <mc:Choice xmlns:v="urn:schemas-microsoft-com:vml" Requires="v">
                <p:oleObj spid="_x0000_s45487" name="公式" r:id="rId3" imgW="1574800" imgH="431800" progId="Equation.3">
                  <p:embed/>
                </p:oleObj>
              </mc:Choice>
              <mc:Fallback>
                <p:oleObj name="公式" r:id="rId3" imgW="1574800" imgH="431800" progId="Equation.3">
                  <p:embed/>
                  <p:pic>
                    <p:nvPicPr>
                      <p:cNvPr id="4098"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5439618"/>
                        <a:ext cx="4752975"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5" name="Text Box 59"/>
          <p:cNvSpPr txBox="1">
            <a:spLocks noChangeArrowheads="1"/>
          </p:cNvSpPr>
          <p:nvPr/>
        </p:nvSpPr>
        <p:spPr bwMode="auto">
          <a:xfrm>
            <a:off x="3960813" y="2307481"/>
            <a:ext cx="5040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dirty="0"/>
              <a:t>K</a:t>
            </a:r>
            <a:r>
              <a:rPr lang="en-US" altLang="zh-CN" baseline="-25000" dirty="0"/>
              <a:t>1</a:t>
            </a:r>
            <a:r>
              <a:rPr lang="zh-CN" altLang="en-US" dirty="0"/>
              <a:t>＝</a:t>
            </a:r>
            <a:r>
              <a:rPr lang="en-US" altLang="zh-CN" dirty="0"/>
              <a:t>1</a:t>
            </a:r>
            <a:r>
              <a:rPr lang="zh-CN" altLang="en-US" dirty="0"/>
              <a:t>，</a:t>
            </a:r>
            <a:r>
              <a:rPr lang="en-US" altLang="zh-CN" dirty="0"/>
              <a:t>K</a:t>
            </a:r>
            <a:r>
              <a:rPr lang="en-US" altLang="zh-CN" baseline="-25000" dirty="0"/>
              <a:t>2</a:t>
            </a:r>
            <a:r>
              <a:rPr lang="zh-CN" altLang="en-US" dirty="0"/>
              <a:t>＝</a:t>
            </a:r>
            <a:r>
              <a:rPr lang="en-US" altLang="zh-CN" dirty="0"/>
              <a:t>2</a:t>
            </a:r>
            <a:r>
              <a:rPr lang="zh-CN" altLang="en-US" dirty="0"/>
              <a:t>，</a:t>
            </a:r>
            <a:r>
              <a:rPr lang="en-US" altLang="zh-CN" dirty="0"/>
              <a:t>K</a:t>
            </a:r>
            <a:r>
              <a:rPr lang="en-US" altLang="zh-CN" baseline="-25000" dirty="0"/>
              <a:t>3</a:t>
            </a:r>
            <a:r>
              <a:rPr lang="zh-CN" altLang="en-US" dirty="0"/>
              <a:t>＝</a:t>
            </a:r>
            <a:r>
              <a:rPr lang="en-US" altLang="zh-CN" dirty="0"/>
              <a:t>3</a:t>
            </a:r>
            <a:r>
              <a:rPr lang="zh-CN" altLang="en-US" dirty="0"/>
              <a:t>，</a:t>
            </a:r>
            <a:r>
              <a:rPr lang="en-US" altLang="zh-CN" dirty="0"/>
              <a:t>K</a:t>
            </a:r>
            <a:r>
              <a:rPr lang="en-US" altLang="zh-CN" baseline="-25000" dirty="0"/>
              <a:t>4</a:t>
            </a:r>
            <a:r>
              <a:rPr lang="zh-CN" altLang="en-US" dirty="0"/>
              <a:t>＝</a:t>
            </a:r>
            <a:r>
              <a:rPr lang="en-US" altLang="zh-CN" dirty="0"/>
              <a:t>3</a:t>
            </a:r>
          </a:p>
        </p:txBody>
      </p:sp>
      <p:sp>
        <p:nvSpPr>
          <p:cNvPr id="3" name="矩形 2"/>
          <p:cNvSpPr/>
          <p:nvPr/>
        </p:nvSpPr>
        <p:spPr>
          <a:xfrm>
            <a:off x="478452" y="830007"/>
            <a:ext cx="8080735" cy="1409617"/>
          </a:xfrm>
          <a:prstGeom prst="rect">
            <a:avLst/>
          </a:prstGeom>
        </p:spPr>
        <p:txBody>
          <a:bodyPr wrap="square">
            <a:spAutoFit/>
          </a:bodyPr>
          <a:lstStyle/>
          <a:p>
            <a:r>
              <a:rPr lang="zh-CN" altLang="en-US" sz="2800" dirty="0">
                <a:solidFill>
                  <a:srgbClr val="FF0000"/>
                </a:solidFill>
              </a:rPr>
              <a:t>必须注意：</a:t>
            </a:r>
          </a:p>
          <a:p>
            <a:pPr lvl="1">
              <a:lnSpc>
                <a:spcPct val="120000"/>
              </a:lnSpc>
            </a:pPr>
            <a:r>
              <a:rPr lang="en-US" altLang="zh-CN" b="1" dirty="0"/>
              <a:t>Kraft</a:t>
            </a:r>
            <a:r>
              <a:rPr lang="zh-CN" altLang="en-US" b="1" dirty="0"/>
              <a:t>不等式只是用来说明唯一可译码是否存在</a:t>
            </a:r>
            <a:r>
              <a:rPr lang="en-US" altLang="zh-CN" b="1" dirty="0"/>
              <a:t>，</a:t>
            </a:r>
            <a:r>
              <a:rPr lang="zh-CN" altLang="en-US" b="1" dirty="0"/>
              <a:t>并不能作为唯一可译码的判据。</a:t>
            </a:r>
          </a:p>
        </p:txBody>
      </p:sp>
    </p:spTree>
    <p:extLst>
      <p:ext uri="{BB962C8B-B14F-4D97-AF65-F5344CB8AC3E}">
        <p14:creationId xmlns:p14="http://schemas.microsoft.com/office/powerpoint/2010/main" val="2267790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唯一可译码的判断方法</a:t>
            </a:r>
            <a:r>
              <a:rPr lang="en-US" altLang="zh-CN" dirty="0" smtClean="0"/>
              <a:t>1</a:t>
            </a:r>
            <a:endParaRPr lang="zh-CN" altLang="en-US" dirty="0"/>
          </a:p>
        </p:txBody>
      </p:sp>
      <p:sp>
        <p:nvSpPr>
          <p:cNvPr id="3" name="内容占位符 2"/>
          <p:cNvSpPr>
            <a:spLocks noGrp="1"/>
          </p:cNvSpPr>
          <p:nvPr>
            <p:ph idx="1"/>
          </p:nvPr>
        </p:nvSpPr>
        <p:spPr/>
        <p:txBody>
          <a:bodyPr>
            <a:normAutofit/>
          </a:bodyPr>
          <a:lstStyle/>
          <a:p>
            <a:pPr>
              <a:lnSpc>
                <a:spcPct val="110000"/>
              </a:lnSpc>
            </a:pPr>
            <a:r>
              <a:rPr lang="zh-CN" altLang="en-US" sz="2800" dirty="0" smtClean="0"/>
              <a:t>观察是否是非奇异码。若是奇异码则一定不是唯一可译码。</a:t>
            </a:r>
          </a:p>
          <a:p>
            <a:pPr>
              <a:lnSpc>
                <a:spcPct val="110000"/>
              </a:lnSpc>
            </a:pPr>
            <a:r>
              <a:rPr lang="zh-CN" altLang="en-US" sz="2800" dirty="0" smtClean="0"/>
              <a:t>计算是否满足</a:t>
            </a:r>
            <a:r>
              <a:rPr lang="en-US" altLang="zh-CN" sz="2800" dirty="0" smtClean="0"/>
              <a:t>Kraft</a:t>
            </a:r>
            <a:r>
              <a:rPr lang="zh-CN" altLang="en-US" sz="2800" dirty="0" smtClean="0"/>
              <a:t>不等式。若不满足一定不是唯一可译码。</a:t>
            </a:r>
          </a:p>
          <a:p>
            <a:pPr>
              <a:lnSpc>
                <a:spcPct val="110000"/>
              </a:lnSpc>
            </a:pPr>
            <a:r>
              <a:rPr lang="zh-CN" altLang="en-US" sz="2800" dirty="0" smtClean="0"/>
              <a:t>将码画成一棵树图，观察是否满足即时码的树图的构造，若满足则是唯一可译码。</a:t>
            </a:r>
          </a:p>
          <a:p>
            <a:endParaRPr lang="zh-CN" altLang="en-US" sz="28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24</a:t>
            </a:fld>
            <a:endParaRPr lang="zh-CN" altLang="en-US"/>
          </a:p>
        </p:txBody>
      </p:sp>
      <p:sp>
        <p:nvSpPr>
          <p:cNvPr id="4" name="文本框 3"/>
          <p:cNvSpPr txBox="1"/>
          <p:nvPr/>
        </p:nvSpPr>
        <p:spPr>
          <a:xfrm>
            <a:off x="1173163" y="5572780"/>
            <a:ext cx="7366119" cy="523220"/>
          </a:xfrm>
          <a:prstGeom prst="rect">
            <a:avLst/>
          </a:prstGeom>
          <a:noFill/>
        </p:spPr>
        <p:txBody>
          <a:bodyPr wrap="none" rtlCol="0">
            <a:spAutoFit/>
          </a:bodyPr>
          <a:lstStyle/>
          <a:p>
            <a:r>
              <a:rPr lang="zh-CN" altLang="en-US" sz="2800" dirty="0" smtClean="0">
                <a:solidFill>
                  <a:srgbClr val="FF0000"/>
                </a:solidFill>
              </a:rPr>
              <a:t>不满足即时可译条件的唯一可译码怎样判断？</a:t>
            </a:r>
            <a:endParaRPr lang="zh-CN" altLang="en-US" sz="2800" dirty="0">
              <a:solidFill>
                <a:srgbClr val="FF0000"/>
              </a:solidFill>
            </a:endParaRPr>
          </a:p>
        </p:txBody>
      </p:sp>
    </p:spTree>
    <p:extLst>
      <p:ext uri="{BB962C8B-B14F-4D97-AF65-F5344CB8AC3E}">
        <p14:creationId xmlns:p14="http://schemas.microsoft.com/office/powerpoint/2010/main" val="32021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163" y="457200"/>
            <a:ext cx="7772400" cy="559532"/>
          </a:xfrm>
        </p:spPr>
        <p:txBody>
          <a:bodyPr/>
          <a:lstStyle/>
          <a:p>
            <a:r>
              <a:rPr lang="zh-CN" altLang="en-US" sz="3600" dirty="0"/>
              <a:t>唯一可译码的判断方法</a:t>
            </a:r>
            <a:r>
              <a:rPr lang="en-US" altLang="zh-CN" sz="3600" dirty="0"/>
              <a:t>2—</a:t>
            </a:r>
            <a:r>
              <a:rPr lang="zh-CN" altLang="en-US" sz="3600" dirty="0">
                <a:latin typeface="+mn-ea"/>
              </a:rPr>
              <a:t>尾随后缀法</a:t>
            </a:r>
            <a:endParaRPr lang="zh-CN" altLang="en-US" sz="3600" dirty="0"/>
          </a:p>
        </p:txBody>
      </p:sp>
      <p:sp>
        <p:nvSpPr>
          <p:cNvPr id="3" name="内容占位符 2"/>
          <p:cNvSpPr>
            <a:spLocks noGrp="1"/>
          </p:cNvSpPr>
          <p:nvPr>
            <p:ph idx="1"/>
          </p:nvPr>
        </p:nvSpPr>
        <p:spPr>
          <a:xfrm>
            <a:off x="1043608" y="1232756"/>
            <a:ext cx="7772400" cy="5184576"/>
          </a:xfrm>
        </p:spPr>
        <p:txBody>
          <a:bodyPr/>
          <a:lstStyle/>
          <a:p>
            <a:r>
              <a:rPr lang="en-US" altLang="zh-CN" sz="2400" dirty="0" err="1"/>
              <a:t>A.A.Sardinas</a:t>
            </a:r>
            <a:r>
              <a:rPr lang="zh-CN" altLang="en-US" sz="2400" dirty="0"/>
              <a:t>和</a:t>
            </a:r>
            <a:r>
              <a:rPr lang="en-US" altLang="zh-CN" sz="2400" dirty="0" err="1" smtClean="0"/>
              <a:t>G.W.Patterson</a:t>
            </a:r>
            <a:r>
              <a:rPr lang="en-US" altLang="zh-CN" sz="2400" dirty="0" smtClean="0"/>
              <a:t> </a:t>
            </a:r>
            <a:r>
              <a:rPr lang="zh-CN" altLang="en-US" sz="2400" dirty="0" smtClean="0"/>
              <a:t>于</a:t>
            </a:r>
            <a:r>
              <a:rPr lang="en-US" altLang="zh-CN" sz="2400" dirty="0" smtClean="0"/>
              <a:t>1957</a:t>
            </a:r>
            <a:r>
              <a:rPr lang="zh-CN" altLang="en-US" sz="2400" dirty="0" smtClean="0"/>
              <a:t>年提出下述算法用于判断码</a:t>
            </a:r>
            <a:r>
              <a:rPr lang="en-US" altLang="zh-CN" sz="2400" dirty="0" smtClean="0"/>
              <a:t>C</a:t>
            </a:r>
            <a:r>
              <a:rPr lang="zh-CN" altLang="en-US" sz="2400" dirty="0" smtClean="0"/>
              <a:t>的唯一可译性。</a:t>
            </a:r>
            <a:endParaRPr lang="en-US" altLang="zh-CN" sz="2400" dirty="0" smtClean="0"/>
          </a:p>
          <a:p>
            <a:endParaRPr lang="en-US" altLang="zh-CN" sz="2400" dirty="0"/>
          </a:p>
          <a:p>
            <a:endParaRPr lang="en-US" altLang="zh-CN" sz="2400" dirty="0" smtClean="0"/>
          </a:p>
          <a:p>
            <a:endParaRPr lang="en-US" altLang="zh-CN" sz="2400" dirty="0"/>
          </a:p>
          <a:p>
            <a:r>
              <a:rPr lang="en-US" altLang="zh-CN" sz="2400" dirty="0" err="1" smtClean="0"/>
              <a:t>A</a:t>
            </a:r>
            <a:r>
              <a:rPr lang="en-US" altLang="zh-CN" sz="2400" baseline="-25000" dirty="0" err="1" smtClean="0"/>
              <a:t>i</a:t>
            </a:r>
            <a:r>
              <a:rPr lang="en-US" altLang="zh-CN" sz="2400" dirty="0" err="1" smtClean="0"/>
              <a:t>,B</a:t>
            </a:r>
            <a:r>
              <a:rPr lang="en-US" altLang="zh-CN" sz="2400" baseline="-25000" dirty="0" err="1" smtClean="0"/>
              <a:t>i</a:t>
            </a:r>
            <a:r>
              <a:rPr lang="zh-CN" altLang="en-US" sz="2400" dirty="0" smtClean="0"/>
              <a:t>都是码字。当且仅当某个有限长的码符号序列能译成不同码字序列时，此码不是唯一可译码</a:t>
            </a:r>
            <a:endParaRPr lang="en-US" altLang="zh-CN" sz="2400" dirty="0" smtClean="0"/>
          </a:p>
          <a:p>
            <a:r>
              <a:rPr lang="zh-CN" altLang="en-US" sz="2400" dirty="0" smtClean="0"/>
              <a:t>此时，</a:t>
            </a:r>
            <a:r>
              <a:rPr lang="en-US" altLang="zh-CN" sz="2400" dirty="0" smtClean="0"/>
              <a:t>A</a:t>
            </a:r>
            <a:r>
              <a:rPr lang="en-US" altLang="zh-CN" sz="2400" baseline="-25000" dirty="0" smtClean="0"/>
              <a:t>1</a:t>
            </a:r>
            <a:r>
              <a:rPr lang="zh-CN" altLang="en-US" sz="2400" dirty="0" smtClean="0"/>
              <a:t>一定是</a:t>
            </a:r>
            <a:r>
              <a:rPr lang="en-US" altLang="zh-CN" sz="2400" dirty="0" smtClean="0"/>
              <a:t>B</a:t>
            </a:r>
            <a:r>
              <a:rPr lang="en-US" altLang="zh-CN" sz="2400" baseline="-25000" dirty="0" smtClean="0"/>
              <a:t>1</a:t>
            </a:r>
            <a:r>
              <a:rPr lang="zh-CN" altLang="en-US" sz="2400" dirty="0" smtClean="0"/>
              <a:t>的前缀，而</a:t>
            </a:r>
            <a:r>
              <a:rPr lang="en-US" altLang="zh-CN" sz="2400" dirty="0" smtClean="0"/>
              <a:t>B</a:t>
            </a:r>
            <a:r>
              <a:rPr lang="en-US" altLang="zh-CN" sz="2400" baseline="-25000" dirty="0" smtClean="0"/>
              <a:t>1</a:t>
            </a:r>
            <a:r>
              <a:rPr lang="zh-CN" altLang="en-US" sz="2400" dirty="0" smtClean="0"/>
              <a:t>的</a:t>
            </a:r>
            <a:r>
              <a:rPr lang="zh-CN" altLang="en-US" sz="2400" b="1" dirty="0" smtClean="0">
                <a:solidFill>
                  <a:srgbClr val="FF0000"/>
                </a:solidFill>
              </a:rPr>
              <a:t>尾随后缀</a:t>
            </a:r>
            <a:r>
              <a:rPr lang="zh-CN" altLang="en-US" sz="2400" dirty="0" smtClean="0"/>
              <a:t>一定是另一码字</a:t>
            </a:r>
            <a:r>
              <a:rPr lang="en-US" altLang="zh-CN" sz="2400" dirty="0" smtClean="0"/>
              <a:t>A</a:t>
            </a:r>
            <a:r>
              <a:rPr lang="en-US" altLang="zh-CN" sz="2400" baseline="-25000" dirty="0" smtClean="0"/>
              <a:t>2</a:t>
            </a:r>
            <a:r>
              <a:rPr lang="zh-CN" altLang="en-US" sz="2400" dirty="0" smtClean="0"/>
              <a:t>的前缀；而</a:t>
            </a:r>
            <a:r>
              <a:rPr lang="en-US" altLang="zh-CN" sz="2400" dirty="0" smtClean="0"/>
              <a:t>A</a:t>
            </a:r>
            <a:r>
              <a:rPr lang="en-US" altLang="zh-CN" sz="2400" baseline="-25000" dirty="0" smtClean="0"/>
              <a:t>2</a:t>
            </a:r>
            <a:r>
              <a:rPr lang="zh-CN" altLang="en-US" sz="2400" dirty="0" smtClean="0"/>
              <a:t>的尾随后缀又是其他码字的前缀</a:t>
            </a:r>
            <a:r>
              <a:rPr lang="en-US" altLang="zh-CN" sz="2400" dirty="0" smtClean="0"/>
              <a:t>…</a:t>
            </a:r>
          </a:p>
          <a:p>
            <a:r>
              <a:rPr lang="zh-CN" altLang="en-US" sz="2400" dirty="0" smtClean="0"/>
              <a:t>最后，码符号序列的尾部（</a:t>
            </a:r>
            <a:r>
              <a:rPr lang="en-US" altLang="zh-CN" sz="2400" dirty="0" smtClean="0"/>
              <a:t>B</a:t>
            </a:r>
            <a:r>
              <a:rPr lang="en-US" altLang="zh-CN" sz="2400" baseline="-25000" dirty="0" smtClean="0"/>
              <a:t>3</a:t>
            </a:r>
            <a:r>
              <a:rPr lang="zh-CN" altLang="en-US" sz="2400" dirty="0" smtClean="0"/>
              <a:t>的</a:t>
            </a:r>
            <a:r>
              <a:rPr lang="zh-CN" altLang="en-US" sz="2400" b="1" dirty="0" smtClean="0">
                <a:solidFill>
                  <a:srgbClr val="FF0000"/>
                </a:solidFill>
              </a:rPr>
              <a:t>尾随后缀</a:t>
            </a:r>
            <a:r>
              <a:rPr lang="zh-CN" altLang="en-US" sz="2400" dirty="0" smtClean="0"/>
              <a:t>）</a:t>
            </a:r>
            <a:r>
              <a:rPr lang="zh-CN" altLang="en-US" sz="2400" b="1" dirty="0" smtClean="0">
                <a:solidFill>
                  <a:srgbClr val="FF0000"/>
                </a:solidFill>
              </a:rPr>
              <a:t>一定是一个码字</a:t>
            </a:r>
            <a:r>
              <a:rPr lang="zh-CN" altLang="en-US" sz="2400" dirty="0" smtClean="0"/>
              <a:t>（</a:t>
            </a:r>
            <a:r>
              <a:rPr lang="en-US" altLang="zh-CN" sz="2400" dirty="0" smtClean="0"/>
              <a:t>A</a:t>
            </a:r>
            <a:r>
              <a:rPr lang="en-US" altLang="zh-CN" sz="2400" baseline="-25000" dirty="0" smtClean="0"/>
              <a:t>4</a:t>
            </a:r>
            <a:r>
              <a:rPr lang="zh-CN" altLang="en-US" sz="2400" dirty="0" smtClean="0"/>
              <a:t>）</a:t>
            </a:r>
            <a:endParaRPr lang="zh-CN" altLang="en-US" sz="2400" dirty="0"/>
          </a:p>
        </p:txBody>
      </p:sp>
      <p:sp>
        <p:nvSpPr>
          <p:cNvPr id="5" name="灯片编号占位符 4"/>
          <p:cNvSpPr>
            <a:spLocks noGrp="1"/>
          </p:cNvSpPr>
          <p:nvPr>
            <p:ph type="sldNum" sz="quarter" idx="12"/>
          </p:nvPr>
        </p:nvSpPr>
        <p:spPr/>
        <p:txBody>
          <a:bodyPr/>
          <a:lstStyle/>
          <a:p>
            <a:fld id="{86BD411E-054A-431F-A796-7E11E85B9AAE}" type="slidenum">
              <a:rPr lang="en-US" altLang="zh-CN" smtClean="0"/>
              <a:pPr/>
              <a:t>25</a:t>
            </a:fld>
            <a:endParaRPr lang="en-US" altLang="zh-CN"/>
          </a:p>
        </p:txBody>
      </p:sp>
      <p:cxnSp>
        <p:nvCxnSpPr>
          <p:cNvPr id="7" name="直接连接符 6"/>
          <p:cNvCxnSpPr/>
          <p:nvPr/>
        </p:nvCxnSpPr>
        <p:spPr bwMode="auto">
          <a:xfrm>
            <a:off x="2015716" y="2348880"/>
            <a:ext cx="0" cy="9001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直接连接符 7"/>
          <p:cNvCxnSpPr/>
          <p:nvPr/>
        </p:nvCxnSpPr>
        <p:spPr bwMode="auto">
          <a:xfrm>
            <a:off x="6984268" y="2348880"/>
            <a:ext cx="0" cy="9001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2015716" y="2780928"/>
            <a:ext cx="49685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a:off x="2951820" y="2348880"/>
            <a:ext cx="0" cy="43204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直接连接符 13"/>
          <p:cNvCxnSpPr/>
          <p:nvPr/>
        </p:nvCxnSpPr>
        <p:spPr bwMode="auto">
          <a:xfrm>
            <a:off x="4103948" y="2348880"/>
            <a:ext cx="0" cy="43204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 name="直接连接符 14"/>
          <p:cNvCxnSpPr/>
          <p:nvPr/>
        </p:nvCxnSpPr>
        <p:spPr bwMode="auto">
          <a:xfrm>
            <a:off x="5832140" y="2348880"/>
            <a:ext cx="0" cy="43204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直接连接符 16"/>
          <p:cNvCxnSpPr/>
          <p:nvPr/>
        </p:nvCxnSpPr>
        <p:spPr bwMode="auto">
          <a:xfrm>
            <a:off x="3707904" y="2780928"/>
            <a:ext cx="0" cy="43204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8" name="直接连接符 17"/>
          <p:cNvCxnSpPr/>
          <p:nvPr/>
        </p:nvCxnSpPr>
        <p:spPr bwMode="auto">
          <a:xfrm>
            <a:off x="5364088" y="2780928"/>
            <a:ext cx="0" cy="43204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9" name="文本框 18"/>
          <p:cNvSpPr txBox="1"/>
          <p:nvPr/>
        </p:nvSpPr>
        <p:spPr>
          <a:xfrm>
            <a:off x="2269595" y="2319263"/>
            <a:ext cx="510076" cy="461665"/>
          </a:xfrm>
          <a:prstGeom prst="rect">
            <a:avLst/>
          </a:prstGeom>
          <a:noFill/>
        </p:spPr>
        <p:txBody>
          <a:bodyPr wrap="none" rtlCol="0">
            <a:spAutoFit/>
          </a:bodyPr>
          <a:lstStyle/>
          <a:p>
            <a:r>
              <a:rPr lang="en-US" altLang="zh-CN" dirty="0" smtClean="0"/>
              <a:t>A</a:t>
            </a:r>
            <a:r>
              <a:rPr lang="en-US" altLang="zh-CN" baseline="-25000" dirty="0" smtClean="0"/>
              <a:t>1</a:t>
            </a:r>
            <a:endParaRPr lang="zh-CN" altLang="en-US" baseline="-25000" dirty="0"/>
          </a:p>
        </p:txBody>
      </p:sp>
      <p:sp>
        <p:nvSpPr>
          <p:cNvPr id="20" name="文本框 19"/>
          <p:cNvSpPr txBox="1"/>
          <p:nvPr/>
        </p:nvSpPr>
        <p:spPr>
          <a:xfrm>
            <a:off x="3359696" y="2304455"/>
            <a:ext cx="510076" cy="461665"/>
          </a:xfrm>
          <a:prstGeom prst="rect">
            <a:avLst/>
          </a:prstGeom>
          <a:noFill/>
        </p:spPr>
        <p:txBody>
          <a:bodyPr wrap="none" rtlCol="0">
            <a:spAutoFit/>
          </a:bodyPr>
          <a:lstStyle/>
          <a:p>
            <a:r>
              <a:rPr lang="en-US" altLang="zh-CN" dirty="0" smtClean="0"/>
              <a:t>A</a:t>
            </a:r>
            <a:r>
              <a:rPr lang="en-US" altLang="zh-CN" baseline="-25000" dirty="0" smtClean="0"/>
              <a:t>2</a:t>
            </a:r>
            <a:endParaRPr lang="zh-CN" altLang="en-US" baseline="-25000" dirty="0"/>
          </a:p>
        </p:txBody>
      </p:sp>
      <p:sp>
        <p:nvSpPr>
          <p:cNvPr id="21" name="文本框 20"/>
          <p:cNvSpPr txBox="1"/>
          <p:nvPr/>
        </p:nvSpPr>
        <p:spPr>
          <a:xfrm>
            <a:off x="4860032" y="2334071"/>
            <a:ext cx="510076" cy="461665"/>
          </a:xfrm>
          <a:prstGeom prst="rect">
            <a:avLst/>
          </a:prstGeom>
          <a:noFill/>
        </p:spPr>
        <p:txBody>
          <a:bodyPr wrap="none" rtlCol="0">
            <a:spAutoFit/>
          </a:bodyPr>
          <a:lstStyle/>
          <a:p>
            <a:r>
              <a:rPr lang="en-US" altLang="zh-CN" dirty="0" smtClean="0"/>
              <a:t>A</a:t>
            </a:r>
            <a:r>
              <a:rPr lang="en-US" altLang="zh-CN" baseline="-25000" dirty="0" smtClean="0"/>
              <a:t>3</a:t>
            </a:r>
            <a:endParaRPr lang="zh-CN" altLang="en-US" baseline="-25000" dirty="0"/>
          </a:p>
        </p:txBody>
      </p:sp>
      <p:sp>
        <p:nvSpPr>
          <p:cNvPr id="22" name="文本框 21"/>
          <p:cNvSpPr txBox="1"/>
          <p:nvPr/>
        </p:nvSpPr>
        <p:spPr>
          <a:xfrm>
            <a:off x="6219155" y="2348880"/>
            <a:ext cx="510076" cy="461665"/>
          </a:xfrm>
          <a:prstGeom prst="rect">
            <a:avLst/>
          </a:prstGeom>
          <a:noFill/>
        </p:spPr>
        <p:txBody>
          <a:bodyPr wrap="none" rtlCol="0">
            <a:spAutoFit/>
          </a:bodyPr>
          <a:lstStyle/>
          <a:p>
            <a:r>
              <a:rPr lang="en-US" altLang="zh-CN" dirty="0" smtClean="0"/>
              <a:t>A</a:t>
            </a:r>
            <a:r>
              <a:rPr lang="en-US" altLang="zh-CN" baseline="-25000" dirty="0" smtClean="0"/>
              <a:t>4</a:t>
            </a:r>
            <a:endParaRPr lang="zh-CN" altLang="en-US" baseline="-25000" dirty="0"/>
          </a:p>
        </p:txBody>
      </p:sp>
      <p:sp>
        <p:nvSpPr>
          <p:cNvPr id="23" name="文本框 22"/>
          <p:cNvSpPr txBox="1"/>
          <p:nvPr/>
        </p:nvSpPr>
        <p:spPr>
          <a:xfrm>
            <a:off x="2468539" y="2775056"/>
            <a:ext cx="492443" cy="461665"/>
          </a:xfrm>
          <a:prstGeom prst="rect">
            <a:avLst/>
          </a:prstGeom>
          <a:noFill/>
        </p:spPr>
        <p:txBody>
          <a:bodyPr wrap="none" rtlCol="0">
            <a:spAutoFit/>
          </a:bodyPr>
          <a:lstStyle/>
          <a:p>
            <a:r>
              <a:rPr lang="en-US" altLang="zh-CN" dirty="0" smtClean="0"/>
              <a:t>B</a:t>
            </a:r>
            <a:r>
              <a:rPr lang="en-US" altLang="zh-CN" baseline="-25000" dirty="0" smtClean="0"/>
              <a:t>1</a:t>
            </a:r>
            <a:endParaRPr lang="zh-CN" altLang="en-US" baseline="-25000" dirty="0"/>
          </a:p>
        </p:txBody>
      </p:sp>
      <p:sp>
        <p:nvSpPr>
          <p:cNvPr id="24" name="文本框 23"/>
          <p:cNvSpPr txBox="1"/>
          <p:nvPr/>
        </p:nvSpPr>
        <p:spPr>
          <a:xfrm>
            <a:off x="4430652" y="2781836"/>
            <a:ext cx="492443" cy="461665"/>
          </a:xfrm>
          <a:prstGeom prst="rect">
            <a:avLst/>
          </a:prstGeom>
          <a:noFill/>
        </p:spPr>
        <p:txBody>
          <a:bodyPr wrap="none" rtlCol="0">
            <a:spAutoFit/>
          </a:bodyPr>
          <a:lstStyle/>
          <a:p>
            <a:r>
              <a:rPr lang="en-US" altLang="zh-CN" dirty="0" smtClean="0"/>
              <a:t>B</a:t>
            </a:r>
            <a:r>
              <a:rPr lang="en-US" altLang="zh-CN" baseline="-25000" dirty="0" smtClean="0"/>
              <a:t>2</a:t>
            </a:r>
            <a:endParaRPr lang="zh-CN" altLang="en-US" baseline="-25000" dirty="0"/>
          </a:p>
        </p:txBody>
      </p:sp>
      <p:sp>
        <p:nvSpPr>
          <p:cNvPr id="25" name="文本框 24"/>
          <p:cNvSpPr txBox="1"/>
          <p:nvPr/>
        </p:nvSpPr>
        <p:spPr>
          <a:xfrm>
            <a:off x="6146543" y="2791563"/>
            <a:ext cx="492443" cy="461665"/>
          </a:xfrm>
          <a:prstGeom prst="rect">
            <a:avLst/>
          </a:prstGeom>
          <a:noFill/>
        </p:spPr>
        <p:txBody>
          <a:bodyPr wrap="none" rtlCol="0">
            <a:spAutoFit/>
          </a:bodyPr>
          <a:lstStyle/>
          <a:p>
            <a:r>
              <a:rPr lang="en-US" altLang="zh-CN" dirty="0" smtClean="0"/>
              <a:t>B</a:t>
            </a:r>
            <a:r>
              <a:rPr lang="en-US" altLang="zh-CN" baseline="-25000" dirty="0" smtClean="0"/>
              <a:t>3</a:t>
            </a:r>
            <a:endParaRPr lang="zh-CN" altLang="en-US" baseline="-25000" dirty="0"/>
          </a:p>
        </p:txBody>
      </p:sp>
    </p:spTree>
    <p:extLst>
      <p:ext uri="{BB962C8B-B14F-4D97-AF65-F5344CB8AC3E}">
        <p14:creationId xmlns:p14="http://schemas.microsoft.com/office/powerpoint/2010/main" val="39441953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sz="3600" dirty="0" smtClean="0">
                <a:latin typeface="+mn-ea"/>
              </a:rPr>
              <a:t>构造尾随后缀集合</a:t>
            </a:r>
            <a:r>
              <a:rPr lang="en-US" altLang="zh-CN" sz="3600" dirty="0">
                <a:latin typeface="+mn-ea"/>
              </a:rPr>
              <a:t>F</a:t>
            </a:r>
            <a:r>
              <a:rPr lang="zh-CN" altLang="en-US" sz="3600" dirty="0">
                <a:latin typeface="+mn-ea"/>
              </a:rPr>
              <a:t>的方法</a:t>
            </a:r>
            <a:endParaRPr lang="zh-CN" altLang="en-US" sz="3600" dirty="0"/>
          </a:p>
        </p:txBody>
      </p:sp>
      <p:sp>
        <p:nvSpPr>
          <p:cNvPr id="4" name="灯片编号占位符 3"/>
          <p:cNvSpPr>
            <a:spLocks noGrp="1"/>
          </p:cNvSpPr>
          <p:nvPr>
            <p:ph type="sldNum" sz="quarter" idx="12"/>
          </p:nvPr>
        </p:nvSpPr>
        <p:spPr/>
        <p:txBody>
          <a:bodyPr/>
          <a:lstStyle/>
          <a:p>
            <a:fld id="{B6811525-52E3-4109-93F1-D1F859D2E4A8}" type="slidenum">
              <a:rPr lang="en-US" altLang="zh-CN" smtClean="0"/>
              <a:pPr/>
              <a:t>26</a:t>
            </a:fld>
            <a:endParaRPr lang="en-US" altLang="zh-CN"/>
          </a:p>
        </p:txBody>
      </p:sp>
      <p:pic>
        <p:nvPicPr>
          <p:cNvPr id="12" name="图片 11"/>
          <p:cNvPicPr>
            <a:picLocks noChangeAspect="1"/>
          </p:cNvPicPr>
          <p:nvPr/>
        </p:nvPicPr>
        <p:blipFill>
          <a:blip r:embed="rId2"/>
          <a:stretch>
            <a:fillRect/>
          </a:stretch>
        </p:blipFill>
        <p:spPr>
          <a:xfrm>
            <a:off x="586056" y="1988840"/>
            <a:ext cx="8350945" cy="3276364"/>
          </a:xfrm>
          <a:prstGeom prst="rect">
            <a:avLst/>
          </a:prstGeom>
        </p:spPr>
      </p:pic>
    </p:spTree>
    <p:extLst>
      <p:ext uri="{BB962C8B-B14F-4D97-AF65-F5344CB8AC3E}">
        <p14:creationId xmlns:p14="http://schemas.microsoft.com/office/powerpoint/2010/main" val="61692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934" y="188640"/>
            <a:ext cx="2246709" cy="873840"/>
          </a:xfrm>
        </p:spPr>
        <p:txBody>
          <a:bodyPr/>
          <a:lstStyle/>
          <a:p>
            <a:r>
              <a:rPr lang="zh-CN" altLang="en-US" sz="3600" dirty="0" smtClean="0"/>
              <a:t>例</a:t>
            </a:r>
            <a:endParaRPr lang="zh-CN" altLang="en-US" dirty="0"/>
          </a:p>
        </p:txBody>
      </p:sp>
      <p:sp>
        <p:nvSpPr>
          <p:cNvPr id="3" name="内容占位符 2"/>
          <p:cNvSpPr>
            <a:spLocks noGrp="1"/>
          </p:cNvSpPr>
          <p:nvPr>
            <p:ph idx="1"/>
          </p:nvPr>
        </p:nvSpPr>
        <p:spPr>
          <a:xfrm>
            <a:off x="685800" y="1000084"/>
            <a:ext cx="7990656" cy="5489256"/>
          </a:xfrm>
        </p:spPr>
        <p:txBody>
          <a:bodyPr>
            <a:normAutofit lnSpcReduction="10000"/>
          </a:bodyPr>
          <a:lstStyle/>
          <a:p>
            <a:r>
              <a:rPr lang="zh-CN" altLang="en-US" sz="2800" dirty="0" smtClean="0"/>
              <a:t>判断码</a:t>
            </a:r>
            <a:r>
              <a:rPr lang="en-US" altLang="zh-CN" sz="2800" i="1" dirty="0" smtClean="0"/>
              <a:t>C</a:t>
            </a:r>
            <a:r>
              <a:rPr lang="en-US" altLang="zh-CN" sz="2800" dirty="0" smtClean="0"/>
              <a:t>：{0，100，101，110，111，011}</a:t>
            </a:r>
            <a:r>
              <a:rPr lang="zh-CN" altLang="en-US" sz="2800" dirty="0" smtClean="0"/>
              <a:t>是否是唯一可译码。</a:t>
            </a:r>
            <a:endParaRPr lang="en-US" altLang="zh-CN" sz="2800" dirty="0" smtClean="0"/>
          </a:p>
          <a:p>
            <a:r>
              <a:rPr lang="zh-CN" altLang="en-US" sz="2800" dirty="0" smtClean="0"/>
              <a:t>构造尾随后缀集合</a:t>
            </a:r>
            <a:r>
              <a:rPr lang="en-US" altLang="zh-CN" sz="2800" i="1" dirty="0" smtClean="0"/>
              <a:t>F</a:t>
            </a:r>
            <a:r>
              <a:rPr lang="zh-CN" altLang="en-US" sz="2800" dirty="0" smtClean="0"/>
              <a:t>：</a:t>
            </a:r>
            <a:endParaRPr lang="en-US" altLang="zh-CN" sz="2800" dirty="0" smtClean="0"/>
          </a:p>
          <a:p>
            <a:r>
              <a:rPr lang="zh-CN" altLang="en-US" sz="2800" dirty="0" smtClean="0"/>
              <a:t>码字</a:t>
            </a:r>
            <a:r>
              <a:rPr lang="en-US" altLang="zh-CN" sz="2800" dirty="0" smtClean="0"/>
              <a:t>“0”</a:t>
            </a:r>
            <a:r>
              <a:rPr lang="zh-CN" altLang="en-US" sz="2800" dirty="0" smtClean="0"/>
              <a:t>是</a:t>
            </a:r>
            <a:r>
              <a:rPr lang="en-US" altLang="zh-CN" sz="2800" dirty="0" smtClean="0"/>
              <a:t>“011”</a:t>
            </a:r>
            <a:r>
              <a:rPr lang="zh-CN" altLang="en-US" sz="2800" dirty="0" smtClean="0"/>
              <a:t>的前缀，其尾随后缀</a:t>
            </a:r>
            <a:r>
              <a:rPr lang="en-US" altLang="zh-CN" sz="2800" dirty="0" smtClean="0"/>
              <a:t>“11”</a:t>
            </a:r>
            <a:r>
              <a:rPr lang="zh-CN" altLang="en-US" sz="2800" dirty="0" smtClean="0"/>
              <a:t>是码字</a:t>
            </a:r>
            <a:r>
              <a:rPr lang="en-US" altLang="zh-CN" sz="2800" dirty="0" smtClean="0"/>
              <a:t>“110”</a:t>
            </a:r>
            <a:r>
              <a:rPr lang="zh-CN" altLang="en-US" sz="2800" dirty="0" smtClean="0"/>
              <a:t>和</a:t>
            </a:r>
            <a:r>
              <a:rPr lang="en-US" altLang="zh-CN" sz="2800" dirty="0" smtClean="0"/>
              <a:t>“111”</a:t>
            </a:r>
            <a:r>
              <a:rPr lang="zh-CN" altLang="en-US" sz="2800" dirty="0" smtClean="0"/>
              <a:t>的前缀，得尾随后缀为</a:t>
            </a:r>
            <a:r>
              <a:rPr lang="en-US" altLang="zh-CN" sz="2800" dirty="0" smtClean="0"/>
              <a:t>0</a:t>
            </a:r>
            <a:r>
              <a:rPr lang="zh-CN" altLang="en-US" sz="2800" dirty="0" smtClean="0"/>
              <a:t>和</a:t>
            </a:r>
            <a:r>
              <a:rPr lang="en-US" altLang="zh-CN" sz="2800" dirty="0" smtClean="0"/>
              <a:t>1，</a:t>
            </a:r>
            <a:r>
              <a:rPr lang="zh-CN" altLang="en-US" sz="2800" dirty="0" smtClean="0"/>
              <a:t>其中</a:t>
            </a:r>
            <a:r>
              <a:rPr lang="en-US" altLang="zh-CN" sz="2800" dirty="0" smtClean="0">
                <a:solidFill>
                  <a:srgbClr val="FF0000"/>
                </a:solidFill>
              </a:rPr>
              <a:t>0</a:t>
            </a:r>
            <a:r>
              <a:rPr lang="zh-CN" altLang="en-US" sz="2800" dirty="0" smtClean="0">
                <a:solidFill>
                  <a:srgbClr val="FF0000"/>
                </a:solidFill>
              </a:rPr>
              <a:t>是码字</a:t>
            </a:r>
            <a:r>
              <a:rPr lang="zh-CN" altLang="en-US" sz="2800" dirty="0" smtClean="0"/>
              <a:t>，所以码</a:t>
            </a:r>
            <a:r>
              <a:rPr lang="en-US" altLang="zh-CN" sz="2800" i="1" dirty="0" smtClean="0"/>
              <a:t>C</a:t>
            </a:r>
            <a:r>
              <a:rPr lang="zh-CN" altLang="en-US" sz="2800" dirty="0" smtClean="0"/>
              <a:t>不是唯一可译码。</a:t>
            </a:r>
            <a:endParaRPr lang="en-US" altLang="zh-CN" sz="2800" dirty="0" smtClean="0"/>
          </a:p>
          <a:p>
            <a:r>
              <a:rPr lang="zh-CN" altLang="en-US" sz="2800" dirty="0" smtClean="0"/>
              <a:t>尾随后缀集合</a:t>
            </a:r>
            <a:r>
              <a:rPr lang="en-US" altLang="zh-CN" sz="2800" i="1" dirty="0" smtClean="0"/>
              <a:t>F</a:t>
            </a:r>
            <a:r>
              <a:rPr lang="en-US" altLang="zh-CN" sz="2800" dirty="0" smtClean="0"/>
              <a:t>={11，0，1，00，01，10，11}</a:t>
            </a:r>
          </a:p>
          <a:p>
            <a:pPr>
              <a:buNone/>
            </a:pPr>
            <a:r>
              <a:rPr lang="en-US" altLang="zh-CN" sz="2800" dirty="0" smtClean="0"/>
              <a:t>                         0</a:t>
            </a:r>
          </a:p>
          <a:p>
            <a:pPr>
              <a:buNone/>
            </a:pPr>
            <a:r>
              <a:rPr lang="en-US" altLang="zh-CN" sz="2800" dirty="0" smtClean="0"/>
              <a:t>0         11                           00</a:t>
            </a:r>
          </a:p>
          <a:p>
            <a:pPr>
              <a:buNone/>
            </a:pPr>
            <a:r>
              <a:rPr lang="en-US" altLang="zh-CN" sz="2800" dirty="0" smtClean="0"/>
              <a:t>                         1               01           </a:t>
            </a:r>
          </a:p>
          <a:p>
            <a:pPr>
              <a:buNone/>
            </a:pPr>
            <a:r>
              <a:rPr lang="en-US" altLang="zh-CN" sz="2800" dirty="0" smtClean="0"/>
              <a:t>                                          10           </a:t>
            </a:r>
          </a:p>
          <a:p>
            <a:pPr>
              <a:buNone/>
            </a:pPr>
            <a:r>
              <a:rPr lang="en-US" altLang="zh-CN" sz="2800" dirty="0" smtClean="0"/>
              <a:t>                                          11           </a:t>
            </a:r>
            <a:endParaRPr lang="zh-CN" altLang="en-US" sz="28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27</a:t>
            </a:fld>
            <a:endParaRPr lang="zh-CN" altLang="en-US"/>
          </a:p>
        </p:txBody>
      </p:sp>
      <p:grpSp>
        <p:nvGrpSpPr>
          <p:cNvPr id="7" name="组合 6"/>
          <p:cNvGrpSpPr/>
          <p:nvPr/>
        </p:nvGrpSpPr>
        <p:grpSpPr>
          <a:xfrm>
            <a:off x="1331640" y="4221088"/>
            <a:ext cx="3286148" cy="1857388"/>
            <a:chOff x="1000100" y="4000504"/>
            <a:chExt cx="3286148" cy="1857388"/>
          </a:xfrm>
        </p:grpSpPr>
        <p:cxnSp>
          <p:nvCxnSpPr>
            <p:cNvPr id="8" name="直接箭头连接符 7"/>
            <p:cNvCxnSpPr/>
            <p:nvPr/>
          </p:nvCxnSpPr>
          <p:spPr>
            <a:xfrm>
              <a:off x="1000100" y="4429132"/>
              <a:ext cx="571504" cy="15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71670" y="4572008"/>
              <a:ext cx="785818" cy="35719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071670" y="4000504"/>
              <a:ext cx="714380" cy="4286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214678" y="4929198"/>
              <a:ext cx="857256" cy="15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071802" y="4429132"/>
              <a:ext cx="1143008" cy="28575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214678" y="5143512"/>
              <a:ext cx="1000132" cy="21431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143240" y="5357826"/>
              <a:ext cx="1143008" cy="50006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1318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596" y="172274"/>
            <a:ext cx="7772400" cy="1143000"/>
          </a:xfrm>
        </p:spPr>
        <p:txBody>
          <a:bodyPr/>
          <a:lstStyle/>
          <a:p>
            <a:r>
              <a:rPr lang="zh-CN" altLang="en-US" sz="3200" dirty="0"/>
              <a:t>练习</a:t>
            </a:r>
          </a:p>
        </p:txBody>
      </p:sp>
      <p:sp>
        <p:nvSpPr>
          <p:cNvPr id="5" name="灯片编号占位符 4"/>
          <p:cNvSpPr>
            <a:spLocks noGrp="1"/>
          </p:cNvSpPr>
          <p:nvPr>
            <p:ph type="sldNum" sz="quarter" idx="12"/>
          </p:nvPr>
        </p:nvSpPr>
        <p:spPr/>
        <p:txBody>
          <a:bodyPr/>
          <a:lstStyle/>
          <a:p>
            <a:fld id="{86BD411E-054A-431F-A796-7E11E85B9AAE}" type="slidenum">
              <a:rPr lang="en-US" altLang="zh-CN" smtClean="0"/>
              <a:pPr/>
              <a:t>28</a:t>
            </a:fld>
            <a:endParaRPr lang="en-US" altLang="zh-CN"/>
          </a:p>
        </p:txBody>
      </p:sp>
      <p:graphicFrame>
        <p:nvGraphicFramePr>
          <p:cNvPr id="14" name="表格 13"/>
          <p:cNvGraphicFramePr>
            <a:graphicFrameLocks noGrp="1"/>
          </p:cNvGraphicFramePr>
          <p:nvPr>
            <p:extLst>
              <p:ext uri="{D42A27DB-BD31-4B8C-83A1-F6EECF244321}">
                <p14:modId xmlns:p14="http://schemas.microsoft.com/office/powerpoint/2010/main" val="3985853924"/>
              </p:ext>
            </p:extLst>
          </p:nvPr>
        </p:nvGraphicFramePr>
        <p:xfrm>
          <a:off x="574777" y="1448780"/>
          <a:ext cx="8339848" cy="3160383"/>
        </p:xfrm>
        <a:graphic>
          <a:graphicData uri="http://schemas.openxmlformats.org/drawingml/2006/table">
            <a:tbl>
              <a:tblPr>
                <a:tableStyleId>{5C22544A-7EE6-4342-B048-85BDC9FD1C3A}</a:tableStyleId>
              </a:tblPr>
              <a:tblGrid>
                <a:gridCol w="1042481">
                  <a:extLst>
                    <a:ext uri="{9D8B030D-6E8A-4147-A177-3AD203B41FA5}">
                      <a16:colId xmlns:a16="http://schemas.microsoft.com/office/drawing/2014/main" val="40559586"/>
                    </a:ext>
                  </a:extLst>
                </a:gridCol>
                <a:gridCol w="1042481">
                  <a:extLst>
                    <a:ext uri="{9D8B030D-6E8A-4147-A177-3AD203B41FA5}">
                      <a16:colId xmlns:a16="http://schemas.microsoft.com/office/drawing/2014/main" val="933106750"/>
                    </a:ext>
                  </a:extLst>
                </a:gridCol>
                <a:gridCol w="1042481">
                  <a:extLst>
                    <a:ext uri="{9D8B030D-6E8A-4147-A177-3AD203B41FA5}">
                      <a16:colId xmlns:a16="http://schemas.microsoft.com/office/drawing/2014/main" val="2288478301"/>
                    </a:ext>
                  </a:extLst>
                </a:gridCol>
                <a:gridCol w="1042481">
                  <a:extLst>
                    <a:ext uri="{9D8B030D-6E8A-4147-A177-3AD203B41FA5}">
                      <a16:colId xmlns:a16="http://schemas.microsoft.com/office/drawing/2014/main" val="4213529844"/>
                    </a:ext>
                  </a:extLst>
                </a:gridCol>
                <a:gridCol w="1042481">
                  <a:extLst>
                    <a:ext uri="{9D8B030D-6E8A-4147-A177-3AD203B41FA5}">
                      <a16:colId xmlns:a16="http://schemas.microsoft.com/office/drawing/2014/main" val="3457107255"/>
                    </a:ext>
                  </a:extLst>
                </a:gridCol>
                <a:gridCol w="1042481">
                  <a:extLst>
                    <a:ext uri="{9D8B030D-6E8A-4147-A177-3AD203B41FA5}">
                      <a16:colId xmlns:a16="http://schemas.microsoft.com/office/drawing/2014/main" val="1152632562"/>
                    </a:ext>
                  </a:extLst>
                </a:gridCol>
                <a:gridCol w="1042481">
                  <a:extLst>
                    <a:ext uri="{9D8B030D-6E8A-4147-A177-3AD203B41FA5}">
                      <a16:colId xmlns:a16="http://schemas.microsoft.com/office/drawing/2014/main" val="1574623040"/>
                    </a:ext>
                  </a:extLst>
                </a:gridCol>
                <a:gridCol w="1042481">
                  <a:extLst>
                    <a:ext uri="{9D8B030D-6E8A-4147-A177-3AD203B41FA5}">
                      <a16:colId xmlns:a16="http://schemas.microsoft.com/office/drawing/2014/main" val="700966620"/>
                    </a:ext>
                  </a:extLst>
                </a:gridCol>
              </a:tblGrid>
              <a:tr h="417183">
                <a:tc>
                  <a:txBody>
                    <a:bodyPr/>
                    <a:lstStyle/>
                    <a:p>
                      <a:pPr algn="ctr">
                        <a:spcAft>
                          <a:spcPts val="0"/>
                        </a:spcAft>
                      </a:pPr>
                      <a:r>
                        <a:rPr lang="zh-CN" sz="2000" kern="100">
                          <a:effectLst/>
                        </a:rPr>
                        <a:t>消息</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100">
                          <a:effectLst/>
                        </a:rPr>
                        <a:t>概率</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altLang="zh-CN" sz="2000" kern="100" dirty="0" smtClean="0">
                          <a:effectLst/>
                          <a:latin typeface="Times New Roman" panose="02020603050405020304" pitchFamily="18" charset="0"/>
                          <a:ea typeface="宋体" panose="02010600030101010101" pitchFamily="2" charset="-122"/>
                        </a:rPr>
                        <a:t>C</a:t>
                      </a:r>
                      <a:r>
                        <a:rPr lang="en-US" altLang="zh-CN" sz="2000" kern="100" baseline="-25000" dirty="0" smtClean="0">
                          <a:effectLst/>
                          <a:latin typeface="Times New Roman" panose="02020603050405020304" pitchFamily="18" charset="0"/>
                          <a:ea typeface="宋体" panose="02010600030101010101" pitchFamily="2" charset="-122"/>
                        </a:rPr>
                        <a:t>1</a:t>
                      </a:r>
                      <a:endParaRPr lang="en-US" sz="2000" kern="100" baseline="-25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000" kern="100" dirty="0" smtClean="0">
                          <a:effectLst/>
                          <a:latin typeface="Times New Roman" panose="02020603050405020304" pitchFamily="18" charset="0"/>
                          <a:ea typeface="宋体" panose="02010600030101010101" pitchFamily="2" charset="-122"/>
                        </a:rPr>
                        <a:t>C</a:t>
                      </a:r>
                      <a:r>
                        <a:rPr lang="en-US" sz="2000" kern="100" baseline="-25000" dirty="0" smtClean="0">
                          <a:effectLst/>
                          <a:latin typeface="Times New Roman" panose="02020603050405020304" pitchFamily="18" charset="0"/>
                          <a:ea typeface="宋体" panose="02010600030101010101" pitchFamily="2" charset="-122"/>
                        </a:rPr>
                        <a:t>2</a:t>
                      </a:r>
                      <a:endParaRPr lang="en-US" sz="2000" kern="100" baseline="-25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000" kern="100" dirty="0" smtClean="0">
                          <a:effectLst/>
                          <a:latin typeface="Times New Roman" panose="02020603050405020304" pitchFamily="18" charset="0"/>
                          <a:ea typeface="宋体" panose="02010600030101010101" pitchFamily="2" charset="-122"/>
                        </a:rPr>
                        <a:t>C</a:t>
                      </a:r>
                      <a:r>
                        <a:rPr lang="en-US" sz="2000" kern="100" baseline="-25000" dirty="0" smtClean="0">
                          <a:effectLst/>
                          <a:latin typeface="Times New Roman" panose="02020603050405020304" pitchFamily="18" charset="0"/>
                          <a:ea typeface="宋体" panose="02010600030101010101" pitchFamily="2" charset="-122"/>
                        </a:rPr>
                        <a:t>3</a:t>
                      </a:r>
                      <a:endParaRPr lang="en-US" sz="2000" kern="100" baseline="-25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000" kern="100" dirty="0" smtClean="0">
                          <a:effectLst/>
                          <a:latin typeface="Times New Roman" panose="02020603050405020304" pitchFamily="18" charset="0"/>
                          <a:ea typeface="宋体" panose="02010600030101010101" pitchFamily="2" charset="-122"/>
                        </a:rPr>
                        <a:t>C</a:t>
                      </a:r>
                      <a:r>
                        <a:rPr lang="en-US" sz="2000" kern="100" baseline="-25000" dirty="0" smtClean="0">
                          <a:effectLst/>
                          <a:latin typeface="Times New Roman" panose="02020603050405020304" pitchFamily="18" charset="0"/>
                          <a:ea typeface="宋体" panose="02010600030101010101" pitchFamily="2" charset="-122"/>
                        </a:rPr>
                        <a:t>4</a:t>
                      </a:r>
                      <a:endParaRPr lang="en-US" sz="2000" kern="100" baseline="-25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000" kern="100" dirty="0" smtClean="0">
                          <a:effectLst/>
                          <a:latin typeface="Times New Roman" panose="02020603050405020304" pitchFamily="18" charset="0"/>
                          <a:ea typeface="宋体" panose="02010600030101010101" pitchFamily="2" charset="-122"/>
                        </a:rPr>
                        <a:t>C</a:t>
                      </a:r>
                      <a:r>
                        <a:rPr lang="en-US" sz="2000" kern="100" baseline="-25000" dirty="0" smtClean="0">
                          <a:effectLst/>
                          <a:latin typeface="Times New Roman" panose="02020603050405020304" pitchFamily="18" charset="0"/>
                          <a:ea typeface="宋体" panose="02010600030101010101" pitchFamily="2" charset="-122"/>
                        </a:rPr>
                        <a:t>5</a:t>
                      </a:r>
                      <a:endParaRPr lang="en-US" sz="2000" kern="100" baseline="-25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2000" kern="100" dirty="0" smtClean="0">
                          <a:effectLst/>
                          <a:latin typeface="Times New Roman" panose="02020603050405020304" pitchFamily="18" charset="0"/>
                          <a:ea typeface="宋体" panose="02010600030101010101" pitchFamily="2" charset="-122"/>
                        </a:rPr>
                        <a:t>C</a:t>
                      </a:r>
                      <a:r>
                        <a:rPr lang="en-US" sz="2000" kern="100" baseline="-25000" dirty="0" smtClean="0">
                          <a:effectLst/>
                          <a:latin typeface="Times New Roman" panose="02020603050405020304" pitchFamily="18" charset="0"/>
                          <a:ea typeface="宋体" panose="02010600030101010101" pitchFamily="2" charset="-122"/>
                        </a:rPr>
                        <a:t>6</a:t>
                      </a:r>
                      <a:endParaRPr lang="en-US" sz="2000" kern="100" baseline="-25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79812468"/>
                  </a:ext>
                </a:extLst>
              </a:tr>
              <a:tr h="2175106">
                <a:tc>
                  <a:txBody>
                    <a:bodyPr/>
                    <a:lstStyle/>
                    <a:p>
                      <a:pPr algn="ctr">
                        <a:lnSpc>
                          <a:spcPct val="150000"/>
                        </a:lnSpc>
                        <a:spcAft>
                          <a:spcPts val="0"/>
                        </a:spcAft>
                      </a:pPr>
                      <a:r>
                        <a:rPr lang="en-US" sz="2000" kern="100" dirty="0">
                          <a:effectLst/>
                        </a:rPr>
                        <a:t>u</a:t>
                      </a:r>
                      <a:r>
                        <a:rPr lang="en-US" sz="2000" kern="100" baseline="-25000" dirty="0">
                          <a:effectLst/>
                        </a:rPr>
                        <a:t>1</a:t>
                      </a:r>
                      <a:endParaRPr lang="zh-CN" sz="2000" kern="100" dirty="0">
                        <a:effectLst/>
                      </a:endParaRPr>
                    </a:p>
                    <a:p>
                      <a:pPr algn="ctr">
                        <a:lnSpc>
                          <a:spcPct val="150000"/>
                        </a:lnSpc>
                        <a:spcAft>
                          <a:spcPts val="0"/>
                        </a:spcAft>
                      </a:pPr>
                      <a:r>
                        <a:rPr lang="en-US" sz="2000" kern="100" dirty="0">
                          <a:effectLst/>
                        </a:rPr>
                        <a:t>u</a:t>
                      </a:r>
                      <a:r>
                        <a:rPr lang="en-US" sz="2000" kern="100" baseline="-25000" dirty="0">
                          <a:effectLst/>
                        </a:rPr>
                        <a:t>2</a:t>
                      </a:r>
                      <a:endParaRPr lang="zh-CN" sz="2000" kern="100" dirty="0">
                        <a:effectLst/>
                      </a:endParaRPr>
                    </a:p>
                    <a:p>
                      <a:pPr algn="ctr">
                        <a:lnSpc>
                          <a:spcPct val="150000"/>
                        </a:lnSpc>
                        <a:spcAft>
                          <a:spcPts val="0"/>
                        </a:spcAft>
                      </a:pPr>
                      <a:r>
                        <a:rPr lang="en-US" sz="2000" kern="100" dirty="0">
                          <a:effectLst/>
                        </a:rPr>
                        <a:t>u</a:t>
                      </a:r>
                      <a:r>
                        <a:rPr lang="en-US" sz="2000" kern="100" baseline="-25000" dirty="0">
                          <a:effectLst/>
                        </a:rPr>
                        <a:t>3</a:t>
                      </a:r>
                      <a:endParaRPr lang="zh-CN" sz="2000" kern="100" dirty="0">
                        <a:effectLst/>
                      </a:endParaRPr>
                    </a:p>
                    <a:p>
                      <a:pPr algn="ctr">
                        <a:lnSpc>
                          <a:spcPct val="150000"/>
                        </a:lnSpc>
                        <a:spcAft>
                          <a:spcPts val="0"/>
                        </a:spcAft>
                      </a:pPr>
                      <a:r>
                        <a:rPr lang="en-US" sz="2000" kern="100" dirty="0">
                          <a:effectLst/>
                        </a:rPr>
                        <a:t>u</a:t>
                      </a:r>
                      <a:r>
                        <a:rPr lang="en-US" sz="2000" kern="100" baseline="-25000" dirty="0">
                          <a:effectLst/>
                        </a:rPr>
                        <a:t>4</a:t>
                      </a:r>
                      <a:endParaRPr lang="zh-CN" sz="2000" kern="100" dirty="0">
                        <a:effectLst/>
                      </a:endParaRPr>
                    </a:p>
                    <a:p>
                      <a:pPr algn="ctr">
                        <a:lnSpc>
                          <a:spcPct val="150000"/>
                        </a:lnSpc>
                        <a:spcAft>
                          <a:spcPts val="0"/>
                        </a:spcAft>
                      </a:pPr>
                      <a:r>
                        <a:rPr lang="en-US" sz="2000" kern="100" dirty="0">
                          <a:effectLst/>
                        </a:rPr>
                        <a:t>u</a:t>
                      </a:r>
                      <a:r>
                        <a:rPr lang="en-US" sz="2000" kern="100" baseline="-25000" dirty="0">
                          <a:effectLst/>
                        </a:rPr>
                        <a:t>5</a:t>
                      </a:r>
                      <a:endParaRPr lang="zh-CN" sz="2000" kern="100" dirty="0">
                        <a:effectLst/>
                      </a:endParaRPr>
                    </a:p>
                    <a:p>
                      <a:pPr algn="ctr">
                        <a:lnSpc>
                          <a:spcPct val="150000"/>
                        </a:lnSpc>
                        <a:spcAft>
                          <a:spcPts val="0"/>
                        </a:spcAft>
                      </a:pPr>
                      <a:r>
                        <a:rPr lang="en-US" sz="2000" kern="100" dirty="0">
                          <a:effectLst/>
                        </a:rPr>
                        <a:t>u</a:t>
                      </a:r>
                      <a:r>
                        <a:rPr lang="en-US" sz="2000" kern="100" baseline="-25000" dirty="0">
                          <a:effectLst/>
                        </a:rPr>
                        <a:t>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1/2</a:t>
                      </a:r>
                      <a:endParaRPr lang="zh-CN" sz="2000" kern="100" dirty="0">
                        <a:effectLst/>
                      </a:endParaRPr>
                    </a:p>
                    <a:p>
                      <a:pPr algn="ctr">
                        <a:lnSpc>
                          <a:spcPct val="150000"/>
                        </a:lnSpc>
                        <a:spcAft>
                          <a:spcPts val="0"/>
                        </a:spcAft>
                      </a:pPr>
                      <a:r>
                        <a:rPr lang="en-US" sz="2000" kern="100" dirty="0">
                          <a:effectLst/>
                        </a:rPr>
                        <a:t>1/4</a:t>
                      </a:r>
                      <a:endParaRPr lang="zh-CN" sz="2000" kern="100" dirty="0">
                        <a:effectLst/>
                      </a:endParaRPr>
                    </a:p>
                    <a:p>
                      <a:pPr algn="ctr">
                        <a:lnSpc>
                          <a:spcPct val="150000"/>
                        </a:lnSpc>
                        <a:spcAft>
                          <a:spcPts val="0"/>
                        </a:spcAft>
                      </a:pPr>
                      <a:r>
                        <a:rPr lang="en-US" sz="2000" kern="100" dirty="0">
                          <a:effectLst/>
                        </a:rPr>
                        <a:t>1/16</a:t>
                      </a:r>
                      <a:endParaRPr lang="zh-CN" sz="2000" kern="100" dirty="0">
                        <a:effectLst/>
                      </a:endParaRPr>
                    </a:p>
                    <a:p>
                      <a:pPr algn="ctr">
                        <a:lnSpc>
                          <a:spcPct val="150000"/>
                        </a:lnSpc>
                        <a:spcAft>
                          <a:spcPts val="0"/>
                        </a:spcAft>
                      </a:pPr>
                      <a:r>
                        <a:rPr lang="en-US" sz="2000" kern="100" dirty="0">
                          <a:effectLst/>
                        </a:rPr>
                        <a:t>1/16</a:t>
                      </a:r>
                      <a:endParaRPr lang="zh-CN" sz="2000" kern="100" dirty="0">
                        <a:effectLst/>
                      </a:endParaRPr>
                    </a:p>
                    <a:p>
                      <a:pPr algn="ctr">
                        <a:lnSpc>
                          <a:spcPct val="150000"/>
                        </a:lnSpc>
                        <a:spcAft>
                          <a:spcPts val="0"/>
                        </a:spcAft>
                      </a:pPr>
                      <a:r>
                        <a:rPr lang="en-US" sz="2000" kern="100" dirty="0">
                          <a:effectLst/>
                        </a:rPr>
                        <a:t>1/16</a:t>
                      </a:r>
                      <a:endParaRPr lang="zh-CN" sz="2000" kern="100" dirty="0">
                        <a:effectLst/>
                      </a:endParaRPr>
                    </a:p>
                    <a:p>
                      <a:pPr algn="ctr">
                        <a:lnSpc>
                          <a:spcPct val="150000"/>
                        </a:lnSpc>
                        <a:spcAft>
                          <a:spcPts val="0"/>
                        </a:spcAft>
                      </a:pPr>
                      <a:r>
                        <a:rPr lang="en-US" sz="2000" kern="100" dirty="0">
                          <a:effectLst/>
                        </a:rPr>
                        <a:t>1/16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000</a:t>
                      </a:r>
                      <a:endParaRPr lang="zh-CN" sz="2000" kern="100" dirty="0">
                        <a:effectLst/>
                      </a:endParaRPr>
                    </a:p>
                    <a:p>
                      <a:pPr algn="ctr">
                        <a:lnSpc>
                          <a:spcPct val="150000"/>
                        </a:lnSpc>
                        <a:spcAft>
                          <a:spcPts val="0"/>
                        </a:spcAft>
                      </a:pPr>
                      <a:r>
                        <a:rPr lang="en-US" sz="2000" kern="100" dirty="0">
                          <a:effectLst/>
                        </a:rPr>
                        <a:t>001</a:t>
                      </a:r>
                      <a:endParaRPr lang="zh-CN" sz="2000" kern="100" dirty="0">
                        <a:effectLst/>
                      </a:endParaRPr>
                    </a:p>
                    <a:p>
                      <a:pPr algn="ctr">
                        <a:lnSpc>
                          <a:spcPct val="150000"/>
                        </a:lnSpc>
                        <a:spcAft>
                          <a:spcPts val="0"/>
                        </a:spcAft>
                      </a:pPr>
                      <a:r>
                        <a:rPr lang="en-US" sz="2000" kern="100" dirty="0">
                          <a:effectLst/>
                        </a:rPr>
                        <a:t>010</a:t>
                      </a:r>
                      <a:endParaRPr lang="zh-CN" sz="2000" kern="100" dirty="0">
                        <a:effectLst/>
                      </a:endParaRPr>
                    </a:p>
                    <a:p>
                      <a:pPr algn="ctr">
                        <a:lnSpc>
                          <a:spcPct val="150000"/>
                        </a:lnSpc>
                        <a:spcAft>
                          <a:spcPts val="0"/>
                        </a:spcAft>
                      </a:pPr>
                      <a:r>
                        <a:rPr lang="en-US" sz="2000" kern="100" dirty="0">
                          <a:effectLst/>
                        </a:rPr>
                        <a:t>011</a:t>
                      </a:r>
                      <a:endParaRPr lang="zh-CN" sz="2000" kern="100" dirty="0">
                        <a:effectLst/>
                      </a:endParaRPr>
                    </a:p>
                    <a:p>
                      <a:pPr algn="ctr">
                        <a:lnSpc>
                          <a:spcPct val="150000"/>
                        </a:lnSpc>
                        <a:spcAft>
                          <a:spcPts val="0"/>
                        </a:spcAft>
                      </a:pPr>
                      <a:r>
                        <a:rPr lang="en-US" sz="2000" kern="100" dirty="0">
                          <a:effectLst/>
                        </a:rPr>
                        <a:t>100</a:t>
                      </a:r>
                      <a:endParaRPr lang="zh-CN" sz="2000" kern="100" dirty="0">
                        <a:effectLst/>
                      </a:endParaRPr>
                    </a:p>
                    <a:p>
                      <a:pPr algn="ctr">
                        <a:lnSpc>
                          <a:spcPct val="150000"/>
                        </a:lnSpc>
                        <a:spcAft>
                          <a:spcPts val="0"/>
                        </a:spcAft>
                      </a:pPr>
                      <a:r>
                        <a:rPr lang="en-US" sz="2000" kern="100" dirty="0">
                          <a:effectLst/>
                        </a:rPr>
                        <a:t>101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     0</a:t>
                      </a:r>
                      <a:endParaRPr lang="zh-CN" sz="2000" kern="100" dirty="0">
                        <a:effectLst/>
                      </a:endParaRPr>
                    </a:p>
                    <a:p>
                      <a:pPr algn="ctr">
                        <a:lnSpc>
                          <a:spcPct val="150000"/>
                        </a:lnSpc>
                        <a:spcAft>
                          <a:spcPts val="0"/>
                        </a:spcAft>
                      </a:pPr>
                      <a:r>
                        <a:rPr lang="en-US" sz="2000" kern="100" dirty="0">
                          <a:effectLst/>
                        </a:rPr>
                        <a:t>    01</a:t>
                      </a:r>
                      <a:endParaRPr lang="zh-CN" sz="2000" kern="100" dirty="0">
                        <a:effectLst/>
                      </a:endParaRPr>
                    </a:p>
                    <a:p>
                      <a:pPr algn="ctr">
                        <a:lnSpc>
                          <a:spcPct val="150000"/>
                        </a:lnSpc>
                        <a:spcAft>
                          <a:spcPts val="0"/>
                        </a:spcAft>
                      </a:pPr>
                      <a:r>
                        <a:rPr lang="en-US" sz="2000" kern="100" dirty="0">
                          <a:effectLst/>
                        </a:rPr>
                        <a:t>   011</a:t>
                      </a:r>
                      <a:endParaRPr lang="zh-CN" sz="2000" kern="100" dirty="0">
                        <a:effectLst/>
                      </a:endParaRPr>
                    </a:p>
                    <a:p>
                      <a:pPr algn="ctr">
                        <a:lnSpc>
                          <a:spcPct val="150000"/>
                        </a:lnSpc>
                        <a:spcAft>
                          <a:spcPts val="0"/>
                        </a:spcAft>
                      </a:pPr>
                      <a:r>
                        <a:rPr lang="en-US" sz="2000" kern="100" dirty="0">
                          <a:effectLst/>
                        </a:rPr>
                        <a:t>  0111</a:t>
                      </a:r>
                      <a:endParaRPr lang="zh-CN" sz="2000" kern="100" dirty="0">
                        <a:effectLst/>
                      </a:endParaRPr>
                    </a:p>
                    <a:p>
                      <a:pPr algn="ctr">
                        <a:lnSpc>
                          <a:spcPct val="150000"/>
                        </a:lnSpc>
                        <a:spcAft>
                          <a:spcPts val="0"/>
                        </a:spcAft>
                      </a:pPr>
                      <a:r>
                        <a:rPr lang="en-US" sz="2000" kern="100" dirty="0">
                          <a:effectLst/>
                        </a:rPr>
                        <a:t> 01111</a:t>
                      </a:r>
                      <a:endParaRPr lang="zh-CN" sz="2000" kern="100" dirty="0">
                        <a:effectLst/>
                      </a:endParaRPr>
                    </a:p>
                    <a:p>
                      <a:pPr algn="ctr">
                        <a:lnSpc>
                          <a:spcPct val="150000"/>
                        </a:lnSpc>
                        <a:spcAft>
                          <a:spcPts val="0"/>
                        </a:spcAft>
                      </a:pPr>
                      <a:r>
                        <a:rPr lang="en-US" sz="2000" kern="100" dirty="0">
                          <a:effectLst/>
                        </a:rPr>
                        <a:t>011111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     0</a:t>
                      </a:r>
                      <a:endParaRPr lang="zh-CN" sz="2000" kern="100" dirty="0">
                        <a:effectLst/>
                      </a:endParaRPr>
                    </a:p>
                    <a:p>
                      <a:pPr algn="ctr">
                        <a:lnSpc>
                          <a:spcPct val="150000"/>
                        </a:lnSpc>
                        <a:spcAft>
                          <a:spcPts val="0"/>
                        </a:spcAft>
                      </a:pPr>
                      <a:r>
                        <a:rPr lang="en-US" sz="2000" kern="100" dirty="0">
                          <a:effectLst/>
                        </a:rPr>
                        <a:t>    10</a:t>
                      </a:r>
                      <a:endParaRPr lang="zh-CN" sz="2000" kern="100" dirty="0">
                        <a:effectLst/>
                      </a:endParaRPr>
                    </a:p>
                    <a:p>
                      <a:pPr algn="ctr">
                        <a:lnSpc>
                          <a:spcPct val="150000"/>
                        </a:lnSpc>
                        <a:spcAft>
                          <a:spcPts val="0"/>
                        </a:spcAft>
                      </a:pPr>
                      <a:r>
                        <a:rPr lang="en-US" sz="2000" kern="100" dirty="0">
                          <a:effectLst/>
                        </a:rPr>
                        <a:t>   110</a:t>
                      </a:r>
                      <a:endParaRPr lang="zh-CN" sz="2000" kern="100" dirty="0">
                        <a:effectLst/>
                      </a:endParaRPr>
                    </a:p>
                    <a:p>
                      <a:pPr algn="ctr">
                        <a:lnSpc>
                          <a:spcPct val="150000"/>
                        </a:lnSpc>
                        <a:spcAft>
                          <a:spcPts val="0"/>
                        </a:spcAft>
                      </a:pPr>
                      <a:r>
                        <a:rPr lang="en-US" sz="2000" kern="100" dirty="0">
                          <a:effectLst/>
                        </a:rPr>
                        <a:t>  1110</a:t>
                      </a:r>
                      <a:endParaRPr lang="zh-CN" sz="2000" kern="100" dirty="0">
                        <a:effectLst/>
                      </a:endParaRPr>
                    </a:p>
                    <a:p>
                      <a:pPr algn="ctr">
                        <a:lnSpc>
                          <a:spcPct val="150000"/>
                        </a:lnSpc>
                        <a:spcAft>
                          <a:spcPts val="0"/>
                        </a:spcAft>
                      </a:pPr>
                      <a:r>
                        <a:rPr lang="en-US" sz="2000" kern="100" dirty="0">
                          <a:effectLst/>
                        </a:rPr>
                        <a:t> 11110</a:t>
                      </a:r>
                      <a:endParaRPr lang="zh-CN" sz="2000" kern="100" dirty="0">
                        <a:effectLst/>
                      </a:endParaRPr>
                    </a:p>
                    <a:p>
                      <a:pPr algn="ctr">
                        <a:lnSpc>
                          <a:spcPct val="150000"/>
                        </a:lnSpc>
                        <a:spcAft>
                          <a:spcPts val="0"/>
                        </a:spcAft>
                      </a:pPr>
                      <a:r>
                        <a:rPr lang="en-US" sz="2000" kern="100" dirty="0">
                          <a:effectLst/>
                        </a:rPr>
                        <a:t>111110</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  0</a:t>
                      </a:r>
                      <a:endParaRPr lang="zh-CN" sz="2000" kern="100" dirty="0">
                        <a:effectLst/>
                      </a:endParaRPr>
                    </a:p>
                    <a:p>
                      <a:pPr algn="ctr">
                        <a:lnSpc>
                          <a:spcPct val="150000"/>
                        </a:lnSpc>
                        <a:spcAft>
                          <a:spcPts val="0"/>
                        </a:spcAft>
                      </a:pPr>
                      <a:r>
                        <a:rPr lang="en-US" sz="2000" kern="100" dirty="0">
                          <a:effectLst/>
                        </a:rPr>
                        <a:t> 10</a:t>
                      </a:r>
                      <a:endParaRPr lang="zh-CN" sz="2000" kern="100" dirty="0">
                        <a:effectLst/>
                      </a:endParaRPr>
                    </a:p>
                    <a:p>
                      <a:pPr algn="ctr">
                        <a:lnSpc>
                          <a:spcPct val="150000"/>
                        </a:lnSpc>
                        <a:spcAft>
                          <a:spcPts val="0"/>
                        </a:spcAft>
                      </a:pPr>
                      <a:r>
                        <a:rPr lang="en-US" sz="2000" kern="100" dirty="0">
                          <a:effectLst/>
                        </a:rPr>
                        <a:t>1101</a:t>
                      </a:r>
                      <a:endParaRPr lang="zh-CN" sz="2000" kern="100" dirty="0">
                        <a:effectLst/>
                      </a:endParaRPr>
                    </a:p>
                    <a:p>
                      <a:pPr algn="ctr">
                        <a:lnSpc>
                          <a:spcPct val="150000"/>
                        </a:lnSpc>
                        <a:spcAft>
                          <a:spcPts val="0"/>
                        </a:spcAft>
                      </a:pPr>
                      <a:r>
                        <a:rPr lang="en-US" sz="2000" kern="100" dirty="0">
                          <a:effectLst/>
                        </a:rPr>
                        <a:t>1100</a:t>
                      </a:r>
                      <a:endParaRPr lang="zh-CN" sz="2000" kern="100" dirty="0">
                        <a:effectLst/>
                      </a:endParaRPr>
                    </a:p>
                    <a:p>
                      <a:pPr algn="ctr">
                        <a:lnSpc>
                          <a:spcPct val="150000"/>
                        </a:lnSpc>
                        <a:spcAft>
                          <a:spcPts val="0"/>
                        </a:spcAft>
                      </a:pPr>
                      <a:r>
                        <a:rPr lang="en-US" sz="2000" kern="100" dirty="0">
                          <a:effectLst/>
                        </a:rPr>
                        <a:t>1001</a:t>
                      </a:r>
                      <a:endParaRPr lang="zh-CN" sz="2000" kern="100" dirty="0">
                        <a:effectLst/>
                      </a:endParaRPr>
                    </a:p>
                    <a:p>
                      <a:pPr algn="ctr">
                        <a:lnSpc>
                          <a:spcPct val="150000"/>
                        </a:lnSpc>
                        <a:spcAft>
                          <a:spcPts val="0"/>
                        </a:spcAft>
                      </a:pPr>
                      <a:r>
                        <a:rPr lang="en-US" sz="2000" kern="100" dirty="0">
                          <a:effectLst/>
                        </a:rPr>
                        <a:t>1111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  1</a:t>
                      </a:r>
                      <a:endParaRPr lang="zh-CN" sz="2000" kern="100" dirty="0">
                        <a:effectLst/>
                      </a:endParaRPr>
                    </a:p>
                    <a:p>
                      <a:pPr algn="ctr">
                        <a:lnSpc>
                          <a:spcPct val="150000"/>
                        </a:lnSpc>
                        <a:spcAft>
                          <a:spcPts val="0"/>
                        </a:spcAft>
                      </a:pPr>
                      <a:r>
                        <a:rPr lang="en-US" sz="2000" kern="100" dirty="0">
                          <a:effectLst/>
                        </a:rPr>
                        <a:t>000</a:t>
                      </a:r>
                      <a:endParaRPr lang="zh-CN" sz="2000" kern="100" dirty="0">
                        <a:effectLst/>
                      </a:endParaRPr>
                    </a:p>
                    <a:p>
                      <a:pPr algn="ctr">
                        <a:lnSpc>
                          <a:spcPct val="150000"/>
                        </a:lnSpc>
                        <a:spcAft>
                          <a:spcPts val="0"/>
                        </a:spcAft>
                      </a:pPr>
                      <a:r>
                        <a:rPr lang="en-US" sz="2000" kern="100" dirty="0">
                          <a:effectLst/>
                        </a:rPr>
                        <a:t>001</a:t>
                      </a:r>
                      <a:endParaRPr lang="zh-CN" sz="2000" kern="100" dirty="0">
                        <a:effectLst/>
                      </a:endParaRPr>
                    </a:p>
                    <a:p>
                      <a:pPr algn="ctr">
                        <a:lnSpc>
                          <a:spcPct val="150000"/>
                        </a:lnSpc>
                        <a:spcAft>
                          <a:spcPts val="0"/>
                        </a:spcAft>
                      </a:pPr>
                      <a:r>
                        <a:rPr lang="en-US" sz="2000" kern="100" dirty="0">
                          <a:effectLst/>
                        </a:rPr>
                        <a:t>010</a:t>
                      </a:r>
                      <a:endParaRPr lang="zh-CN" sz="2000" kern="100" dirty="0">
                        <a:effectLst/>
                      </a:endParaRPr>
                    </a:p>
                    <a:p>
                      <a:pPr algn="ctr">
                        <a:lnSpc>
                          <a:spcPct val="150000"/>
                        </a:lnSpc>
                        <a:spcAft>
                          <a:spcPts val="0"/>
                        </a:spcAft>
                      </a:pPr>
                      <a:r>
                        <a:rPr lang="en-US" sz="2000" kern="100" dirty="0">
                          <a:effectLst/>
                        </a:rPr>
                        <a:t>110</a:t>
                      </a:r>
                      <a:endParaRPr lang="zh-CN" sz="2000" kern="100" dirty="0">
                        <a:effectLst/>
                      </a:endParaRPr>
                    </a:p>
                    <a:p>
                      <a:pPr algn="ctr">
                        <a:lnSpc>
                          <a:spcPct val="150000"/>
                        </a:lnSpc>
                        <a:spcAft>
                          <a:spcPts val="0"/>
                        </a:spcAft>
                      </a:pPr>
                      <a:r>
                        <a:rPr lang="en-US" sz="2000" kern="100" dirty="0">
                          <a:effectLst/>
                        </a:rPr>
                        <a:t>110</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2000" kern="100" dirty="0">
                          <a:effectLst/>
                        </a:rPr>
                        <a:t>01</a:t>
                      </a:r>
                      <a:endParaRPr lang="zh-CN" sz="2000" kern="100" dirty="0">
                        <a:effectLst/>
                      </a:endParaRPr>
                    </a:p>
                    <a:p>
                      <a:pPr algn="ctr">
                        <a:lnSpc>
                          <a:spcPct val="150000"/>
                        </a:lnSpc>
                        <a:spcAft>
                          <a:spcPts val="0"/>
                        </a:spcAft>
                      </a:pPr>
                      <a:r>
                        <a:rPr lang="en-US" sz="2000" kern="100" dirty="0">
                          <a:effectLst/>
                        </a:rPr>
                        <a:t>001</a:t>
                      </a:r>
                      <a:endParaRPr lang="zh-CN" sz="2000" kern="100" dirty="0">
                        <a:effectLst/>
                      </a:endParaRPr>
                    </a:p>
                    <a:p>
                      <a:pPr algn="ctr">
                        <a:lnSpc>
                          <a:spcPct val="150000"/>
                        </a:lnSpc>
                        <a:spcAft>
                          <a:spcPts val="0"/>
                        </a:spcAft>
                      </a:pPr>
                      <a:r>
                        <a:rPr lang="en-US" sz="2000" kern="100" dirty="0">
                          <a:effectLst/>
                        </a:rPr>
                        <a:t>100</a:t>
                      </a:r>
                      <a:endParaRPr lang="zh-CN" sz="2000" kern="100" dirty="0">
                        <a:effectLst/>
                      </a:endParaRPr>
                    </a:p>
                    <a:p>
                      <a:pPr algn="ctr">
                        <a:lnSpc>
                          <a:spcPct val="150000"/>
                        </a:lnSpc>
                        <a:spcAft>
                          <a:spcPts val="0"/>
                        </a:spcAft>
                      </a:pPr>
                      <a:r>
                        <a:rPr lang="en-US" sz="2000" kern="100" dirty="0">
                          <a:effectLst/>
                        </a:rPr>
                        <a:t>101</a:t>
                      </a:r>
                      <a:endParaRPr lang="zh-CN" sz="2000" kern="100" dirty="0">
                        <a:effectLst/>
                      </a:endParaRPr>
                    </a:p>
                    <a:p>
                      <a:pPr algn="ctr">
                        <a:lnSpc>
                          <a:spcPct val="150000"/>
                        </a:lnSpc>
                        <a:spcAft>
                          <a:spcPts val="0"/>
                        </a:spcAft>
                      </a:pPr>
                      <a:r>
                        <a:rPr lang="en-US" sz="2000" kern="100" dirty="0">
                          <a:effectLst/>
                        </a:rPr>
                        <a:t>110</a:t>
                      </a:r>
                      <a:endParaRPr lang="zh-CN" sz="2000" kern="100" dirty="0">
                        <a:effectLst/>
                      </a:endParaRPr>
                    </a:p>
                    <a:p>
                      <a:pPr algn="ctr">
                        <a:lnSpc>
                          <a:spcPct val="150000"/>
                        </a:lnSpc>
                        <a:spcAft>
                          <a:spcPts val="0"/>
                        </a:spcAft>
                      </a:pPr>
                      <a:r>
                        <a:rPr lang="en-US" sz="2000" kern="100" dirty="0">
                          <a:effectLst/>
                        </a:rPr>
                        <a:t>111</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6956067"/>
                  </a:ext>
                </a:extLst>
              </a:tr>
            </a:tbl>
          </a:graphicData>
        </a:graphic>
      </p:graphicFrame>
      <p:sp>
        <p:nvSpPr>
          <p:cNvPr id="22" name="文本框 21"/>
          <p:cNvSpPr txBox="1"/>
          <p:nvPr/>
        </p:nvSpPr>
        <p:spPr>
          <a:xfrm>
            <a:off x="719572" y="4869160"/>
            <a:ext cx="5878532" cy="1754326"/>
          </a:xfrm>
          <a:prstGeom prst="rect">
            <a:avLst/>
          </a:prstGeom>
          <a:noFill/>
        </p:spPr>
        <p:txBody>
          <a:bodyPr wrap="none" rtlCol="0">
            <a:spAutoFit/>
          </a:bodyPr>
          <a:lstStyle/>
          <a:p>
            <a:pPr>
              <a:lnSpc>
                <a:spcPct val="150000"/>
              </a:lnSpc>
            </a:pPr>
            <a:r>
              <a:rPr lang="zh-CN" altLang="en-US" dirty="0" smtClean="0"/>
              <a:t>（</a:t>
            </a:r>
            <a:r>
              <a:rPr lang="en-US" altLang="zh-CN" dirty="0" smtClean="0"/>
              <a:t>1</a:t>
            </a:r>
            <a:r>
              <a:rPr lang="zh-CN" altLang="en-US" dirty="0" smtClean="0"/>
              <a:t>）哪些是唯一可译码？</a:t>
            </a:r>
            <a:endParaRPr lang="en-US" altLang="zh-CN" dirty="0" smtClean="0"/>
          </a:p>
          <a:p>
            <a:pPr>
              <a:lnSpc>
                <a:spcPct val="150000"/>
              </a:lnSpc>
            </a:pPr>
            <a:r>
              <a:rPr lang="zh-CN" altLang="en-US" dirty="0" smtClean="0"/>
              <a:t>（</a:t>
            </a:r>
            <a:r>
              <a:rPr lang="en-US" altLang="zh-CN" dirty="0" smtClean="0"/>
              <a:t>2</a:t>
            </a:r>
            <a:r>
              <a:rPr lang="zh-CN" altLang="en-US" dirty="0" smtClean="0"/>
              <a:t>）哪些是非延长码（即时码）？</a:t>
            </a:r>
            <a:endParaRPr lang="en-US" altLang="zh-CN" dirty="0" smtClean="0"/>
          </a:p>
          <a:p>
            <a:pPr>
              <a:lnSpc>
                <a:spcPct val="150000"/>
              </a:lnSpc>
            </a:pPr>
            <a:r>
              <a:rPr lang="zh-CN" altLang="en-US" dirty="0" smtClean="0"/>
              <a:t>（</a:t>
            </a:r>
            <a:r>
              <a:rPr lang="en-US" altLang="zh-CN" dirty="0" smtClean="0"/>
              <a:t>3</a:t>
            </a:r>
            <a:r>
              <a:rPr lang="zh-CN" altLang="en-US" dirty="0" smtClean="0"/>
              <a:t>）对所有唯一可译码求出其平均码长。</a:t>
            </a:r>
            <a:endParaRPr lang="en-US" altLang="zh-CN" dirty="0" smtClean="0"/>
          </a:p>
        </p:txBody>
      </p:sp>
    </p:spTree>
    <p:extLst>
      <p:ext uri="{BB962C8B-B14F-4D97-AF65-F5344CB8AC3E}">
        <p14:creationId xmlns:p14="http://schemas.microsoft.com/office/powerpoint/2010/main" val="2177025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515D491-4222-48D1-B14E-33D86F922523}" type="slidenum">
              <a:rPr lang="en-US" altLang="zh-CN" sz="1400">
                <a:latin typeface="Arial" panose="020B0604020202020204" pitchFamily="34" charset="0"/>
              </a:rPr>
              <a:pPr/>
              <a:t>29</a:t>
            </a:fld>
            <a:endParaRPr lang="en-US" altLang="zh-CN" sz="1400">
              <a:latin typeface="Arial" panose="020B0604020202020204" pitchFamily="34" charset="0"/>
            </a:endParaRPr>
          </a:p>
        </p:txBody>
      </p:sp>
      <p:sp>
        <p:nvSpPr>
          <p:cNvPr id="48132" name="Rectangle 2"/>
          <p:cNvSpPr>
            <a:spLocks noGrp="1" noChangeArrowheads="1"/>
          </p:cNvSpPr>
          <p:nvPr>
            <p:ph type="title" idx="4294967295"/>
          </p:nvPr>
        </p:nvSpPr>
        <p:spPr>
          <a:xfrm>
            <a:off x="785273" y="465395"/>
            <a:ext cx="7772400" cy="1143000"/>
          </a:xfrm>
        </p:spPr>
        <p:txBody>
          <a:bodyPr/>
          <a:lstStyle/>
          <a:p>
            <a:pPr algn="ctr" eaLnBrk="1" hangingPunct="1"/>
            <a:r>
              <a:rPr lang="zh-CN" altLang="en-US" sz="3600" b="1" dirty="0" smtClean="0"/>
              <a:t>第</a:t>
            </a:r>
            <a:r>
              <a:rPr lang="en-US" altLang="zh-CN" sz="3600" b="1" dirty="0" smtClean="0"/>
              <a:t>5</a:t>
            </a:r>
            <a:r>
              <a:rPr lang="zh-CN" altLang="en-US" sz="3600" b="1" dirty="0" smtClean="0"/>
              <a:t>章　信源编码</a:t>
            </a:r>
          </a:p>
        </p:txBody>
      </p:sp>
      <p:sp>
        <p:nvSpPr>
          <p:cNvPr id="6" name="Line 12"/>
          <p:cNvSpPr>
            <a:spLocks noChangeShapeType="1"/>
          </p:cNvSpPr>
          <p:nvPr/>
        </p:nvSpPr>
        <p:spPr bwMode="auto">
          <a:xfrm flipV="1">
            <a:off x="2304500" y="3474746"/>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7" name="Line 14"/>
          <p:cNvSpPr>
            <a:spLocks noChangeShapeType="1"/>
          </p:cNvSpPr>
          <p:nvPr/>
        </p:nvSpPr>
        <p:spPr bwMode="auto">
          <a:xfrm flipV="1">
            <a:off x="2328313" y="2476530"/>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8" name="Group 16"/>
          <p:cNvGrpSpPr>
            <a:grpSpLocks/>
          </p:cNvGrpSpPr>
          <p:nvPr/>
        </p:nvGrpSpPr>
        <p:grpSpPr bwMode="auto">
          <a:xfrm>
            <a:off x="2018750" y="1917402"/>
            <a:ext cx="609600" cy="636598"/>
            <a:chOff x="1248" y="1339"/>
            <a:chExt cx="428" cy="389"/>
          </a:xfrm>
        </p:grpSpPr>
        <p:grpSp>
          <p:nvGrpSpPr>
            <p:cNvPr id="9" name="Group 17"/>
            <p:cNvGrpSpPr>
              <a:grpSpLocks/>
            </p:cNvGrpSpPr>
            <p:nvPr/>
          </p:nvGrpSpPr>
          <p:grpSpPr bwMode="auto">
            <a:xfrm>
              <a:off x="1248" y="1339"/>
              <a:ext cx="428" cy="389"/>
              <a:chOff x="624" y="1536"/>
              <a:chExt cx="1251" cy="1256"/>
            </a:xfrm>
          </p:grpSpPr>
          <p:sp>
            <p:nvSpPr>
              <p:cNvPr id="1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1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1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1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1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16" name="Group 23"/>
              <p:cNvGrpSpPr>
                <a:grpSpLocks/>
              </p:cNvGrpSpPr>
              <p:nvPr/>
            </p:nvGrpSpPr>
            <p:grpSpPr bwMode="auto">
              <a:xfrm>
                <a:off x="776" y="1687"/>
                <a:ext cx="947" cy="952"/>
                <a:chOff x="4166" y="1706"/>
                <a:chExt cx="1252" cy="1252"/>
              </a:xfrm>
            </p:grpSpPr>
            <p:sp>
              <p:nvSpPr>
                <p:cNvPr id="1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10" name="Text Box 28"/>
            <p:cNvSpPr txBox="1">
              <a:spLocks noChangeArrowheads="1"/>
            </p:cNvSpPr>
            <p:nvPr/>
          </p:nvSpPr>
          <p:spPr bwMode="auto">
            <a:xfrm>
              <a:off x="1344" y="1393"/>
              <a:ext cx="239" cy="321"/>
            </a:xfrm>
            <a:prstGeom prst="rect">
              <a:avLst/>
            </a:prstGeom>
            <a:noFill/>
            <a:ln w="9525">
              <a:noFill/>
              <a:miter lim="800000"/>
              <a:headEnd/>
              <a:tailEnd/>
            </a:ln>
            <a:effectLst/>
          </p:spPr>
          <p:txBody>
            <a:bodyPr>
              <a:spAutoFit/>
            </a:bodyPr>
            <a:lstStyle/>
            <a:p>
              <a:pPr algn="ctr">
                <a:spcBef>
                  <a:spcPct val="50000"/>
                </a:spcBef>
              </a:pPr>
              <a:r>
                <a:rPr lang="en-US" altLang="zh-CN" sz="2400" b="1" dirty="0"/>
                <a:t>1</a:t>
              </a:r>
            </a:p>
          </p:txBody>
        </p:sp>
      </p:grpSp>
      <p:grpSp>
        <p:nvGrpSpPr>
          <p:cNvPr id="21" name="Group 29"/>
          <p:cNvGrpSpPr>
            <a:grpSpLocks/>
          </p:cNvGrpSpPr>
          <p:nvPr/>
        </p:nvGrpSpPr>
        <p:grpSpPr bwMode="auto">
          <a:xfrm>
            <a:off x="2012400" y="2917534"/>
            <a:ext cx="612775" cy="619125"/>
            <a:chOff x="1244" y="1839"/>
            <a:chExt cx="430" cy="435"/>
          </a:xfrm>
        </p:grpSpPr>
        <p:grpSp>
          <p:nvGrpSpPr>
            <p:cNvPr id="22" name="Group 30"/>
            <p:cNvGrpSpPr>
              <a:grpSpLocks/>
            </p:cNvGrpSpPr>
            <p:nvPr/>
          </p:nvGrpSpPr>
          <p:grpSpPr bwMode="auto">
            <a:xfrm>
              <a:off x="1244" y="1839"/>
              <a:ext cx="430" cy="435"/>
              <a:chOff x="1248" y="1486"/>
              <a:chExt cx="822" cy="828"/>
            </a:xfrm>
          </p:grpSpPr>
          <p:sp>
            <p:nvSpPr>
              <p:cNvPr id="2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2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2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29" name="Group 36"/>
              <p:cNvGrpSpPr>
                <a:grpSpLocks/>
              </p:cNvGrpSpPr>
              <p:nvPr/>
            </p:nvGrpSpPr>
            <p:grpSpPr bwMode="auto">
              <a:xfrm>
                <a:off x="1348" y="1588"/>
                <a:ext cx="621" cy="628"/>
                <a:chOff x="4166" y="1706"/>
                <a:chExt cx="1252" cy="1252"/>
              </a:xfrm>
            </p:grpSpPr>
            <p:sp>
              <p:nvSpPr>
                <p:cNvPr id="3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23" name="Text Box 41"/>
            <p:cNvSpPr txBox="1">
              <a:spLocks noChangeArrowheads="1"/>
            </p:cNvSpPr>
            <p:nvPr/>
          </p:nvSpPr>
          <p:spPr bwMode="auto">
            <a:xfrm>
              <a:off x="1344" y="1904"/>
              <a:ext cx="240" cy="321"/>
            </a:xfrm>
            <a:prstGeom prst="rect">
              <a:avLst/>
            </a:prstGeom>
            <a:noFill/>
            <a:ln w="9525">
              <a:noFill/>
              <a:miter lim="800000"/>
              <a:headEnd/>
              <a:tailEnd/>
            </a:ln>
            <a:effectLst/>
          </p:spPr>
          <p:txBody>
            <a:bodyPr>
              <a:spAutoFit/>
            </a:bodyPr>
            <a:lstStyle/>
            <a:p>
              <a:pPr algn="ctr">
                <a:spcBef>
                  <a:spcPct val="50000"/>
                </a:spcBef>
              </a:pPr>
              <a:r>
                <a:rPr lang="en-US" altLang="zh-CN" sz="2400" b="1"/>
                <a:t>2</a:t>
              </a:r>
            </a:p>
          </p:txBody>
        </p:sp>
      </p:grpSp>
      <p:sp>
        <p:nvSpPr>
          <p:cNvPr id="34" name="Rectangle 68"/>
          <p:cNvSpPr>
            <a:spLocks noChangeArrowheads="1"/>
          </p:cNvSpPr>
          <p:nvPr/>
        </p:nvSpPr>
        <p:spPr bwMode="auto">
          <a:xfrm>
            <a:off x="2699792" y="1988840"/>
            <a:ext cx="3943362" cy="427038"/>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5.1 </a:t>
            </a:r>
            <a:r>
              <a:rPr lang="zh-CN" altLang="en-US" sz="2200" b="1" dirty="0" smtClean="0">
                <a:solidFill>
                  <a:schemeClr val="bg1">
                    <a:lumMod val="65000"/>
                  </a:schemeClr>
                </a:solidFill>
                <a:latin typeface="+mn-ea"/>
              </a:rPr>
              <a:t>编码的概念</a:t>
            </a:r>
            <a:endParaRPr lang="zh-CN" altLang="en-US" sz="2200" b="1" dirty="0">
              <a:solidFill>
                <a:schemeClr val="bg1">
                  <a:lumMod val="65000"/>
                </a:schemeClr>
              </a:solidFill>
              <a:latin typeface="+mn-ea"/>
            </a:endParaRPr>
          </a:p>
        </p:txBody>
      </p:sp>
      <p:sp>
        <p:nvSpPr>
          <p:cNvPr id="35" name="Rectangle 69"/>
          <p:cNvSpPr>
            <a:spLocks noChangeArrowheads="1"/>
          </p:cNvSpPr>
          <p:nvPr/>
        </p:nvSpPr>
        <p:spPr bwMode="auto">
          <a:xfrm>
            <a:off x="2696617" y="3019123"/>
            <a:ext cx="3803661" cy="427037"/>
          </a:xfrm>
          <a:prstGeom prst="rect">
            <a:avLst/>
          </a:prstGeom>
          <a:noFill/>
          <a:ln w="9525">
            <a:noFill/>
            <a:miter lim="800000"/>
            <a:headEnd/>
            <a:tailEnd/>
          </a:ln>
          <a:effectLst/>
        </p:spPr>
        <p:txBody>
          <a:bodyPr wrap="square">
            <a:spAutoFit/>
          </a:bodyPr>
          <a:lstStyle/>
          <a:p>
            <a:r>
              <a:rPr lang="en-US" altLang="zh-CN" sz="2200" b="1" dirty="0" smtClean="0">
                <a:solidFill>
                  <a:srgbClr val="FF0000"/>
                </a:solidFill>
                <a:latin typeface="+mn-ea"/>
              </a:rPr>
              <a:t>5.2 </a:t>
            </a:r>
            <a:r>
              <a:rPr lang="zh-CN" altLang="en-US" sz="2200" b="1" dirty="0" smtClean="0">
                <a:solidFill>
                  <a:srgbClr val="FF0000"/>
                </a:solidFill>
                <a:latin typeface="+mn-ea"/>
              </a:rPr>
              <a:t>无失真信源编码</a:t>
            </a:r>
            <a:r>
              <a:rPr lang="zh-CN" altLang="en-US" sz="2200" b="1" dirty="0">
                <a:solidFill>
                  <a:srgbClr val="FF0000"/>
                </a:solidFill>
                <a:latin typeface="+mn-ea"/>
              </a:rPr>
              <a:t>定理</a:t>
            </a:r>
          </a:p>
        </p:txBody>
      </p:sp>
      <p:sp>
        <p:nvSpPr>
          <p:cNvPr id="36" name="Line 12"/>
          <p:cNvSpPr>
            <a:spLocks noChangeShapeType="1"/>
          </p:cNvSpPr>
          <p:nvPr/>
        </p:nvSpPr>
        <p:spPr bwMode="auto">
          <a:xfrm flipV="1">
            <a:off x="2291784" y="5475010"/>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37" name="Line 14"/>
          <p:cNvSpPr>
            <a:spLocks noChangeShapeType="1"/>
          </p:cNvSpPr>
          <p:nvPr/>
        </p:nvSpPr>
        <p:spPr bwMode="auto">
          <a:xfrm flipV="1">
            <a:off x="2328313" y="4476794"/>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38" name="Group 16"/>
          <p:cNvGrpSpPr>
            <a:grpSpLocks/>
          </p:cNvGrpSpPr>
          <p:nvPr/>
        </p:nvGrpSpPr>
        <p:grpSpPr bwMode="auto">
          <a:xfrm>
            <a:off x="2018750" y="3917666"/>
            <a:ext cx="609600" cy="636598"/>
            <a:chOff x="1248" y="1339"/>
            <a:chExt cx="428" cy="389"/>
          </a:xfrm>
        </p:grpSpPr>
        <p:grpSp>
          <p:nvGrpSpPr>
            <p:cNvPr id="39" name="Group 17"/>
            <p:cNvGrpSpPr>
              <a:grpSpLocks/>
            </p:cNvGrpSpPr>
            <p:nvPr/>
          </p:nvGrpSpPr>
          <p:grpSpPr bwMode="auto">
            <a:xfrm>
              <a:off x="1248" y="1339"/>
              <a:ext cx="428" cy="389"/>
              <a:chOff x="624" y="1536"/>
              <a:chExt cx="1251" cy="1256"/>
            </a:xfrm>
          </p:grpSpPr>
          <p:sp>
            <p:nvSpPr>
              <p:cNvPr id="4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4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4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4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4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46" name="Group 23"/>
              <p:cNvGrpSpPr>
                <a:grpSpLocks/>
              </p:cNvGrpSpPr>
              <p:nvPr/>
            </p:nvGrpSpPr>
            <p:grpSpPr bwMode="auto">
              <a:xfrm>
                <a:off x="776" y="1687"/>
                <a:ext cx="947" cy="952"/>
                <a:chOff x="4166" y="1706"/>
                <a:chExt cx="1252" cy="1252"/>
              </a:xfrm>
            </p:grpSpPr>
            <p:sp>
              <p:nvSpPr>
                <p:cNvPr id="4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4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4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40" name="Text Box 28"/>
            <p:cNvSpPr txBox="1">
              <a:spLocks noChangeArrowheads="1"/>
            </p:cNvSpPr>
            <p:nvPr/>
          </p:nvSpPr>
          <p:spPr bwMode="auto">
            <a:xfrm>
              <a:off x="1344" y="1393"/>
              <a:ext cx="239" cy="282"/>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3</a:t>
              </a:r>
              <a:endParaRPr lang="en-US" altLang="zh-CN" sz="2400" b="1" dirty="0"/>
            </a:p>
          </p:txBody>
        </p:sp>
      </p:grpSp>
      <p:grpSp>
        <p:nvGrpSpPr>
          <p:cNvPr id="51" name="Group 29"/>
          <p:cNvGrpSpPr>
            <a:grpSpLocks/>
          </p:cNvGrpSpPr>
          <p:nvPr/>
        </p:nvGrpSpPr>
        <p:grpSpPr bwMode="auto">
          <a:xfrm>
            <a:off x="1999684" y="4917798"/>
            <a:ext cx="612775" cy="619125"/>
            <a:chOff x="1244" y="1839"/>
            <a:chExt cx="430" cy="435"/>
          </a:xfrm>
        </p:grpSpPr>
        <p:grpSp>
          <p:nvGrpSpPr>
            <p:cNvPr id="52" name="Group 30"/>
            <p:cNvGrpSpPr>
              <a:grpSpLocks/>
            </p:cNvGrpSpPr>
            <p:nvPr/>
          </p:nvGrpSpPr>
          <p:grpSpPr bwMode="auto">
            <a:xfrm>
              <a:off x="1244" y="1839"/>
              <a:ext cx="430" cy="435"/>
              <a:chOff x="1248" y="1486"/>
              <a:chExt cx="822" cy="828"/>
            </a:xfrm>
          </p:grpSpPr>
          <p:sp>
            <p:nvSpPr>
              <p:cNvPr id="5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5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5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5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5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59" name="Group 36"/>
              <p:cNvGrpSpPr>
                <a:grpSpLocks/>
              </p:cNvGrpSpPr>
              <p:nvPr/>
            </p:nvGrpSpPr>
            <p:grpSpPr bwMode="auto">
              <a:xfrm>
                <a:off x="1348" y="1588"/>
                <a:ext cx="621" cy="628"/>
                <a:chOff x="4166" y="1706"/>
                <a:chExt cx="1252" cy="1252"/>
              </a:xfrm>
            </p:grpSpPr>
            <p:sp>
              <p:nvSpPr>
                <p:cNvPr id="6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53" name="Text Box 41"/>
            <p:cNvSpPr txBox="1">
              <a:spLocks noChangeArrowheads="1"/>
            </p:cNvSpPr>
            <p:nvPr/>
          </p:nvSpPr>
          <p:spPr bwMode="auto">
            <a:xfrm>
              <a:off x="1344" y="1904"/>
              <a:ext cx="240" cy="324"/>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4</a:t>
              </a:r>
              <a:endParaRPr lang="en-US" altLang="zh-CN" sz="2400" b="1" dirty="0"/>
            </a:p>
          </p:txBody>
        </p:sp>
      </p:grpSp>
      <p:sp>
        <p:nvSpPr>
          <p:cNvPr id="64" name="Rectangle 68"/>
          <p:cNvSpPr>
            <a:spLocks noChangeArrowheads="1"/>
          </p:cNvSpPr>
          <p:nvPr/>
        </p:nvSpPr>
        <p:spPr bwMode="auto">
          <a:xfrm>
            <a:off x="2699792" y="3989104"/>
            <a:ext cx="3943362" cy="427038"/>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5.3 </a:t>
            </a:r>
            <a:r>
              <a:rPr lang="zh-CN" altLang="en-US" sz="2200" b="1" dirty="0" smtClean="0">
                <a:solidFill>
                  <a:schemeClr val="bg1">
                    <a:lumMod val="65000"/>
                  </a:schemeClr>
                </a:solidFill>
                <a:latin typeface="+mn-ea"/>
              </a:rPr>
              <a:t>限失真信源编码定理</a:t>
            </a:r>
            <a:endParaRPr lang="zh-CN" altLang="en-US" sz="2200" b="1" dirty="0">
              <a:solidFill>
                <a:schemeClr val="bg1">
                  <a:lumMod val="65000"/>
                </a:schemeClr>
              </a:solidFill>
              <a:latin typeface="+mn-ea"/>
            </a:endParaRPr>
          </a:p>
        </p:txBody>
      </p:sp>
      <p:sp>
        <p:nvSpPr>
          <p:cNvPr id="65" name="Rectangle 69"/>
          <p:cNvSpPr>
            <a:spLocks noChangeArrowheads="1"/>
          </p:cNvSpPr>
          <p:nvPr/>
        </p:nvSpPr>
        <p:spPr bwMode="auto">
          <a:xfrm>
            <a:off x="2683901" y="5019387"/>
            <a:ext cx="3803661" cy="427037"/>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5.4 </a:t>
            </a:r>
            <a:r>
              <a:rPr lang="zh-CN" altLang="en-US" sz="2200" b="1" dirty="0" smtClean="0">
                <a:solidFill>
                  <a:schemeClr val="bg1">
                    <a:lumMod val="65000"/>
                  </a:schemeClr>
                </a:solidFill>
                <a:latin typeface="+mn-ea"/>
              </a:rPr>
              <a:t>常用信源编码方法简介</a:t>
            </a:r>
            <a:endParaRPr lang="zh-CN" altLang="en-US" sz="2200" b="1" dirty="0">
              <a:solidFill>
                <a:schemeClr val="bg1">
                  <a:lumMod val="65000"/>
                </a:schemeClr>
              </a:solidFill>
              <a:latin typeface="+mn-ea"/>
            </a:endParaRPr>
          </a:p>
        </p:txBody>
      </p:sp>
    </p:spTree>
    <p:extLst>
      <p:ext uri="{BB962C8B-B14F-4D97-AF65-F5344CB8AC3E}">
        <p14:creationId xmlns:p14="http://schemas.microsoft.com/office/powerpoint/2010/main" val="3158353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D2E01D6-2154-4324-822C-7D2FA5A0C353}" type="slidenum">
              <a:rPr lang="en-US" altLang="zh-CN" sz="1400">
                <a:latin typeface="Arial" panose="020B0604020202020204" pitchFamily="34" charset="0"/>
              </a:rPr>
              <a:pPr/>
              <a:t>3</a:t>
            </a:fld>
            <a:endParaRPr lang="en-US" altLang="zh-CN" sz="1400" dirty="0">
              <a:latin typeface="Arial" panose="020B0604020202020204" pitchFamily="34" charset="0"/>
            </a:endParaRPr>
          </a:p>
        </p:txBody>
      </p:sp>
      <p:sp>
        <p:nvSpPr>
          <p:cNvPr id="158723" name="Rectangle 3"/>
          <p:cNvSpPr>
            <a:spLocks noGrp="1" noChangeArrowheads="1"/>
          </p:cNvSpPr>
          <p:nvPr>
            <p:ph type="body" idx="1"/>
          </p:nvPr>
        </p:nvSpPr>
        <p:spPr>
          <a:xfrm>
            <a:off x="1531938" y="2162175"/>
            <a:ext cx="7035800" cy="3932238"/>
          </a:xfrm>
        </p:spPr>
        <p:txBody>
          <a:bodyPr/>
          <a:lstStyle/>
          <a:p>
            <a:pPr eaLnBrk="1" hangingPunct="1">
              <a:buFont typeface="Monotype Sorts" pitchFamily="2" charset="2"/>
              <a:buNone/>
            </a:pPr>
            <a:r>
              <a:rPr lang="zh-CN" altLang="en-US" smtClean="0"/>
              <a:t>信源编码的作用可归纳为：</a:t>
            </a:r>
          </a:p>
          <a:p>
            <a:pPr eaLnBrk="1" hangingPunct="1">
              <a:buFont typeface="Monotype Sorts" pitchFamily="2" charset="2"/>
              <a:buNone/>
            </a:pPr>
            <a:r>
              <a:rPr lang="en-US" altLang="zh-CN" smtClean="0"/>
              <a:t>(1) </a:t>
            </a:r>
            <a:r>
              <a:rPr lang="zh-CN" altLang="en-US" smtClean="0">
                <a:solidFill>
                  <a:srgbClr val="FF0000"/>
                </a:solidFill>
              </a:rPr>
              <a:t>符号变换</a:t>
            </a:r>
            <a:r>
              <a:rPr lang="zh-CN" altLang="en-US" smtClean="0"/>
              <a:t>：使信源的输出符号与信道的输入符号相匹配；</a:t>
            </a:r>
            <a:endParaRPr lang="en-US" altLang="zh-CN" smtClean="0"/>
          </a:p>
          <a:p>
            <a:pPr eaLnBrk="1" hangingPunct="1">
              <a:buFont typeface="Monotype Sorts" pitchFamily="2" charset="2"/>
              <a:buNone/>
            </a:pPr>
            <a:r>
              <a:rPr lang="en-US" altLang="zh-CN" smtClean="0"/>
              <a:t>(2)</a:t>
            </a:r>
            <a:r>
              <a:rPr lang="zh-CN" altLang="en-US" smtClean="0">
                <a:solidFill>
                  <a:srgbClr val="FF0000"/>
                </a:solidFill>
              </a:rPr>
              <a:t>信息匹配：</a:t>
            </a:r>
            <a:r>
              <a:rPr lang="zh-CN" altLang="en-US" smtClean="0"/>
              <a:t>使信息传输率达到信道容量；</a:t>
            </a:r>
          </a:p>
          <a:p>
            <a:pPr eaLnBrk="1" hangingPunct="1">
              <a:buFont typeface="Monotype Sorts" pitchFamily="2" charset="2"/>
              <a:buNone/>
            </a:pPr>
            <a:r>
              <a:rPr lang="en-US" altLang="zh-CN" smtClean="0"/>
              <a:t>(3) </a:t>
            </a:r>
            <a:r>
              <a:rPr lang="zh-CN" altLang="en-US" smtClean="0">
                <a:solidFill>
                  <a:srgbClr val="FF0000"/>
                </a:solidFill>
              </a:rPr>
              <a:t>冗余度压缩</a:t>
            </a:r>
            <a:r>
              <a:rPr lang="zh-CN" altLang="en-US" smtClean="0"/>
              <a:t>：使编码效率等于或接近</a:t>
            </a:r>
            <a:r>
              <a:rPr lang="en-US" altLang="zh-CN" smtClean="0"/>
              <a:t>100</a:t>
            </a:r>
            <a:r>
              <a:rPr lang="zh-CN" altLang="en-US" smtClean="0"/>
              <a:t>％。 </a:t>
            </a:r>
          </a:p>
        </p:txBody>
      </p:sp>
      <p:sp>
        <p:nvSpPr>
          <p:cNvPr id="46085" name="Rectangle 4"/>
          <p:cNvSpPr>
            <a:spLocks noGrp="1" noChangeArrowheads="1"/>
          </p:cNvSpPr>
          <p:nvPr>
            <p:ph type="title" idx="4294967295"/>
          </p:nvPr>
        </p:nvSpPr>
        <p:spPr>
          <a:xfrm>
            <a:off x="575556" y="476672"/>
            <a:ext cx="7772400" cy="1143000"/>
          </a:xfrm>
          <a:noFill/>
        </p:spPr>
        <p:txBody>
          <a:bodyPr/>
          <a:lstStyle/>
          <a:p>
            <a:pPr algn="ctr" eaLnBrk="1" hangingPunct="1"/>
            <a:r>
              <a:rPr lang="zh-CN" altLang="en-US" sz="3600" b="1" dirty="0" smtClean="0"/>
              <a:t>第</a:t>
            </a:r>
            <a:r>
              <a:rPr lang="en-US" altLang="zh-CN" sz="3600" b="1" dirty="0" smtClean="0"/>
              <a:t>5</a:t>
            </a:r>
            <a:r>
              <a:rPr lang="zh-CN" altLang="en-US" sz="3600" b="1" dirty="0" smtClean="0"/>
              <a:t>章　信源编码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8723">
                                            <p:txEl>
                                              <p:pRg st="1" end="1"/>
                                            </p:txEl>
                                          </p:spTgt>
                                        </p:tgtEl>
                                        <p:attrNameLst>
                                          <p:attrName>style.visibility</p:attrName>
                                        </p:attrNameLst>
                                      </p:cBhvr>
                                      <p:to>
                                        <p:strVal val="visible"/>
                                      </p:to>
                                    </p:set>
                                    <p:anim calcmode="lin" valueType="num">
                                      <p:cBhvr additive="base">
                                        <p:cTn id="7" dur="500" fill="hold"/>
                                        <p:tgtEl>
                                          <p:spTgt spid="1587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8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8723">
                                            <p:txEl>
                                              <p:pRg st="2" end="2"/>
                                            </p:txEl>
                                          </p:spTgt>
                                        </p:tgtEl>
                                        <p:attrNameLst>
                                          <p:attrName>style.visibility</p:attrName>
                                        </p:attrNameLst>
                                      </p:cBhvr>
                                      <p:to>
                                        <p:strVal val="visible"/>
                                      </p:to>
                                    </p:set>
                                    <p:anim calcmode="lin" valueType="num">
                                      <p:cBhvr additive="base">
                                        <p:cTn id="13" dur="500" fill="hold"/>
                                        <p:tgtEl>
                                          <p:spTgt spid="1587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8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8723">
                                            <p:txEl>
                                              <p:pRg st="3" end="3"/>
                                            </p:txEl>
                                          </p:spTgt>
                                        </p:tgtEl>
                                        <p:attrNameLst>
                                          <p:attrName>style.visibility</p:attrName>
                                        </p:attrNameLst>
                                      </p:cBhvr>
                                      <p:to>
                                        <p:strVal val="visible"/>
                                      </p:to>
                                    </p:set>
                                    <p:anim calcmode="lin" valueType="num">
                                      <p:cBhvr additive="base">
                                        <p:cTn id="19" dur="500" fill="hold"/>
                                        <p:tgtEl>
                                          <p:spTgt spid="1587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8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92230B5-C107-4EA4-9C12-97577513A729}" type="slidenum">
              <a:rPr lang="zh-CN" altLang="en-US" smtClean="0">
                <a:latin typeface="Times New Roman" pitchFamily="18" charset="0"/>
                <a:cs typeface="Times New Roman" pitchFamily="18" charset="0"/>
              </a:rPr>
              <a:pPr/>
              <a:t>30</a:t>
            </a:fld>
            <a:endParaRPr lang="zh-CN" altLang="en-US">
              <a:latin typeface="Times New Roman" pitchFamily="18" charset="0"/>
              <a:cs typeface="Times New Roman" pitchFamily="18" charset="0"/>
            </a:endParaRPr>
          </a:p>
        </p:txBody>
      </p:sp>
      <p:sp>
        <p:nvSpPr>
          <p:cNvPr id="8" name="Rectangle 2"/>
          <p:cNvSpPr txBox="1">
            <a:spLocks noChangeArrowheads="1"/>
          </p:cNvSpPr>
          <p:nvPr/>
        </p:nvSpPr>
        <p:spPr>
          <a:xfrm>
            <a:off x="1018357" y="153171"/>
            <a:ext cx="7072362" cy="785794"/>
          </a:xfrm>
          <a:prstGeom prst="rect">
            <a:avLst/>
          </a:prstGeom>
        </p:spPr>
        <p:txBody>
          <a:bodyPr vert="horz" lIns="91440" tIns="45720" rIns="91440" bIns="45720" rtlCol="0" anchor="ctr">
            <a:normAutofit/>
          </a:bodyPr>
          <a:lstStyle/>
          <a:p>
            <a:pPr lvl="0" algn="ctr">
              <a:spcBef>
                <a:spcPct val="0"/>
              </a:spcBef>
            </a:pPr>
            <a:r>
              <a:rPr lang="zh-CN" altLang="en-US" sz="4000" b="1" dirty="0" smtClean="0">
                <a:solidFill>
                  <a:schemeClr val="accent6"/>
                </a:solidFill>
                <a:latin typeface="Times New Roman" pitchFamily="18" charset="0"/>
                <a:ea typeface="华文楷体" pitchFamily="2" charset="-122"/>
                <a:cs typeface="Times New Roman" pitchFamily="18" charset="0"/>
              </a:rPr>
              <a:t>无失真信源编码</a:t>
            </a:r>
            <a:endParaRPr kumimoji="0" lang="zh-CN" altLang="en-US" sz="4000" b="1" i="0" u="none" strike="noStrike" kern="1200" cap="none" spc="0" normalizeH="0" baseline="0" noProof="0" dirty="0" smtClean="0">
              <a:ln>
                <a:noFill/>
              </a:ln>
              <a:solidFill>
                <a:schemeClr val="accent6"/>
              </a:solidFill>
              <a:effectLst/>
              <a:uLnTx/>
              <a:uFillTx/>
              <a:latin typeface="Times New Roman" pitchFamily="18" charset="0"/>
              <a:ea typeface="华文楷体" pitchFamily="2" charset="-122"/>
              <a:cs typeface="Times New Roman" pitchFamily="18" charset="0"/>
            </a:endParaRPr>
          </a:p>
        </p:txBody>
      </p:sp>
      <p:sp>
        <p:nvSpPr>
          <p:cNvPr id="10" name="Text Box 3"/>
          <p:cNvSpPr txBox="1">
            <a:spLocks noChangeArrowheads="1"/>
          </p:cNvSpPr>
          <p:nvPr/>
        </p:nvSpPr>
        <p:spPr bwMode="auto">
          <a:xfrm>
            <a:off x="3913197" y="5122847"/>
            <a:ext cx="2016125" cy="52863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eaLnBrk="0" hangingPunct="0"/>
            <a:r>
              <a:rPr kumimoji="0" lang="zh-CN" altLang="en-US" sz="2800" b="1">
                <a:solidFill>
                  <a:schemeClr val="bg1"/>
                </a:solidFill>
                <a:latin typeface="Times New Roman" pitchFamily="18" charset="0"/>
                <a:cs typeface="Times New Roman" pitchFamily="18" charset="0"/>
              </a:rPr>
              <a:t>信源编码器</a:t>
            </a:r>
          </a:p>
        </p:txBody>
      </p:sp>
      <p:sp>
        <p:nvSpPr>
          <p:cNvPr id="11" name="Text Box 4"/>
          <p:cNvSpPr txBox="1">
            <a:spLocks noChangeArrowheads="1"/>
          </p:cNvSpPr>
          <p:nvPr/>
        </p:nvSpPr>
        <p:spPr bwMode="auto">
          <a:xfrm>
            <a:off x="3986222" y="6059472"/>
            <a:ext cx="1871662" cy="52863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eaLnBrk="0" hangingPunct="0">
              <a:spcBef>
                <a:spcPct val="0"/>
              </a:spcBef>
            </a:pPr>
            <a:r>
              <a:rPr kumimoji="0" lang="zh-CN" altLang="en-US" sz="2800" b="1">
                <a:solidFill>
                  <a:schemeClr val="bg1"/>
                </a:solidFill>
                <a:latin typeface="Times New Roman" pitchFamily="18" charset="0"/>
                <a:cs typeface="Times New Roman" pitchFamily="18" charset="0"/>
              </a:rPr>
              <a:t>码表</a:t>
            </a:r>
          </a:p>
        </p:txBody>
      </p:sp>
      <p:sp>
        <p:nvSpPr>
          <p:cNvPr id="12" name="Text Box 5"/>
          <p:cNvSpPr txBox="1">
            <a:spLocks noChangeArrowheads="1"/>
          </p:cNvSpPr>
          <p:nvPr/>
        </p:nvSpPr>
        <p:spPr bwMode="auto">
          <a:xfrm>
            <a:off x="1847840" y="5186379"/>
            <a:ext cx="1295400" cy="52863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eaLnBrk="0" hangingPunct="0"/>
            <a:r>
              <a:rPr kumimoji="0" lang="zh-CN" altLang="en-US" sz="2800" b="1">
                <a:solidFill>
                  <a:schemeClr val="bg1"/>
                </a:solidFill>
                <a:latin typeface="Times New Roman" pitchFamily="18" charset="0"/>
                <a:cs typeface="Times New Roman" pitchFamily="18" charset="0"/>
              </a:rPr>
              <a:t>信源</a:t>
            </a:r>
          </a:p>
        </p:txBody>
      </p:sp>
      <p:sp>
        <p:nvSpPr>
          <p:cNvPr id="13" name="Text Box 6"/>
          <p:cNvSpPr txBox="1">
            <a:spLocks noChangeArrowheads="1"/>
          </p:cNvSpPr>
          <p:nvPr/>
        </p:nvSpPr>
        <p:spPr bwMode="auto">
          <a:xfrm>
            <a:off x="6705624" y="5122847"/>
            <a:ext cx="1295400" cy="52863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eaLnBrk="0" hangingPunct="0"/>
            <a:r>
              <a:rPr kumimoji="0" lang="zh-CN" altLang="en-US" sz="2800" b="1">
                <a:solidFill>
                  <a:schemeClr val="bg1"/>
                </a:solidFill>
                <a:latin typeface="Times New Roman" pitchFamily="18" charset="0"/>
                <a:cs typeface="Times New Roman" pitchFamily="18" charset="0"/>
              </a:rPr>
              <a:t>信道</a:t>
            </a:r>
          </a:p>
        </p:txBody>
      </p:sp>
      <p:sp>
        <p:nvSpPr>
          <p:cNvPr id="14" name="Line 7"/>
          <p:cNvSpPr>
            <a:spLocks noChangeShapeType="1"/>
          </p:cNvSpPr>
          <p:nvPr/>
        </p:nvSpPr>
        <p:spPr bwMode="auto">
          <a:xfrm>
            <a:off x="3168650" y="5411772"/>
            <a:ext cx="755650" cy="0"/>
          </a:xfrm>
          <a:prstGeom prst="line">
            <a:avLst/>
          </a:prstGeom>
          <a:noFill/>
          <a:ln w="952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15" name="Line 8"/>
          <p:cNvSpPr>
            <a:spLocks noChangeShapeType="1"/>
          </p:cNvSpPr>
          <p:nvPr/>
        </p:nvSpPr>
        <p:spPr bwMode="auto">
          <a:xfrm>
            <a:off x="5940425" y="5411772"/>
            <a:ext cx="758825" cy="0"/>
          </a:xfrm>
          <a:prstGeom prst="line">
            <a:avLst/>
          </a:prstGeom>
          <a:noFill/>
          <a:ln w="952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16" name="Line 9"/>
          <p:cNvSpPr>
            <a:spLocks noChangeShapeType="1"/>
          </p:cNvSpPr>
          <p:nvPr/>
        </p:nvSpPr>
        <p:spPr bwMode="auto">
          <a:xfrm flipV="1">
            <a:off x="4968875" y="5627672"/>
            <a:ext cx="0" cy="433387"/>
          </a:xfrm>
          <a:prstGeom prst="line">
            <a:avLst/>
          </a:prstGeom>
          <a:noFill/>
          <a:ln w="952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17" name="Rectangle 10"/>
          <p:cNvSpPr txBox="1">
            <a:spLocks noChangeArrowheads="1"/>
          </p:cNvSpPr>
          <p:nvPr/>
        </p:nvSpPr>
        <p:spPr>
          <a:xfrm>
            <a:off x="539750" y="1142984"/>
            <a:ext cx="8280400" cy="352742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信源编码器输入的消息序列</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1</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2</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l</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L</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l</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1</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n</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输入的消息总共有</a:t>
            </a:r>
            <a:r>
              <a:rPr kumimoji="0" lang="en-US" altLang="zh-CN" sz="2800" b="1" i="1" u="none" strike="noStrike" kern="1200" cap="none" spc="0" normalizeH="0" baseline="0" noProof="0" dirty="0" err="1" smtClean="0">
                <a:ln>
                  <a:noFill/>
                </a:ln>
                <a:solidFill>
                  <a:srgbClr val="FF0000"/>
                </a:solidFill>
                <a:effectLst/>
                <a:uLnTx/>
                <a:uFillTx/>
                <a:latin typeface="Times New Roman" pitchFamily="18" charset="0"/>
                <a:cs typeface="Times New Roman" pitchFamily="18" charset="0"/>
              </a:rPr>
              <a:t>n</a:t>
            </a:r>
            <a:r>
              <a:rPr kumimoji="0" lang="en-US" altLang="zh-CN" sz="2800" b="1" i="1" u="none" strike="noStrike" kern="1200" cap="none" spc="0" normalizeH="0" baseline="30000" noProof="0" dirty="0" err="1" smtClean="0">
                <a:ln>
                  <a:noFill/>
                </a:ln>
                <a:solidFill>
                  <a:srgbClr val="FF0000"/>
                </a:solidFill>
                <a:effectLst/>
                <a:uLnTx/>
                <a:uFillTx/>
                <a:latin typeface="Times New Roman" pitchFamily="18" charset="0"/>
                <a:cs typeface="Times New Roman" pitchFamily="18" charset="0"/>
              </a:rPr>
              <a:t>L</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种可能的组合</a:t>
            </a:r>
          </a:p>
          <a:p>
            <a:pPr marL="342900" marR="0" lvl="0" indent="-342900" algn="l" defTabSz="914400" rtl="0" eaLnBrk="1" fontAlgn="auto" latinLnBrk="0" hangingPunct="1">
              <a:lnSpc>
                <a:spcPct val="11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输出的码字为</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Y</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Y</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1</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Y</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2</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Y</a:t>
            </a:r>
            <a:r>
              <a:rPr kumimoji="0" lang="en-US" altLang="zh-CN" sz="2800" b="1" i="1" u="none" strike="noStrike" kern="1200" cap="none" spc="0" normalizeH="0" baseline="-25000" noProof="0" dirty="0" err="1" smtClean="0">
                <a:ln>
                  <a:noFill/>
                </a:ln>
                <a:solidFill>
                  <a:schemeClr val="tx1"/>
                </a:solidFill>
                <a:effectLst/>
                <a:uLnTx/>
                <a:uFillTx/>
                <a:latin typeface="Times New Roman" pitchFamily="18" charset="0"/>
                <a:cs typeface="Times New Roman" pitchFamily="18" charset="0"/>
              </a:rPr>
              <a:t>k</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Y</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K</a:t>
            </a:r>
            <a:r>
              <a:rPr kumimoji="0" lang="en-US" altLang="zh-CN" sz="1800" b="1" i="1" u="none" strike="noStrike" kern="1200" cap="none" spc="0" normalizeH="0" baseline="-80000" noProof="0" dirty="0" smtClean="0">
                <a:ln>
                  <a:noFill/>
                </a:ln>
                <a:solidFill>
                  <a:schemeClr val="tx1"/>
                </a:solidFill>
                <a:effectLst/>
                <a:uLnTx/>
                <a:uFillTx/>
                <a:latin typeface="Times New Roman" pitchFamily="18" charset="0"/>
                <a:cs typeface="Times New Roman" pitchFamily="18" charset="0"/>
              </a:rPr>
              <a:t>L</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 ,    </a:t>
            </a:r>
            <a:r>
              <a:rPr kumimoji="0" lang="en-US" altLang="zh-CN" sz="2800" b="1" i="1"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Y</a:t>
            </a:r>
            <a:r>
              <a:rPr kumimoji="0" lang="en-US" altLang="zh-CN" sz="2800" b="1" i="1" u="none" strike="noStrike" kern="1200" cap="none" spc="0" normalizeH="0" baseline="-25000" noProof="0" dirty="0" err="1" smtClean="0">
                <a:ln>
                  <a:noFill/>
                </a:ln>
                <a:solidFill>
                  <a:schemeClr val="tx1"/>
                </a:solidFill>
                <a:effectLst/>
                <a:uLnTx/>
                <a:uFillTx/>
                <a:latin typeface="Times New Roman" pitchFamily="18" charset="0"/>
                <a:cs typeface="Times New Roman" pitchFamily="18" charset="0"/>
              </a:rPr>
              <a:t>k</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b</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cs typeface="Times New Roman" pitchFamily="18" charset="0"/>
              </a:rPr>
              <a:t>1</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r>
              <a:rPr kumimoji="0" lang="en-US" altLang="zh-CN" sz="2800" b="1" i="1"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b</a:t>
            </a:r>
            <a:r>
              <a:rPr kumimoji="0" lang="en-US" altLang="zh-CN" sz="2800" b="1" i="0" u="none" strike="noStrike" kern="1200" cap="none" spc="0" normalizeH="0" baseline="-25000" noProof="0" dirty="0" err="1" smtClean="0">
                <a:ln>
                  <a:noFill/>
                </a:ln>
                <a:solidFill>
                  <a:schemeClr val="tx1"/>
                </a:solidFill>
                <a:effectLst/>
                <a:uLnTx/>
                <a:uFillTx/>
                <a:latin typeface="Times New Roman" pitchFamily="18" charset="0"/>
                <a:cs typeface="Times New Roman" pitchFamily="18" charset="0"/>
              </a:rPr>
              <a:t>m</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输出的码字总共有</a:t>
            </a:r>
            <a:r>
              <a:rPr kumimoji="0" lang="en-US" altLang="zh-CN" sz="2800" b="1" i="1" u="none" strike="noStrike" kern="1200" cap="none" spc="0" normalizeH="0" baseline="0" noProof="0" dirty="0" err="1" smtClean="0">
                <a:ln>
                  <a:noFill/>
                </a:ln>
                <a:solidFill>
                  <a:srgbClr val="FF0000"/>
                </a:solidFill>
                <a:effectLst/>
                <a:uLnTx/>
                <a:uFillTx/>
                <a:latin typeface="Times New Roman" pitchFamily="18" charset="0"/>
                <a:cs typeface="Times New Roman" pitchFamily="18" charset="0"/>
              </a:rPr>
              <a:t>m</a:t>
            </a:r>
            <a:r>
              <a:rPr kumimoji="0" lang="en-US" altLang="zh-CN" sz="2800" b="1" i="1" u="none" strike="noStrike" kern="1200" cap="none" spc="0" normalizeH="0" baseline="30000" noProof="0" dirty="0" err="1" smtClean="0">
                <a:ln>
                  <a:noFill/>
                </a:ln>
                <a:solidFill>
                  <a:srgbClr val="FF0000"/>
                </a:solidFill>
                <a:effectLst/>
                <a:uLnTx/>
                <a:uFillTx/>
                <a:latin typeface="Times New Roman" pitchFamily="18" charset="0"/>
                <a:cs typeface="Times New Roman" pitchFamily="18" charset="0"/>
              </a:rPr>
              <a:t>K</a:t>
            </a:r>
            <a:r>
              <a:rPr kumimoji="0" lang="en-US" altLang="zh-CN" sz="2000" b="1" i="1" u="none" strike="noStrike" kern="1200" cap="none" spc="0" normalizeH="0" baseline="20000" noProof="0" dirty="0" err="1" smtClean="0">
                <a:ln>
                  <a:noFill/>
                </a:ln>
                <a:solidFill>
                  <a:srgbClr val="FF0000"/>
                </a:solidFill>
                <a:effectLst/>
                <a:uLnTx/>
                <a:uFillTx/>
                <a:latin typeface="Times New Roman" pitchFamily="18" charset="0"/>
                <a:cs typeface="Times New Roman" pitchFamily="18" charset="0"/>
              </a:rPr>
              <a:t>L</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种可能的组合。</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18" name="Text Box 11"/>
          <p:cNvSpPr txBox="1">
            <a:spLocks noChangeArrowheads="1"/>
          </p:cNvSpPr>
          <p:nvPr/>
        </p:nvSpPr>
        <p:spPr bwMode="auto">
          <a:xfrm>
            <a:off x="3281359" y="4962653"/>
            <a:ext cx="719137" cy="395173"/>
          </a:xfrm>
          <a:prstGeom prst="rect">
            <a:avLst/>
          </a:prstGeom>
          <a:noFill/>
          <a:ln w="9525" algn="ctr">
            <a:noFill/>
            <a:miter lim="800000"/>
            <a:headEnd/>
            <a:tailEnd/>
          </a:ln>
          <a:effectLst/>
        </p:spPr>
        <p:txBody>
          <a:bodyPr>
            <a:spAutoFit/>
          </a:bodyPr>
          <a:lstStyle/>
          <a:p>
            <a:pPr>
              <a:lnSpc>
                <a:spcPct val="80000"/>
              </a:lnSpc>
            </a:pPr>
            <a:r>
              <a:rPr lang="en-US" altLang="zh-CN" sz="2400" b="1" i="1" dirty="0">
                <a:solidFill>
                  <a:schemeClr val="accent6"/>
                </a:solidFill>
                <a:latin typeface="Times New Roman" pitchFamily="18" charset="0"/>
                <a:cs typeface="Times New Roman" pitchFamily="18" charset="0"/>
              </a:rPr>
              <a:t>X</a:t>
            </a:r>
          </a:p>
        </p:txBody>
      </p:sp>
      <p:sp>
        <p:nvSpPr>
          <p:cNvPr id="19" name="Text Box 12"/>
          <p:cNvSpPr txBox="1">
            <a:spLocks noChangeArrowheads="1"/>
          </p:cNvSpPr>
          <p:nvPr/>
        </p:nvSpPr>
        <p:spPr bwMode="auto">
          <a:xfrm>
            <a:off x="6067440" y="5034091"/>
            <a:ext cx="719138" cy="395173"/>
          </a:xfrm>
          <a:prstGeom prst="rect">
            <a:avLst/>
          </a:prstGeom>
          <a:noFill/>
          <a:ln w="9525" algn="ctr">
            <a:noFill/>
            <a:miter lim="800000"/>
            <a:headEnd/>
            <a:tailEnd/>
          </a:ln>
          <a:effectLst/>
        </p:spPr>
        <p:txBody>
          <a:bodyPr>
            <a:spAutoFit/>
          </a:bodyPr>
          <a:lstStyle/>
          <a:p>
            <a:pPr>
              <a:lnSpc>
                <a:spcPct val="80000"/>
              </a:lnSpc>
            </a:pPr>
            <a:r>
              <a:rPr lang="en-US" altLang="zh-CN" sz="2400" b="1" i="1" dirty="0">
                <a:solidFill>
                  <a:schemeClr val="accent6"/>
                </a:solidFill>
                <a:latin typeface="Times New Roman" pitchFamily="18" charset="0"/>
                <a:cs typeface="Times New Roman" pitchFamily="18" charset="0"/>
              </a:rPr>
              <a:t>Y</a:t>
            </a:r>
          </a:p>
        </p:txBody>
      </p:sp>
      <p:sp>
        <p:nvSpPr>
          <p:cNvPr id="20" name="Text Box 13"/>
          <p:cNvSpPr txBox="1">
            <a:spLocks noChangeArrowheads="1"/>
          </p:cNvSpPr>
          <p:nvPr/>
        </p:nvSpPr>
        <p:spPr bwMode="auto">
          <a:xfrm>
            <a:off x="2643174" y="5786454"/>
            <a:ext cx="1366837" cy="389209"/>
          </a:xfrm>
          <a:prstGeom prst="rect">
            <a:avLst/>
          </a:prstGeom>
          <a:noFill/>
          <a:ln w="9525" algn="ctr">
            <a:noFill/>
            <a:miter lim="800000"/>
            <a:headEnd/>
            <a:tailEnd/>
          </a:ln>
          <a:effectLst/>
        </p:spPr>
        <p:txBody>
          <a:bodyPr>
            <a:spAutoFit/>
          </a:bodyPr>
          <a:lstStyle/>
          <a:p>
            <a:pPr>
              <a:lnSpc>
                <a:spcPct val="80000"/>
              </a:lnSpc>
            </a:pPr>
            <a:r>
              <a:rPr lang="en-US" altLang="zh-CN" sz="2400" b="1" i="1" dirty="0">
                <a:solidFill>
                  <a:srgbClr val="FF3300"/>
                </a:solidFill>
                <a:latin typeface="Times New Roman" pitchFamily="18" charset="0"/>
                <a:cs typeface="Times New Roman" pitchFamily="18" charset="0"/>
              </a:rPr>
              <a:t>L</a:t>
            </a:r>
            <a:r>
              <a:rPr lang="zh-CN" altLang="en-US" sz="2400" b="1" dirty="0">
                <a:solidFill>
                  <a:schemeClr val="tx1"/>
                </a:solidFill>
                <a:latin typeface="Times New Roman" pitchFamily="18" charset="0"/>
                <a:cs typeface="Times New Roman" pitchFamily="18" charset="0"/>
              </a:rPr>
              <a:t>长序列</a:t>
            </a:r>
          </a:p>
        </p:txBody>
      </p:sp>
      <p:sp>
        <p:nvSpPr>
          <p:cNvPr id="21" name="Text Box 14"/>
          <p:cNvSpPr txBox="1">
            <a:spLocks noChangeArrowheads="1"/>
          </p:cNvSpPr>
          <p:nvPr/>
        </p:nvSpPr>
        <p:spPr bwMode="auto">
          <a:xfrm>
            <a:off x="5857884" y="5715016"/>
            <a:ext cx="1500198" cy="387798"/>
          </a:xfrm>
          <a:prstGeom prst="rect">
            <a:avLst/>
          </a:prstGeom>
          <a:noFill/>
          <a:ln w="9525" algn="ctr">
            <a:noFill/>
            <a:miter lim="800000"/>
            <a:headEnd/>
            <a:tailEnd/>
          </a:ln>
          <a:effectLst/>
        </p:spPr>
        <p:txBody>
          <a:bodyPr wrap="square">
            <a:spAutoFit/>
          </a:bodyPr>
          <a:lstStyle/>
          <a:p>
            <a:pPr>
              <a:lnSpc>
                <a:spcPct val="80000"/>
              </a:lnSpc>
            </a:pPr>
            <a:r>
              <a:rPr lang="en-US" altLang="zh-CN" sz="2400" b="1" i="1" dirty="0" smtClean="0">
                <a:solidFill>
                  <a:srgbClr val="FF3300"/>
                </a:solidFill>
                <a:latin typeface="Times New Roman" pitchFamily="18" charset="0"/>
                <a:cs typeface="Times New Roman" pitchFamily="18" charset="0"/>
              </a:rPr>
              <a:t>K</a:t>
            </a:r>
            <a:r>
              <a:rPr lang="en-US" altLang="zh-CN" sz="2400" b="1" i="1" baseline="-25000" dirty="0" smtClean="0">
                <a:solidFill>
                  <a:srgbClr val="FF3300"/>
                </a:solidFill>
                <a:latin typeface="Times New Roman" pitchFamily="18" charset="0"/>
                <a:cs typeface="Times New Roman" pitchFamily="18" charset="0"/>
              </a:rPr>
              <a:t>L</a:t>
            </a:r>
            <a:r>
              <a:rPr lang="zh-CN" altLang="en-US" sz="2400" b="1" dirty="0" smtClean="0">
                <a:solidFill>
                  <a:schemeClr val="tx1"/>
                </a:solidFill>
                <a:latin typeface="Times New Roman" pitchFamily="18" charset="0"/>
                <a:cs typeface="Times New Roman" pitchFamily="18" charset="0"/>
              </a:rPr>
              <a:t>长</a:t>
            </a:r>
            <a:r>
              <a:rPr lang="zh-CN" altLang="en-US" sz="2400" b="1" dirty="0">
                <a:solidFill>
                  <a:schemeClr val="tx1"/>
                </a:solidFill>
                <a:latin typeface="Times New Roman" pitchFamily="18" charset="0"/>
                <a:cs typeface="Times New Roman" pitchFamily="18" charset="0"/>
              </a:rPr>
              <a:t>码字</a:t>
            </a:r>
          </a:p>
        </p:txBody>
      </p:sp>
    </p:spTree>
    <p:extLst>
      <p:ext uri="{BB962C8B-B14F-4D97-AF65-F5344CB8AC3E}">
        <p14:creationId xmlns:p14="http://schemas.microsoft.com/office/powerpoint/2010/main" val="292098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10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10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10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wipe(left)">
                                      <p:cBhvr>
                                        <p:cTn id="22" dur="10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wipe(left)">
                                      <p:cBhvr>
                                        <p:cTn id="27" dur="10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animEffect transition="in" filter="wipe(left)">
                                      <p:cBhvr>
                                        <p:cTn id="32" dur="10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68884"/>
            <a:ext cx="7772400" cy="1143000"/>
          </a:xfrm>
        </p:spPr>
        <p:txBody>
          <a:bodyPr/>
          <a:lstStyle/>
          <a:p>
            <a:pPr algn="ctr"/>
            <a:r>
              <a:rPr lang="zh-CN" altLang="en-US" sz="3600" b="1" dirty="0" smtClean="0"/>
              <a:t>无失真信源编码</a:t>
            </a:r>
            <a:endParaRPr lang="zh-CN" altLang="en-US" sz="3600" b="1" dirty="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31</a:t>
            </a:fld>
            <a:endParaRPr lang="zh-CN" altLang="en-US"/>
          </a:p>
        </p:txBody>
      </p:sp>
      <p:sp>
        <p:nvSpPr>
          <p:cNvPr id="6" name="Rectangle 3"/>
          <p:cNvSpPr txBox="1">
            <a:spLocks noChangeArrowheads="1"/>
          </p:cNvSpPr>
          <p:nvPr/>
        </p:nvSpPr>
        <p:spPr>
          <a:xfrm>
            <a:off x="685800" y="1412875"/>
            <a:ext cx="7696200" cy="4968875"/>
          </a:xfrm>
          <a:prstGeom prst="rect">
            <a:avLst/>
          </a:prstGeom>
        </p:spPr>
        <p:txBody>
          <a:bodyPr/>
          <a:lstStyle/>
          <a:p>
            <a:pPr marL="342900" marR="0" lvl="0" indent="-342900" algn="l" defTabSz="914400" rtl="0" eaLnBrk="1" fontAlgn="auto" latinLnBrk="0" hangingPunct="1">
              <a:lnSpc>
                <a:spcPct val="120000"/>
              </a:lnSpc>
              <a:spcBef>
                <a:spcPct val="20000"/>
              </a:spcBef>
              <a:spcAft>
                <a:spcPts val="0"/>
              </a:spcAft>
              <a:buClrTx/>
              <a:buSzTx/>
              <a:buFont typeface="Wingdings" pitchFamily="2" charset="2"/>
              <a:buChar char="Ø"/>
              <a:tabLst/>
              <a:defRPr/>
            </a:pPr>
            <a:r>
              <a:rPr kumimoji="0" lang="en-US" altLang="zh-CN" sz="2800" b="1" i="1"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Y</a:t>
            </a:r>
            <a:r>
              <a:rPr kumimoji="0" lang="en-US" altLang="zh-CN" sz="2800" b="1" i="1" u="none" strike="noStrike" kern="1200" cap="none" spc="0" normalizeH="0" baseline="-25000" noProof="0" dirty="0" err="1" smtClean="0">
                <a:ln>
                  <a:noFill/>
                </a:ln>
                <a:solidFill>
                  <a:schemeClr val="tx1"/>
                </a:solidFill>
                <a:effectLst/>
                <a:uLnTx/>
                <a:uFillTx/>
                <a:latin typeface="Times New Roman" pitchFamily="18" charset="0"/>
                <a:ea typeface="+mn-ea"/>
                <a:cs typeface="Times New Roman" pitchFamily="18" charset="0"/>
              </a:rPr>
              <a:t>k</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有</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m</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种可能取值，所以</a:t>
            </a: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平均每个符号</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输出的最大信息量为</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log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m</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等概分布</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20000"/>
              </a:lnSpc>
              <a:spcBef>
                <a:spcPct val="20000"/>
              </a:spcBef>
              <a:spcAft>
                <a:spcPts val="0"/>
              </a:spcAft>
              <a:buClrTx/>
              <a:buSzTx/>
              <a:buFont typeface="Wingdings" pitchFamily="2" charset="2"/>
              <a:buChar char="Ø"/>
              <a:tabLst/>
              <a:defRPr/>
            </a:pP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K</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L</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长码字的最大信息量为</a:t>
            </a:r>
            <a:r>
              <a:rPr kumimoji="0" lang="en-US" altLang="zh-CN" sz="2800" b="1" i="1"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K</a:t>
            </a:r>
            <a:r>
              <a:rPr kumimoji="0" lang="en-US" altLang="zh-CN" sz="2800" b="1" i="1" u="none" strike="noStrike" kern="1200" cap="none" spc="0" normalizeH="0" baseline="-25000" noProof="0" dirty="0" err="1" smtClean="0">
                <a:ln>
                  <a:noFill/>
                </a:ln>
                <a:solidFill>
                  <a:schemeClr val="tx1"/>
                </a:solidFill>
                <a:effectLst/>
                <a:uLnTx/>
                <a:uFillTx/>
                <a:latin typeface="Times New Roman" pitchFamily="18" charset="0"/>
                <a:ea typeface="+mn-ea"/>
                <a:cs typeface="Times New Roman" pitchFamily="18" charset="0"/>
              </a:rPr>
              <a:t>L</a:t>
            </a:r>
            <a:r>
              <a:rPr kumimoji="0" lang="en-US" altLang="zh-CN" sz="2800" b="1"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log</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m</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，用该码字表示</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L</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长的信源序列，</a:t>
            </a:r>
          </a:p>
          <a:p>
            <a:pPr marL="342900" marR="0" lvl="0" indent="-342900" algn="l" defTabSz="914400" rtl="0" eaLnBrk="1" fontAlgn="auto" latinLnBrk="0" hangingPunct="1">
              <a:lnSpc>
                <a:spcPct val="120000"/>
              </a:lnSpc>
              <a:spcBef>
                <a:spcPct val="20000"/>
              </a:spcBef>
              <a:spcAft>
                <a:spcPts val="0"/>
              </a:spcAft>
              <a:buClrTx/>
              <a:buSzTx/>
              <a:buFont typeface="Wingdings" pitchFamily="2" charset="2"/>
              <a:buChar char="Ø"/>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则</a:t>
            </a: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传送一个信源符号需要的平均信息率</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为</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4112770092"/>
              </p:ext>
            </p:extLst>
          </p:nvPr>
        </p:nvGraphicFramePr>
        <p:xfrm>
          <a:off x="2771775" y="4293096"/>
          <a:ext cx="3095625" cy="812800"/>
        </p:xfrm>
        <a:graphic>
          <a:graphicData uri="http://schemas.openxmlformats.org/presentationml/2006/ole">
            <mc:AlternateContent xmlns:mc="http://schemas.openxmlformats.org/markup-compatibility/2006">
              <mc:Choice xmlns:v="urn:schemas-microsoft-com:vml" Requires="v">
                <p:oleObj spid="_x0000_s74184" name="Equation" r:id="rId3" imgW="1562100" imgH="406400" progId="Equation.DSMT4">
                  <p:embed/>
                </p:oleObj>
              </mc:Choice>
              <mc:Fallback>
                <p:oleObj name="Equation" r:id="rId3" imgW="1562100" imgH="406400" progId="Equation.DSMT4">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293096"/>
                        <a:ext cx="3095625" cy="812800"/>
                      </a:xfrm>
                      <a:prstGeom prst="rect">
                        <a:avLst/>
                      </a:prstGeom>
                      <a:noFill/>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556828353"/>
              </p:ext>
            </p:extLst>
          </p:nvPr>
        </p:nvGraphicFramePr>
        <p:xfrm>
          <a:off x="1547813" y="5300663"/>
          <a:ext cx="6308725" cy="523875"/>
        </p:xfrm>
        <a:graphic>
          <a:graphicData uri="http://schemas.openxmlformats.org/presentationml/2006/ole">
            <mc:AlternateContent xmlns:mc="http://schemas.openxmlformats.org/markup-compatibility/2006">
              <mc:Choice xmlns:v="urn:schemas-microsoft-com:vml" Requires="v">
                <p:oleObj spid="_x0000_s74185" name="公式" r:id="rId5" imgW="2679480" imgH="228600" progId="Equation.3">
                  <p:embed/>
                </p:oleObj>
              </mc:Choice>
              <mc:Fallback>
                <p:oleObj name="公式" r:id="rId5" imgW="2679480" imgH="228600" progId="Equation.3">
                  <p:embed/>
                  <p:pic>
                    <p:nvPicPr>
                      <p:cNvPr id="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5300663"/>
                        <a:ext cx="6308725" cy="523875"/>
                      </a:xfrm>
                      <a:prstGeom prst="rect">
                        <a:avLst/>
                      </a:prstGeom>
                      <a:noFill/>
                    </p:spPr>
                  </p:pic>
                </p:oleObj>
              </mc:Fallback>
            </mc:AlternateContent>
          </a:graphicData>
        </a:graphic>
      </p:graphicFrame>
      <p:sp>
        <p:nvSpPr>
          <p:cNvPr id="9" name="文本框 8"/>
          <p:cNvSpPr txBox="1"/>
          <p:nvPr/>
        </p:nvSpPr>
        <p:spPr>
          <a:xfrm>
            <a:off x="6032000" y="4452292"/>
            <a:ext cx="1824538" cy="461665"/>
          </a:xfrm>
          <a:prstGeom prst="rect">
            <a:avLst/>
          </a:prstGeom>
          <a:noFill/>
        </p:spPr>
        <p:txBody>
          <a:bodyPr wrap="none" rtlCol="0">
            <a:spAutoFit/>
          </a:bodyPr>
          <a:lstStyle/>
          <a:p>
            <a:r>
              <a:rPr lang="en-US" altLang="zh-CN" dirty="0">
                <a:solidFill>
                  <a:srgbClr val="FF0000"/>
                </a:solidFill>
              </a:rPr>
              <a:t>b</a:t>
            </a:r>
            <a:r>
              <a:rPr lang="en-US" altLang="zh-CN" dirty="0" smtClean="0">
                <a:solidFill>
                  <a:srgbClr val="FF0000"/>
                </a:solidFill>
              </a:rPr>
              <a:t>it/</a:t>
            </a:r>
            <a:r>
              <a:rPr lang="zh-CN" altLang="en-US" dirty="0" smtClean="0">
                <a:solidFill>
                  <a:srgbClr val="FF0000"/>
                </a:solidFill>
              </a:rPr>
              <a:t>信源符号</a:t>
            </a:r>
            <a:endParaRPr lang="zh-CN" altLang="en-US" dirty="0">
              <a:solidFill>
                <a:srgbClr val="FF0000"/>
              </a:solidFill>
            </a:endParaRPr>
          </a:p>
        </p:txBody>
      </p:sp>
    </p:spTree>
    <p:extLst>
      <p:ext uri="{BB962C8B-B14F-4D97-AF65-F5344CB8AC3E}">
        <p14:creationId xmlns:p14="http://schemas.microsoft.com/office/powerpoint/2010/main" val="19463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971550" y="238915"/>
            <a:ext cx="7772400" cy="1143000"/>
          </a:xfrm>
        </p:spPr>
        <p:txBody>
          <a:bodyPr>
            <a:normAutofit/>
          </a:bodyPr>
          <a:lstStyle/>
          <a:p>
            <a:pPr lvl="0" algn="ctr"/>
            <a:r>
              <a:rPr lang="zh-CN" altLang="en-US" sz="3600" b="1" dirty="0" smtClean="0"/>
              <a:t>无失真信源编码</a:t>
            </a:r>
            <a:endParaRPr lang="zh-CN" altLang="en-US" sz="3600" b="1"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32</a:t>
            </a:fld>
            <a:endParaRPr lang="zh-CN" altLang="en-US"/>
          </a:p>
        </p:txBody>
      </p:sp>
      <p:sp>
        <p:nvSpPr>
          <p:cNvPr id="8" name="Rectangle 3"/>
          <p:cNvSpPr txBox="1">
            <a:spLocks noChangeArrowheads="1"/>
          </p:cNvSpPr>
          <p:nvPr/>
        </p:nvSpPr>
        <p:spPr>
          <a:xfrm>
            <a:off x="685800" y="1412875"/>
            <a:ext cx="7696200" cy="3311525"/>
          </a:xfrm>
          <a:prstGeom prst="rect">
            <a:avLst/>
          </a:prstGeom>
        </p:spPr>
        <p:txBody>
          <a:bodyPr/>
          <a:lstStyle/>
          <a:p>
            <a:pPr marL="342900" marR="0" lvl="0" indent="-34290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实现</a:t>
            </a:r>
            <a:r>
              <a:rPr kumimoji="0" lang="zh-CN" altLang="en-US" sz="3200" b="1" i="0"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无失真</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的信源编码</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要求</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742950" marR="0" lvl="1" indent="-28575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信源符号</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1</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2</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l</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L</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742950" marR="0" lvl="1" indent="-28575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码字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Y</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1</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Y</a:t>
            </a:r>
            <a:r>
              <a:rPr kumimoji="0" lang="en-US" altLang="zh-CN" sz="2800" b="1"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2</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altLang="zh-CN" sz="2800" b="1" i="1"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Y</a:t>
            </a:r>
            <a:r>
              <a:rPr kumimoji="0" lang="en-US" altLang="zh-CN" sz="2800" b="1" i="1" u="none" strike="noStrike" kern="1200" cap="none" spc="0" normalizeH="0" baseline="-25000" noProof="0" dirty="0" err="1" smtClean="0">
                <a:ln>
                  <a:noFill/>
                </a:ln>
                <a:solidFill>
                  <a:schemeClr val="tx1"/>
                </a:solidFill>
                <a:effectLst/>
                <a:uLnTx/>
                <a:uFillTx/>
                <a:latin typeface="Times New Roman" pitchFamily="18" charset="0"/>
                <a:ea typeface="+mn-ea"/>
                <a:cs typeface="Times New Roman" pitchFamily="18" charset="0"/>
              </a:rPr>
              <a:t>k</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Y</a:t>
            </a:r>
            <a:r>
              <a:rPr kumimoji="0" lang="en-US" altLang="zh-CN" sz="2800" b="1" i="1"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K</a:t>
            </a:r>
            <a:r>
              <a:rPr kumimoji="0" lang="en-US" altLang="zh-CN" sz="2800" b="1" i="1" u="none" strike="noStrike" kern="1200" cap="none" spc="0" normalizeH="0" baseline="-50000" noProof="0" dirty="0" smtClean="0">
                <a:ln>
                  <a:noFill/>
                </a:ln>
                <a:solidFill>
                  <a:schemeClr val="tx1"/>
                </a:solidFill>
                <a:effectLst/>
                <a:uLnTx/>
                <a:uFillTx/>
                <a:latin typeface="Times New Roman" pitchFamily="18" charset="0"/>
                <a:ea typeface="+mn-ea"/>
                <a:cs typeface="Times New Roman" pitchFamily="18" charset="0"/>
              </a:rPr>
              <a:t>L</a:t>
            </a:r>
          </a:p>
          <a:p>
            <a:pPr marL="342900" marR="0" lvl="0" indent="-34290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能够无失真或</a:t>
            </a:r>
            <a:r>
              <a:rPr kumimoji="0" lang="zh-CN" altLang="en-US" sz="2800" b="1" i="0" u="none" strike="noStrike" kern="1200" cap="none" spc="0" normalizeH="0" baseline="0" noProof="0" dirty="0" smtClean="0">
                <a:ln>
                  <a:noFill/>
                </a:ln>
                <a:solidFill>
                  <a:srgbClr val="FF3300"/>
                </a:solidFill>
                <a:effectLst/>
                <a:uLnTx/>
                <a:uFillTx/>
                <a:latin typeface="宋体" charset="-122"/>
                <a:ea typeface="+mn-ea"/>
                <a:cs typeface="Times New Roman" pitchFamily="18" charset="0"/>
              </a:rPr>
              <a:t>无差错地从</a:t>
            </a:r>
            <a:r>
              <a:rPr kumimoji="0" lang="en-US" altLang="zh-CN" sz="2800" b="1" i="1"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Y</a:t>
            </a:r>
            <a:r>
              <a:rPr kumimoji="0" lang="zh-CN" altLang="en-US" sz="2800" b="1" i="0" u="none" strike="noStrike" kern="1200" cap="none" spc="0" normalizeH="0" baseline="0" noProof="0" dirty="0" smtClean="0">
                <a:ln>
                  <a:noFill/>
                </a:ln>
                <a:solidFill>
                  <a:srgbClr val="FF3300"/>
                </a:solidFill>
                <a:effectLst/>
                <a:uLnTx/>
                <a:uFillTx/>
                <a:latin typeface="宋体" charset="-122"/>
                <a:ea typeface="+mn-ea"/>
                <a:cs typeface="Times New Roman" pitchFamily="18" charset="0"/>
              </a:rPr>
              <a:t>恢复</a:t>
            </a:r>
            <a:r>
              <a:rPr kumimoji="0" lang="en-US" altLang="zh-CN" sz="2800" b="1" i="1"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X</a:t>
            </a:r>
            <a:r>
              <a:rPr kumimoji="0" lang="en-US" altLang="zh-CN" sz="28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也就是能正确地进行反变换或译码</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传送</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Y </a:t>
            </a:r>
            <a:r>
              <a:rPr kumimoji="0" lang="zh-CN" altLang="en-US" sz="28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时所需要的</a:t>
            </a:r>
            <a:r>
              <a:rPr kumimoji="0" lang="zh-CN" altLang="en-US" sz="2800" b="1" i="0" u="none" strike="noStrike" kern="1200" cap="none" spc="0" normalizeH="0" baseline="0" noProof="0" dirty="0" smtClean="0">
                <a:ln>
                  <a:noFill/>
                </a:ln>
                <a:solidFill>
                  <a:srgbClr val="FF3300"/>
                </a:solidFill>
                <a:effectLst/>
                <a:uLnTx/>
                <a:uFillTx/>
                <a:latin typeface="宋体" charset="-122"/>
                <a:ea typeface="+mn-ea"/>
                <a:cs typeface="Times New Roman" pitchFamily="18" charset="0"/>
              </a:rPr>
              <a:t>信息率最小</a:t>
            </a:r>
            <a:r>
              <a:rPr kumimoji="0" lang="zh-CN" altLang="en-US" sz="2400" b="1" i="0"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 </a:t>
            </a:r>
            <a:endParaRPr kumimoji="0" lang="zh-CN" altLang="en-US" sz="2400" b="1" i="0" u="none" strike="noStrike" kern="1200" cap="none" spc="0" normalizeH="0" baseline="0" noProof="0" dirty="0">
              <a:ln>
                <a:noFill/>
              </a:ln>
              <a:solidFill>
                <a:srgbClr val="FF3300"/>
              </a:solidFill>
              <a:effectLst/>
              <a:uLnTx/>
              <a:uFillTx/>
              <a:latin typeface="Times New Roman" pitchFamily="18" charset="0"/>
              <a:ea typeface="+mn-ea"/>
              <a:cs typeface="Times New Roman" pitchFamily="18" charset="0"/>
            </a:endParaRPr>
          </a:p>
        </p:txBody>
      </p:sp>
      <p:sp>
        <p:nvSpPr>
          <p:cNvPr id="10" name="Rectangle 7"/>
          <p:cNvSpPr>
            <a:spLocks noChangeArrowheads="1"/>
          </p:cNvSpPr>
          <p:nvPr/>
        </p:nvSpPr>
        <p:spPr bwMode="auto">
          <a:xfrm>
            <a:off x="642910" y="4643446"/>
            <a:ext cx="7696200" cy="576262"/>
          </a:xfrm>
          <a:prstGeom prst="rect">
            <a:avLst/>
          </a:prstGeom>
          <a:noFill/>
          <a:ln w="9525">
            <a:noFill/>
            <a:miter lim="800000"/>
            <a:headEnd/>
            <a:tailEnd/>
          </a:ln>
        </p:spPr>
        <p:txBody>
          <a:bodyPr/>
          <a:lstStyle/>
          <a:p>
            <a:pPr marL="742950" lvl="1" indent="-285750" algn="l">
              <a:spcBef>
                <a:spcPct val="20000"/>
              </a:spcBef>
            </a:pPr>
            <a:r>
              <a:rPr kumimoji="0" lang="zh-CN" altLang="en-US" sz="2800" b="1" dirty="0">
                <a:solidFill>
                  <a:srgbClr val="FF3300"/>
                </a:solidFill>
                <a:latin typeface="宋体" charset="-122"/>
              </a:rPr>
              <a:t>信息率最小</a:t>
            </a:r>
            <a:r>
              <a:rPr kumimoji="0" lang="zh-CN" altLang="en-US" sz="2800" b="1" dirty="0">
                <a:solidFill>
                  <a:schemeClr val="tx1"/>
                </a:solidFill>
                <a:latin typeface="宋体" charset="-122"/>
              </a:rPr>
              <a:t>就是找到一种编码方式使</a:t>
            </a:r>
            <a:endParaRPr kumimoji="0" lang="zh-CN" altLang="en-US" b="1" dirty="0">
              <a:solidFill>
                <a:schemeClr val="tx1"/>
              </a:solidFill>
            </a:endParaRPr>
          </a:p>
        </p:txBody>
      </p:sp>
      <p:sp>
        <p:nvSpPr>
          <p:cNvPr id="11" name="Rectangle 8"/>
          <p:cNvSpPr>
            <a:spLocks noChangeArrowheads="1"/>
          </p:cNvSpPr>
          <p:nvPr/>
        </p:nvSpPr>
        <p:spPr bwMode="auto">
          <a:xfrm>
            <a:off x="5867400" y="5588000"/>
            <a:ext cx="1584325" cy="433388"/>
          </a:xfrm>
          <a:prstGeom prst="rect">
            <a:avLst/>
          </a:prstGeom>
          <a:noFill/>
          <a:ln w="9525">
            <a:noFill/>
            <a:miter lim="800000"/>
            <a:headEnd/>
            <a:tailEnd/>
          </a:ln>
        </p:spPr>
        <p:txBody>
          <a:bodyPr/>
          <a:lstStyle/>
          <a:p>
            <a:pPr marL="742950" lvl="1" indent="-285750" algn="l">
              <a:spcBef>
                <a:spcPct val="20000"/>
              </a:spcBef>
            </a:pPr>
            <a:r>
              <a:rPr kumimoji="0" lang="zh-CN" altLang="en-US" sz="2800" dirty="0">
                <a:solidFill>
                  <a:srgbClr val="FF3300"/>
                </a:solidFill>
                <a:latin typeface="宋体" charset="-122"/>
              </a:rPr>
              <a:t>最小</a:t>
            </a:r>
            <a:endParaRPr kumimoji="0" lang="zh-CN" altLang="en-US" dirty="0">
              <a:solidFill>
                <a:srgbClr val="FF3300"/>
              </a:solidFill>
            </a:endParaRPr>
          </a:p>
        </p:txBody>
      </p:sp>
      <p:sp>
        <p:nvSpPr>
          <p:cNvPr id="13" name="AutoShape 10"/>
          <p:cNvSpPr>
            <a:spLocks/>
          </p:cNvSpPr>
          <p:nvPr/>
        </p:nvSpPr>
        <p:spPr bwMode="auto">
          <a:xfrm>
            <a:off x="5580063" y="2205038"/>
            <a:ext cx="144462" cy="792162"/>
          </a:xfrm>
          <a:prstGeom prst="rightBrace">
            <a:avLst>
              <a:gd name="adj1" fmla="val 45696"/>
              <a:gd name="adj2" fmla="val 50000"/>
            </a:avLst>
          </a:prstGeom>
          <a:noFill/>
          <a:ln w="34925">
            <a:solidFill>
              <a:srgbClr val="0000FF"/>
            </a:solidFill>
            <a:round/>
            <a:headEnd/>
            <a:tailEnd/>
          </a:ln>
          <a:effectLst/>
        </p:spPr>
        <p:txBody>
          <a:bodyPr wrap="none" lIns="0" tIns="0" rIns="0" bIns="0" anchor="ctr"/>
          <a:lstStyle/>
          <a:p>
            <a:endParaRPr lang="zh-CN" altLang="en-US"/>
          </a:p>
        </p:txBody>
      </p:sp>
      <p:sp>
        <p:nvSpPr>
          <p:cNvPr id="2" name="矩形 1"/>
          <p:cNvSpPr/>
          <p:nvPr/>
        </p:nvSpPr>
        <p:spPr>
          <a:xfrm>
            <a:off x="5328084" y="2343573"/>
            <a:ext cx="2810385" cy="511422"/>
          </a:xfrm>
          <a:prstGeom prst="rect">
            <a:avLst/>
          </a:prstGeom>
        </p:spPr>
        <p:txBody>
          <a:bodyPr wrap="none">
            <a:spAutoFit/>
          </a:bodyPr>
          <a:lstStyle/>
          <a:p>
            <a:pPr lvl="1" eaLnBrk="1" fontAlgn="auto" hangingPunct="1">
              <a:lnSpc>
                <a:spcPct val="105000"/>
              </a:lnSpc>
              <a:spcBef>
                <a:spcPct val="20000"/>
              </a:spcBef>
              <a:spcAft>
                <a:spcPts val="0"/>
              </a:spcAft>
              <a:defRPr/>
            </a:pPr>
            <a:r>
              <a:rPr kumimoji="0" lang="zh-CN" altLang="en-US" sz="2800" b="1" dirty="0">
                <a:solidFill>
                  <a:srgbClr val="74369A"/>
                </a:solidFill>
                <a:cs typeface="Times New Roman" pitchFamily="18" charset="0"/>
              </a:rPr>
              <a:t>是一一对应的</a:t>
            </a:r>
          </a:p>
        </p:txBody>
      </p:sp>
      <p:graphicFrame>
        <p:nvGraphicFramePr>
          <p:cNvPr id="12" name="Object 4"/>
          <p:cNvGraphicFramePr>
            <a:graphicFrameLocks noChangeAspect="1"/>
          </p:cNvGraphicFramePr>
          <p:nvPr>
            <p:extLst>
              <p:ext uri="{D42A27DB-BD31-4B8C-83A1-F6EECF244321}">
                <p14:modId xmlns:p14="http://schemas.microsoft.com/office/powerpoint/2010/main" val="2025716427"/>
              </p:ext>
            </p:extLst>
          </p:nvPr>
        </p:nvGraphicFramePr>
        <p:xfrm>
          <a:off x="2235482" y="5398294"/>
          <a:ext cx="3095625" cy="812800"/>
        </p:xfrm>
        <a:graphic>
          <a:graphicData uri="http://schemas.openxmlformats.org/presentationml/2006/ole">
            <mc:AlternateContent xmlns:mc="http://schemas.openxmlformats.org/markup-compatibility/2006">
              <mc:Choice xmlns:v="urn:schemas-microsoft-com:vml" Requires="v">
                <p:oleObj spid="_x0000_s72933" name="Equation" r:id="rId3" imgW="1562100" imgH="406400" progId="Equation.DSMT4">
                  <p:embed/>
                </p:oleObj>
              </mc:Choice>
              <mc:Fallback>
                <p:oleObj name="Equation" r:id="rId3" imgW="1562100" imgH="406400" progId="Equation.DSMT4">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482" y="5398294"/>
                        <a:ext cx="3095625" cy="812800"/>
                      </a:xfrm>
                      <a:prstGeom prst="rect">
                        <a:avLst/>
                      </a:prstGeom>
                      <a:noFill/>
                    </p:spPr>
                  </p:pic>
                </p:oleObj>
              </mc:Fallback>
            </mc:AlternateContent>
          </a:graphicData>
        </a:graphic>
      </p:graphicFrame>
    </p:spTree>
    <p:extLst>
      <p:ext uri="{BB962C8B-B14F-4D97-AF65-F5344CB8AC3E}">
        <p14:creationId xmlns:p14="http://schemas.microsoft.com/office/powerpoint/2010/main" val="178915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10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1000"/>
                                        <p:tgtEl>
                                          <p:spTgt spid="8">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wipe(left)">
                                      <p:cBhvr>
                                        <p:cTn id="28" dur="10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wipe(left)">
                                      <p:cBhvr>
                                        <p:cTn id="33" dur="10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wipe(left)">
                                      <p:cBhvr>
                                        <p:cTn id="38" dur="1000"/>
                                        <p:tgtEl>
                                          <p:spTgt spid="10">
                                            <p:txEl>
                                              <p:pRg st="0" end="0"/>
                                            </p:txEl>
                                          </p:spTgt>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wipe(left)">
                                      <p:cBhvr>
                                        <p:cTn id="42" dur="1000"/>
                                        <p:tgtEl>
                                          <p:spTgt spid="11">
                                            <p:txEl>
                                              <p:pRg st="0" end="0"/>
                                            </p:txEl>
                                          </p:spTgt>
                                        </p:tgtEl>
                                      </p:cBhvr>
                                    </p:animEffec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build="p"/>
      <p:bldP spid="11" grpId="0" build="p"/>
      <p:bldP spid="13"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p:cNvSpPr>
            <a:spLocks noGrp="1" noChangeArrowheads="1"/>
          </p:cNvSpPr>
          <p:nvPr>
            <p:ph type="title"/>
          </p:nvPr>
        </p:nvSpPr>
        <p:spPr>
          <a:xfrm>
            <a:off x="592138" y="274616"/>
            <a:ext cx="7924800" cy="1143000"/>
          </a:xfrm>
        </p:spPr>
        <p:txBody>
          <a:bodyPr/>
          <a:lstStyle/>
          <a:p>
            <a:pPr algn="ctr" eaLnBrk="1" hangingPunct="1"/>
            <a:r>
              <a:rPr lang="zh-CN" altLang="en-US" sz="3600" b="1" dirty="0" smtClean="0">
                <a:latin typeface="宋体" charset="-122"/>
              </a:rPr>
              <a:t>无失真信源编码</a:t>
            </a:r>
          </a:p>
        </p:txBody>
      </p:sp>
      <mc:AlternateContent xmlns:mc="http://schemas.openxmlformats.org/markup-compatibility/2006" xmlns:a14="http://schemas.microsoft.com/office/drawing/2010/main">
        <mc:Choice Requires="a14">
          <p:sp>
            <p:nvSpPr>
              <p:cNvPr id="8196" name="Rectangle 3"/>
              <p:cNvSpPr>
                <a:spLocks noGrp="1" noChangeArrowheads="1"/>
              </p:cNvSpPr>
              <p:nvPr>
                <p:ph type="body" sz="half" idx="1"/>
              </p:nvPr>
            </p:nvSpPr>
            <p:spPr>
              <a:xfrm>
                <a:off x="874713" y="1465635"/>
                <a:ext cx="7359650" cy="4040188"/>
              </a:xfrm>
            </p:spPr>
            <p:txBody>
              <a:bodyPr/>
              <a:lstStyle/>
              <a:p>
                <a:pPr marL="0" indent="0" algn="just" eaLnBrk="1" hangingPunct="1">
                  <a:lnSpc>
                    <a:spcPct val="120000"/>
                  </a:lnSpc>
                  <a:buFont typeface="Monotype Sorts" pitchFamily="2" charset="2"/>
                  <a:buNone/>
                </a:pPr>
                <a:r>
                  <a:rPr lang="zh-CN" altLang="en-US" sz="2800" b="1" dirty="0" smtClean="0">
                    <a:latin typeface="Times New Roman" pitchFamily="18" charset="0"/>
                  </a:rPr>
                  <a:t>所谓</a:t>
                </a:r>
                <a:r>
                  <a:rPr lang="zh-CN" altLang="en-US" sz="2800" b="1" dirty="0" smtClean="0">
                    <a:solidFill>
                      <a:srgbClr val="FF0000"/>
                    </a:solidFill>
                    <a:latin typeface="Times New Roman" pitchFamily="18" charset="0"/>
                  </a:rPr>
                  <a:t>信息率最小</a:t>
                </a:r>
                <a:r>
                  <a:rPr lang="zh-CN" altLang="en-US" sz="2800" b="1" dirty="0" smtClean="0">
                    <a:latin typeface="Times New Roman" pitchFamily="18" charset="0"/>
                  </a:rPr>
                  <a:t>，就是找到一种编码方式使  </a:t>
                </a:r>
                <a14:m>
                  <m:oMath xmlns:m="http://schemas.openxmlformats.org/officeDocument/2006/math">
                    <m:bar>
                      <m:barPr>
                        <m:pos m:val="top"/>
                        <m:ctrlPr>
                          <a:rPr lang="en-US" altLang="zh-CN" sz="2800" b="1" i="1" smtClean="0">
                            <a:latin typeface="Cambria Math" panose="02040503050406030204" pitchFamily="18" charset="0"/>
                          </a:rPr>
                        </m:ctrlPr>
                      </m:barPr>
                      <m:e>
                        <m:r>
                          <a:rPr lang="en-US" altLang="zh-CN" sz="2800" b="1" i="1" smtClean="0">
                            <a:latin typeface="Cambria Math" panose="02040503050406030204" pitchFamily="18" charset="0"/>
                          </a:rPr>
                          <m:t>𝑲</m:t>
                        </m:r>
                      </m:e>
                    </m:bar>
                  </m:oMath>
                </a14:m>
                <a:r>
                  <a:rPr lang="zh-CN" altLang="en-US" sz="2800" b="1" dirty="0" smtClean="0">
                    <a:latin typeface="Times New Roman" pitchFamily="18" charset="0"/>
                  </a:rPr>
                  <a:t>最小。</a:t>
                </a:r>
              </a:p>
              <a:p>
                <a:pPr marL="0" indent="0" algn="just" eaLnBrk="1" hangingPunct="1">
                  <a:lnSpc>
                    <a:spcPct val="120000"/>
                  </a:lnSpc>
                  <a:buFont typeface="Monotype Sorts" pitchFamily="2" charset="2"/>
                  <a:buNone/>
                </a:pPr>
                <a:r>
                  <a:rPr lang="zh-CN" altLang="en-US" sz="2800" b="1" dirty="0" smtClean="0">
                    <a:solidFill>
                      <a:srgbClr val="FF0000"/>
                    </a:solidFill>
                    <a:latin typeface="宋体" charset="-122"/>
                  </a:rPr>
                  <a:t>无失真信源编码</a:t>
                </a:r>
                <a:r>
                  <a:rPr lang="zh-CN" altLang="en-US" sz="2800" b="1" dirty="0" smtClean="0">
                    <a:latin typeface="宋体" charset="-122"/>
                  </a:rPr>
                  <a:t>定理研究的内容</a:t>
                </a:r>
                <a:r>
                  <a:rPr lang="en-US" altLang="zh-CN" sz="2800" b="1" dirty="0" smtClean="0">
                    <a:latin typeface="宋体" charset="-122"/>
                  </a:rPr>
                  <a:t>:</a:t>
                </a:r>
              </a:p>
              <a:p>
                <a:pPr lvl="1" algn="just" eaLnBrk="1" hangingPunct="1">
                  <a:lnSpc>
                    <a:spcPct val="120000"/>
                  </a:lnSpc>
                </a:pPr>
                <a:r>
                  <a:rPr lang="zh-CN" altLang="en-US" sz="2400" b="1" dirty="0" smtClean="0">
                    <a:latin typeface="宋体" charset="-122"/>
                  </a:rPr>
                  <a:t>最小信息率为多少时，才能得到无失真的译码？</a:t>
                </a:r>
                <a:endParaRPr lang="en-US" altLang="zh-CN" sz="2400" b="1" dirty="0" smtClean="0">
                  <a:latin typeface="宋体" charset="-122"/>
                </a:endParaRPr>
              </a:p>
              <a:p>
                <a:pPr lvl="1" algn="just" eaLnBrk="1" hangingPunct="1">
                  <a:lnSpc>
                    <a:spcPct val="120000"/>
                  </a:lnSpc>
                </a:pPr>
                <a:r>
                  <a:rPr lang="zh-CN" altLang="en-US" sz="2400" b="1" dirty="0" smtClean="0">
                    <a:latin typeface="宋体" charset="-122"/>
                  </a:rPr>
                  <a:t>若小于这个信息率是否还能无失真地译码？</a:t>
                </a:r>
              </a:p>
              <a:p>
                <a:pPr algn="just" eaLnBrk="1" hangingPunct="1">
                  <a:lnSpc>
                    <a:spcPct val="120000"/>
                  </a:lnSpc>
                </a:pPr>
                <a:r>
                  <a:rPr lang="zh-CN" altLang="en-US" sz="2800" b="1" dirty="0" smtClean="0">
                    <a:solidFill>
                      <a:srgbClr val="FF0000"/>
                    </a:solidFill>
                    <a:latin typeface="宋体" charset="-122"/>
                  </a:rPr>
                  <a:t>定长</a:t>
                </a:r>
                <a:r>
                  <a:rPr lang="zh-CN" altLang="en-US" sz="2800" b="1" dirty="0" smtClean="0">
                    <a:latin typeface="宋体" charset="-122"/>
                  </a:rPr>
                  <a:t>编码定理</a:t>
                </a:r>
              </a:p>
              <a:p>
                <a:pPr algn="just" eaLnBrk="1" hangingPunct="1">
                  <a:lnSpc>
                    <a:spcPct val="120000"/>
                  </a:lnSpc>
                </a:pPr>
                <a:r>
                  <a:rPr lang="zh-CN" altLang="en-US" sz="2800" b="1" dirty="0" smtClean="0">
                    <a:solidFill>
                      <a:srgbClr val="FF0000"/>
                    </a:solidFill>
                    <a:latin typeface="宋体" charset="-122"/>
                  </a:rPr>
                  <a:t>变长</a:t>
                </a:r>
                <a:r>
                  <a:rPr lang="zh-CN" altLang="en-US" sz="2800" b="1" dirty="0" smtClean="0">
                    <a:latin typeface="宋体" charset="-122"/>
                  </a:rPr>
                  <a:t>编码定理</a:t>
                </a:r>
              </a:p>
            </p:txBody>
          </p:sp>
        </mc:Choice>
        <mc:Fallback xmlns="">
          <p:sp>
            <p:nvSpPr>
              <p:cNvPr id="8196" name="Rectangle 3"/>
              <p:cNvSpPr>
                <a:spLocks noGrp="1" noRot="1" noChangeAspect="1" noMove="1" noResize="1" noEditPoints="1" noAdjustHandles="1" noChangeArrowheads="1" noChangeShapeType="1" noTextEdit="1"/>
              </p:cNvSpPr>
              <p:nvPr>
                <p:ph type="body" sz="half" idx="1"/>
              </p:nvPr>
            </p:nvSpPr>
            <p:spPr>
              <a:xfrm>
                <a:off x="874713" y="1465635"/>
                <a:ext cx="7359650" cy="4040188"/>
              </a:xfrm>
              <a:blipFill>
                <a:blip r:embed="rId2"/>
                <a:stretch>
                  <a:fillRect l="-1656" t="-1056" r="-5381" b="-1207"/>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532E3201-0182-4D5F-888A-790D6EC68624}" type="slidenum">
              <a:rPr lang="en-US" altLang="zh-CN" smtClean="0"/>
              <a:pPr>
                <a:defRPr/>
              </a:pPr>
              <a:t>33</a:t>
            </a:fld>
            <a:endParaRPr lang="en-US" altLang="zh-CN"/>
          </a:p>
        </p:txBody>
      </p:sp>
    </p:spTree>
    <p:extLst>
      <p:ext uri="{BB962C8B-B14F-4D97-AF65-F5344CB8AC3E}">
        <p14:creationId xmlns:p14="http://schemas.microsoft.com/office/powerpoint/2010/main" val="12513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r>
              <a:rPr lang="zh-CN" altLang="en-US" sz="3600" b="1" dirty="0" smtClean="0"/>
              <a:t>定长编码</a:t>
            </a:r>
          </a:p>
        </p:txBody>
      </p:sp>
      <p:sp>
        <p:nvSpPr>
          <p:cNvPr id="9221" name="Rectangle 3"/>
          <p:cNvSpPr>
            <a:spLocks noGrp="1" noChangeArrowheads="1"/>
          </p:cNvSpPr>
          <p:nvPr>
            <p:ph type="body" idx="1"/>
          </p:nvPr>
        </p:nvSpPr>
        <p:spPr>
          <a:xfrm>
            <a:off x="1071538" y="1285860"/>
            <a:ext cx="7772400" cy="5072098"/>
          </a:xfrm>
        </p:spPr>
        <p:txBody>
          <a:bodyPr>
            <a:normAutofit/>
          </a:bodyPr>
          <a:lstStyle/>
          <a:p>
            <a:pPr eaLnBrk="1" hangingPunct="1">
              <a:lnSpc>
                <a:spcPct val="150000"/>
              </a:lnSpc>
              <a:buFont typeface="Wingdings" pitchFamily="2" charset="2"/>
              <a:buChar char="Ø"/>
            </a:pPr>
            <a:r>
              <a:rPr lang="zh-CN" altLang="en-US" sz="2400" b="1" dirty="0" smtClean="0">
                <a:latin typeface="Times New Roman" pitchFamily="18" charset="0"/>
              </a:rPr>
              <a:t>码长</a:t>
            </a:r>
            <a:r>
              <a:rPr lang="en-US" altLang="zh-CN" sz="2400" b="1" i="1" dirty="0" smtClean="0">
                <a:latin typeface="Times New Roman" pitchFamily="18" charset="0"/>
              </a:rPr>
              <a:t>K</a:t>
            </a:r>
            <a:r>
              <a:rPr lang="zh-CN" altLang="en-US" sz="2400" b="1" dirty="0" smtClean="0">
                <a:latin typeface="Times New Roman" pitchFamily="18" charset="0"/>
              </a:rPr>
              <a:t>是定值，</a:t>
            </a:r>
            <a:r>
              <a:rPr lang="zh-CN" altLang="en-US" sz="2400" b="1" dirty="0" smtClean="0">
                <a:latin typeface="宋体" charset="-122"/>
              </a:rPr>
              <a:t>且是唯一可译码</a:t>
            </a:r>
          </a:p>
          <a:p>
            <a:pPr algn="just">
              <a:lnSpc>
                <a:spcPct val="150000"/>
              </a:lnSpc>
              <a:buFont typeface="Wingdings" pitchFamily="2" charset="2"/>
              <a:buChar char="Ø"/>
            </a:pPr>
            <a:r>
              <a:rPr lang="zh-CN" altLang="en-US" sz="2400" b="1" dirty="0" smtClean="0">
                <a:latin typeface="Times New Roman" pitchFamily="18" charset="0"/>
              </a:rPr>
              <a:t>由</a:t>
            </a:r>
            <a:r>
              <a:rPr lang="en-US" altLang="zh-CN" sz="2400" b="1" i="1" dirty="0" smtClean="0">
                <a:latin typeface="Times New Roman" pitchFamily="18" charset="0"/>
              </a:rPr>
              <a:t>L</a:t>
            </a:r>
            <a:r>
              <a:rPr lang="zh-CN" altLang="en-US" sz="2400" b="1" dirty="0" smtClean="0">
                <a:latin typeface="Times New Roman" pitchFamily="18" charset="0"/>
              </a:rPr>
              <a:t>个符号组成的、每个符号的熵为</a:t>
            </a:r>
            <a:r>
              <a:rPr lang="en-US" altLang="zh-CN" sz="2400" b="1" i="1" dirty="0" smtClean="0">
                <a:latin typeface="Times New Roman" pitchFamily="18" charset="0"/>
              </a:rPr>
              <a:t>H</a:t>
            </a:r>
            <a:r>
              <a:rPr lang="en-US" altLang="zh-CN" sz="2400" b="1" i="1" baseline="-25000" dirty="0" smtClean="0">
                <a:latin typeface="Times New Roman" pitchFamily="18" charset="0"/>
              </a:rPr>
              <a:t>L</a:t>
            </a:r>
            <a:r>
              <a:rPr lang="en-US" altLang="zh-CN" sz="2400" b="1" dirty="0" smtClean="0">
                <a:latin typeface="Times New Roman" pitchFamily="18" charset="0"/>
              </a:rPr>
              <a:t>(</a:t>
            </a:r>
            <a:r>
              <a:rPr lang="en-US" altLang="zh-CN" sz="2400" b="1" i="1" dirty="0" smtClean="0">
                <a:latin typeface="Times New Roman" pitchFamily="18" charset="0"/>
              </a:rPr>
              <a:t>X</a:t>
            </a:r>
            <a:r>
              <a:rPr lang="en-US" altLang="zh-CN" sz="2400" b="1" dirty="0" smtClean="0">
                <a:latin typeface="Times New Roman" pitchFamily="18" charset="0"/>
              </a:rPr>
              <a:t>)</a:t>
            </a:r>
            <a:r>
              <a:rPr lang="zh-CN" altLang="en-US" sz="2400" b="1" dirty="0" smtClean="0">
                <a:latin typeface="Times New Roman" pitchFamily="18" charset="0"/>
              </a:rPr>
              <a:t>的无记忆平稳信源符号序列</a:t>
            </a:r>
            <a:r>
              <a:rPr lang="en-US" altLang="zh-CN" sz="2400" b="1" i="1" dirty="0" smtClean="0">
                <a:latin typeface="Times New Roman" pitchFamily="18" charset="0"/>
              </a:rPr>
              <a:t>X</a:t>
            </a:r>
            <a:r>
              <a:rPr lang="en-US" altLang="zh-CN" sz="2400" b="1" baseline="-25000" dirty="0" smtClean="0">
                <a:latin typeface="Times New Roman" pitchFamily="18" charset="0"/>
              </a:rPr>
              <a:t>1</a:t>
            </a:r>
            <a:r>
              <a:rPr lang="en-US" altLang="zh-CN" sz="2400" b="1" i="1" dirty="0" smtClean="0">
                <a:latin typeface="Times New Roman" pitchFamily="18" charset="0"/>
              </a:rPr>
              <a:t>X</a:t>
            </a:r>
            <a:r>
              <a:rPr lang="en-US" altLang="zh-CN" sz="2400" b="1" baseline="-25000" dirty="0" smtClean="0">
                <a:latin typeface="Times New Roman" pitchFamily="18" charset="0"/>
              </a:rPr>
              <a:t>2</a:t>
            </a:r>
            <a:r>
              <a:rPr lang="en-US" altLang="zh-CN" sz="2400" b="1" dirty="0" smtClean="0">
                <a:latin typeface="Times New Roman" pitchFamily="18" charset="0"/>
              </a:rPr>
              <a:t>…</a:t>
            </a:r>
            <a:r>
              <a:rPr lang="en-US" altLang="zh-CN" sz="2400" b="1" i="1" dirty="0" smtClean="0">
                <a:latin typeface="Times New Roman" pitchFamily="18" charset="0"/>
              </a:rPr>
              <a:t>X</a:t>
            </a:r>
            <a:r>
              <a:rPr lang="en-US" altLang="zh-CN" sz="2400" b="1" i="1" baseline="-25000" dirty="0" smtClean="0">
                <a:latin typeface="Times New Roman" pitchFamily="18" charset="0"/>
              </a:rPr>
              <a:t>l</a:t>
            </a:r>
            <a:r>
              <a:rPr lang="en-US" altLang="zh-CN" sz="2400" b="1" dirty="0" smtClean="0">
                <a:latin typeface="Times New Roman" pitchFamily="18" charset="0"/>
              </a:rPr>
              <a:t>…</a:t>
            </a:r>
            <a:r>
              <a:rPr lang="en-US" altLang="zh-CN" sz="2400" b="1" i="1" dirty="0" smtClean="0">
                <a:latin typeface="Times New Roman" pitchFamily="18" charset="0"/>
              </a:rPr>
              <a:t>X</a:t>
            </a:r>
            <a:r>
              <a:rPr lang="en-US" altLang="zh-CN" sz="2400" b="1" i="1" baseline="-25000" dirty="0" smtClean="0">
                <a:latin typeface="Times New Roman" pitchFamily="18" charset="0"/>
              </a:rPr>
              <a:t>L </a:t>
            </a:r>
            <a:r>
              <a:rPr lang="zh-CN" altLang="en-US" sz="2400" b="1" dirty="0" smtClean="0">
                <a:latin typeface="Times New Roman" pitchFamily="18" charset="0"/>
              </a:rPr>
              <a:t>（每个符号</a:t>
            </a:r>
            <a:r>
              <a:rPr lang="en-US" altLang="zh-CN" sz="2400" b="1" i="1" dirty="0" smtClean="0">
                <a:latin typeface="Times New Roman" pitchFamily="18" charset="0"/>
              </a:rPr>
              <a:t>n</a:t>
            </a:r>
            <a:r>
              <a:rPr lang="zh-CN" altLang="en-US" sz="2400" b="1" dirty="0" smtClean="0">
                <a:latin typeface="Times New Roman" pitchFamily="18" charset="0"/>
              </a:rPr>
              <a:t>种可能值）</a:t>
            </a:r>
            <a:endParaRPr lang="en-US" altLang="zh-CN" sz="2400" b="1" dirty="0" smtClean="0">
              <a:latin typeface="Times New Roman" pitchFamily="18" charset="0"/>
            </a:endParaRPr>
          </a:p>
          <a:p>
            <a:pPr algn="just">
              <a:lnSpc>
                <a:spcPct val="150000"/>
              </a:lnSpc>
              <a:buFont typeface="Wingdings" pitchFamily="2" charset="2"/>
              <a:buChar char="Ø"/>
            </a:pPr>
            <a:r>
              <a:rPr lang="zh-CN" altLang="en-US" sz="2400" b="1" dirty="0" smtClean="0"/>
              <a:t>输入的消息总共有</a:t>
            </a:r>
            <a:r>
              <a:rPr lang="en-US" altLang="zh-CN" sz="2400" b="1" i="1" dirty="0" err="1" smtClean="0">
                <a:solidFill>
                  <a:srgbClr val="FF3300"/>
                </a:solidFill>
              </a:rPr>
              <a:t>n</a:t>
            </a:r>
            <a:r>
              <a:rPr lang="en-US" altLang="zh-CN" sz="2400" b="1" i="1" baseline="30000" dirty="0" err="1" smtClean="0">
                <a:solidFill>
                  <a:srgbClr val="FF3300"/>
                </a:solidFill>
              </a:rPr>
              <a:t>L</a:t>
            </a:r>
            <a:r>
              <a:rPr lang="zh-CN" altLang="en-US" sz="2400" b="1" dirty="0" smtClean="0"/>
              <a:t>种可能的组合；</a:t>
            </a:r>
            <a:endParaRPr lang="en-US" altLang="zh-CN" sz="2400" b="1" dirty="0" smtClean="0"/>
          </a:p>
          <a:p>
            <a:pPr algn="just">
              <a:lnSpc>
                <a:spcPct val="150000"/>
              </a:lnSpc>
              <a:buFont typeface="Wingdings" pitchFamily="2" charset="2"/>
              <a:buChar char="Ø"/>
            </a:pPr>
            <a:r>
              <a:rPr lang="zh-CN" altLang="en-US" sz="2400" b="1" dirty="0" smtClean="0">
                <a:latin typeface="Times New Roman" pitchFamily="18" charset="0"/>
              </a:rPr>
              <a:t>可用</a:t>
            </a:r>
            <a:r>
              <a:rPr lang="en-US" altLang="zh-CN" sz="2400" b="1" i="1" dirty="0" smtClean="0">
                <a:latin typeface="Times New Roman" pitchFamily="18" charset="0"/>
              </a:rPr>
              <a:t>K</a:t>
            </a:r>
            <a:r>
              <a:rPr lang="en-US" altLang="zh-CN" sz="2400" b="1" i="1" baseline="-25000" dirty="0" smtClean="0">
                <a:latin typeface="Times New Roman" pitchFamily="18" charset="0"/>
              </a:rPr>
              <a:t>L</a:t>
            </a:r>
            <a:r>
              <a:rPr lang="en-US" altLang="zh-CN" sz="2400" b="1" i="1" dirty="0" smtClean="0">
                <a:latin typeface="Times New Roman" pitchFamily="18" charset="0"/>
              </a:rPr>
              <a:t>=K</a:t>
            </a:r>
            <a:r>
              <a:rPr lang="zh-CN" altLang="en-US" sz="2400" b="1" dirty="0" smtClean="0">
                <a:latin typeface="Times New Roman" pitchFamily="18" charset="0"/>
              </a:rPr>
              <a:t>个符号</a:t>
            </a:r>
            <a:r>
              <a:rPr lang="en-US" altLang="zh-CN" sz="2400" b="1" i="1" dirty="0" smtClean="0">
                <a:latin typeface="Times New Roman" pitchFamily="18" charset="0"/>
              </a:rPr>
              <a:t>Y</a:t>
            </a:r>
            <a:r>
              <a:rPr lang="en-US" altLang="zh-CN" sz="2400" b="1" baseline="-25000" dirty="0" smtClean="0">
                <a:latin typeface="Times New Roman" pitchFamily="18" charset="0"/>
              </a:rPr>
              <a:t>1</a:t>
            </a:r>
            <a:r>
              <a:rPr lang="zh-CN" altLang="en-US" sz="2400" b="1" dirty="0" smtClean="0">
                <a:latin typeface="Times New Roman" pitchFamily="18" charset="0"/>
              </a:rPr>
              <a:t>，</a:t>
            </a:r>
            <a:r>
              <a:rPr lang="en-US" altLang="zh-CN" sz="2400" b="1" i="1" dirty="0" smtClean="0">
                <a:latin typeface="Times New Roman" pitchFamily="18" charset="0"/>
              </a:rPr>
              <a:t>Y</a:t>
            </a:r>
            <a:r>
              <a:rPr lang="en-US" altLang="zh-CN" sz="2400" b="1" baseline="-25000" dirty="0" smtClean="0">
                <a:latin typeface="Times New Roman" pitchFamily="18" charset="0"/>
              </a:rPr>
              <a:t>2</a:t>
            </a:r>
            <a:r>
              <a:rPr lang="zh-CN" altLang="en-US" sz="2400" b="1" dirty="0" smtClean="0">
                <a:latin typeface="Times New Roman" pitchFamily="18" charset="0"/>
              </a:rPr>
              <a:t>，</a:t>
            </a:r>
            <a:r>
              <a:rPr lang="en-US" altLang="zh-CN" sz="2400" b="1" dirty="0" smtClean="0">
                <a:latin typeface="Times New Roman" pitchFamily="18" charset="0"/>
              </a:rPr>
              <a:t>…</a:t>
            </a:r>
            <a:r>
              <a:rPr lang="zh-CN" altLang="en-US" sz="2400" b="1" dirty="0" smtClean="0">
                <a:latin typeface="Times New Roman" pitchFamily="18" charset="0"/>
              </a:rPr>
              <a:t>，</a:t>
            </a:r>
            <a:r>
              <a:rPr lang="en-US" altLang="zh-CN" sz="2400" b="1" i="1" dirty="0" err="1" smtClean="0">
                <a:latin typeface="Times New Roman" pitchFamily="18" charset="0"/>
              </a:rPr>
              <a:t>Y</a:t>
            </a:r>
            <a:r>
              <a:rPr lang="en-US" altLang="zh-CN" sz="2400" b="1" i="1" baseline="-25000" dirty="0" err="1" smtClean="0">
                <a:latin typeface="Times New Roman" pitchFamily="18" charset="0"/>
              </a:rPr>
              <a:t>k</a:t>
            </a:r>
            <a:r>
              <a:rPr lang="zh-CN" altLang="en-US" sz="2400" b="1" dirty="0" smtClean="0">
                <a:latin typeface="Times New Roman" pitchFamily="18" charset="0"/>
              </a:rPr>
              <a:t>，</a:t>
            </a:r>
            <a:r>
              <a:rPr lang="en-US" altLang="zh-CN" sz="2400" b="1" dirty="0" smtClean="0">
                <a:latin typeface="Times New Roman" pitchFamily="18" charset="0"/>
              </a:rPr>
              <a:t>…</a:t>
            </a:r>
            <a:r>
              <a:rPr lang="zh-CN" altLang="en-US" sz="2400" b="1" dirty="0" smtClean="0">
                <a:latin typeface="Times New Roman" pitchFamily="18" charset="0"/>
              </a:rPr>
              <a:t>，（每个符号有</a:t>
            </a:r>
            <a:r>
              <a:rPr lang="en-US" altLang="zh-CN" sz="2400" b="1" i="1" dirty="0" smtClean="0">
                <a:latin typeface="Times New Roman" pitchFamily="18" charset="0"/>
              </a:rPr>
              <a:t>m</a:t>
            </a:r>
            <a:r>
              <a:rPr lang="zh-CN" altLang="en-US" sz="2400" b="1" dirty="0" smtClean="0">
                <a:latin typeface="Times New Roman" pitchFamily="18" charset="0"/>
              </a:rPr>
              <a:t>种可能值）进行定长编码；</a:t>
            </a:r>
            <a:endParaRPr lang="en-US" altLang="zh-CN" sz="2400" b="1" dirty="0" smtClean="0">
              <a:latin typeface="Times New Roman" pitchFamily="18" charset="0"/>
            </a:endParaRPr>
          </a:p>
          <a:p>
            <a:pPr algn="just">
              <a:lnSpc>
                <a:spcPct val="150000"/>
              </a:lnSpc>
              <a:buFont typeface="Wingdings" pitchFamily="2" charset="2"/>
              <a:buChar char="Ø"/>
            </a:pPr>
            <a:r>
              <a:rPr lang="zh-CN" altLang="en-US" sz="2400" b="1" dirty="0" smtClean="0"/>
              <a:t>输出的码字总共有</a:t>
            </a:r>
            <a:r>
              <a:rPr lang="en-US" altLang="zh-CN" sz="2400" b="1" i="1" dirty="0" err="1" smtClean="0">
                <a:solidFill>
                  <a:srgbClr val="FF3300"/>
                </a:solidFill>
              </a:rPr>
              <a:t>m</a:t>
            </a:r>
            <a:r>
              <a:rPr lang="en-US" altLang="zh-CN" sz="2400" b="1" i="1" baseline="30000" dirty="0" err="1" smtClean="0">
                <a:solidFill>
                  <a:srgbClr val="FF3300"/>
                </a:solidFill>
              </a:rPr>
              <a:t>K</a:t>
            </a:r>
            <a:r>
              <a:rPr lang="zh-CN" altLang="en-US" sz="2400" b="1" dirty="0" smtClean="0"/>
              <a:t>种可能的组合。</a:t>
            </a:r>
            <a:endParaRPr lang="en-US" altLang="zh-CN" sz="2400" b="1" dirty="0" smtClean="0"/>
          </a:p>
          <a:p>
            <a:pPr algn="just">
              <a:lnSpc>
                <a:spcPct val="150000"/>
              </a:lnSpc>
              <a:buFont typeface="Wingdings" pitchFamily="2" charset="2"/>
              <a:buChar char="Ø"/>
            </a:pPr>
            <a:r>
              <a:rPr lang="zh-CN" altLang="en-US" sz="2400" b="1" dirty="0" smtClean="0"/>
              <a:t>若要无失真，必须满足</a:t>
            </a:r>
            <a:r>
              <a:rPr lang="en-US" altLang="zh-CN" sz="2400" b="1" dirty="0" smtClean="0"/>
              <a:t>:  </a:t>
            </a:r>
            <a:r>
              <a:rPr lang="en-US" altLang="zh-CN" sz="2400" b="1" i="1" dirty="0" err="1" smtClean="0">
                <a:solidFill>
                  <a:srgbClr val="FF3300"/>
                </a:solidFill>
              </a:rPr>
              <a:t>n</a:t>
            </a:r>
            <a:r>
              <a:rPr lang="en-US" altLang="zh-CN" sz="2400" b="1" baseline="30000" dirty="0" err="1" smtClean="0">
                <a:solidFill>
                  <a:srgbClr val="FF3300"/>
                </a:solidFill>
              </a:rPr>
              <a:t>L</a:t>
            </a:r>
            <a:r>
              <a:rPr lang="en-US" altLang="zh-CN" sz="2400" b="1" dirty="0" err="1" smtClean="0">
                <a:solidFill>
                  <a:srgbClr val="FF3300"/>
                </a:solidFill>
              </a:rPr>
              <a:t>≤</a:t>
            </a:r>
            <a:r>
              <a:rPr lang="en-US" altLang="zh-CN" sz="2400" b="1" i="1" dirty="0" err="1" smtClean="0">
                <a:solidFill>
                  <a:srgbClr val="FF3300"/>
                </a:solidFill>
              </a:rPr>
              <a:t>m</a:t>
            </a:r>
            <a:r>
              <a:rPr lang="en-US" altLang="zh-CN" sz="2400" b="1" i="1" baseline="30000" dirty="0" err="1" smtClean="0">
                <a:solidFill>
                  <a:srgbClr val="FF3300"/>
                </a:solidFill>
              </a:rPr>
              <a:t>K</a:t>
            </a:r>
            <a:r>
              <a:rPr lang="en-US" altLang="zh-CN" sz="2400" b="1" dirty="0" smtClean="0">
                <a:solidFill>
                  <a:srgbClr val="FF3300"/>
                </a:solidFill>
              </a:rPr>
              <a:t> </a:t>
            </a:r>
            <a:endParaRPr lang="en-US" altLang="zh-CN" sz="2400" b="1" dirty="0" smtClean="0">
              <a:latin typeface="Times New Roman" pitchFamily="18" charset="0"/>
            </a:endParaRPr>
          </a:p>
        </p:txBody>
      </p:sp>
      <p:sp>
        <p:nvSpPr>
          <p:cNvPr id="7" name="灯片编号占位符 6"/>
          <p:cNvSpPr>
            <a:spLocks noGrp="1"/>
          </p:cNvSpPr>
          <p:nvPr>
            <p:ph type="sldNum" sz="quarter" idx="12"/>
          </p:nvPr>
        </p:nvSpPr>
        <p:spPr/>
        <p:txBody>
          <a:bodyPr/>
          <a:lstStyle/>
          <a:p>
            <a:fld id="{492230B5-C107-4EA4-9C12-97577513A729}" type="slidenum">
              <a:rPr lang="zh-CN" altLang="en-US" smtClean="0"/>
              <a:pPr/>
              <a:t>34</a:t>
            </a:fld>
            <a:endParaRPr lang="zh-CN" altLang="en-US"/>
          </a:p>
        </p:txBody>
      </p:sp>
    </p:spTree>
    <p:extLst>
      <p:ext uri="{BB962C8B-B14F-4D97-AF65-F5344CB8AC3E}">
        <p14:creationId xmlns:p14="http://schemas.microsoft.com/office/powerpoint/2010/main" val="343009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610916" y="280972"/>
            <a:ext cx="7772400" cy="1143000"/>
          </a:xfrm>
        </p:spPr>
        <p:txBody>
          <a:bodyPr/>
          <a:lstStyle/>
          <a:p>
            <a:r>
              <a:rPr lang="zh-CN" altLang="en-US" sz="4000" dirty="0" smtClean="0"/>
              <a:t>定长编码</a:t>
            </a:r>
            <a:endParaRPr lang="zh-CN" altLang="en-US" sz="40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35</a:t>
            </a:fld>
            <a:endParaRPr lang="zh-CN" altLang="en-US"/>
          </a:p>
        </p:txBody>
      </p:sp>
      <p:sp>
        <p:nvSpPr>
          <p:cNvPr id="8" name="Rectangle 3"/>
          <p:cNvSpPr txBox="1">
            <a:spLocks noChangeArrowheads="1"/>
          </p:cNvSpPr>
          <p:nvPr/>
        </p:nvSpPr>
        <p:spPr>
          <a:xfrm>
            <a:off x="468313" y="1341438"/>
            <a:ext cx="7913687" cy="57626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若对信源进行</a:t>
            </a: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定长</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编码</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必须满足</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altLang="zh-CN" sz="32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endParaRPr kumimoji="0" lang="en-US" altLang="zh-CN" sz="32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10" name="Rectangle 6"/>
          <p:cNvSpPr>
            <a:spLocks noChangeArrowheads="1"/>
          </p:cNvSpPr>
          <p:nvPr/>
        </p:nvSpPr>
        <p:spPr bwMode="auto">
          <a:xfrm>
            <a:off x="468313" y="3141663"/>
            <a:ext cx="8351837" cy="1512887"/>
          </a:xfrm>
          <a:prstGeom prst="rect">
            <a:avLst/>
          </a:prstGeom>
          <a:noFill/>
          <a:ln w="9525">
            <a:noFill/>
            <a:miter lim="800000"/>
            <a:headEnd/>
            <a:tailEnd/>
          </a:ln>
        </p:spPr>
        <p:txBody>
          <a:bodyPr/>
          <a:lstStyle/>
          <a:p>
            <a:pPr marL="342900" indent="-342900" algn="l">
              <a:lnSpc>
                <a:spcPct val="110000"/>
              </a:lnSpc>
              <a:spcBef>
                <a:spcPct val="20000"/>
              </a:spcBef>
              <a:buFontTx/>
              <a:buChar char="•"/>
            </a:pPr>
            <a:r>
              <a:rPr kumimoji="0" lang="zh-CN" altLang="zh-CN" sz="2400" b="1" dirty="0">
                <a:solidFill>
                  <a:schemeClr val="tx1"/>
                </a:solidFill>
                <a:latin typeface="Times New Roman" pitchFamily="18" charset="0"/>
                <a:cs typeface="Times New Roman" pitchFamily="18" charset="0"/>
              </a:rPr>
              <a:t>只有当</a:t>
            </a:r>
            <a:r>
              <a:rPr kumimoji="0" lang="en-US" altLang="zh-CN" sz="2400" b="1" i="1" dirty="0">
                <a:solidFill>
                  <a:schemeClr val="tx1"/>
                </a:solidFill>
                <a:latin typeface="Times New Roman" pitchFamily="18" charset="0"/>
                <a:cs typeface="Times New Roman" pitchFamily="18" charset="0"/>
              </a:rPr>
              <a:t>K</a:t>
            </a:r>
            <a:r>
              <a:rPr kumimoji="0" lang="zh-CN" altLang="en-US" sz="2400" b="1" dirty="0">
                <a:solidFill>
                  <a:schemeClr val="tx1"/>
                </a:solidFill>
                <a:latin typeface="Times New Roman" pitchFamily="18" charset="0"/>
                <a:cs typeface="Times New Roman" pitchFamily="18" charset="0"/>
              </a:rPr>
              <a:t>长的</a:t>
            </a:r>
            <a:r>
              <a:rPr kumimoji="0" lang="zh-CN" altLang="en-US" sz="2400" b="1" dirty="0">
                <a:solidFill>
                  <a:srgbClr val="74369A"/>
                </a:solidFill>
                <a:latin typeface="Times New Roman" pitchFamily="18" charset="0"/>
                <a:cs typeface="Times New Roman" pitchFamily="18" charset="0"/>
              </a:rPr>
              <a:t>码符号序列数 </a:t>
            </a:r>
            <a:r>
              <a:rPr kumimoji="0" lang="en-US" altLang="zh-CN" sz="2400" b="1" i="1" dirty="0" err="1">
                <a:solidFill>
                  <a:schemeClr val="tx1"/>
                </a:solidFill>
                <a:latin typeface="Times New Roman" pitchFamily="18" charset="0"/>
                <a:cs typeface="Times New Roman" pitchFamily="18" charset="0"/>
              </a:rPr>
              <a:t>m</a:t>
            </a:r>
            <a:r>
              <a:rPr kumimoji="0" lang="en-US" altLang="zh-CN" sz="2400" b="1" i="1" baseline="30000" dirty="0" err="1">
                <a:solidFill>
                  <a:schemeClr val="tx1"/>
                </a:solidFill>
                <a:latin typeface="Times New Roman" pitchFamily="18" charset="0"/>
                <a:cs typeface="Times New Roman" pitchFamily="18" charset="0"/>
              </a:rPr>
              <a:t>K</a:t>
            </a:r>
            <a:r>
              <a:rPr kumimoji="0" lang="zh-CN" altLang="en-US" sz="2400" b="1" dirty="0">
                <a:solidFill>
                  <a:srgbClr val="74369A"/>
                </a:solidFill>
                <a:latin typeface="Times New Roman" pitchFamily="18" charset="0"/>
                <a:cs typeface="Times New Roman" pitchFamily="18" charset="0"/>
              </a:rPr>
              <a:t>大于或等于</a:t>
            </a:r>
            <a:r>
              <a:rPr kumimoji="0" lang="zh-CN" altLang="en-US" sz="2400" b="1" dirty="0">
                <a:solidFill>
                  <a:schemeClr val="tx1"/>
                </a:solidFill>
                <a:latin typeface="Times New Roman" pitchFamily="18" charset="0"/>
                <a:cs typeface="Times New Roman" pitchFamily="18" charset="0"/>
              </a:rPr>
              <a:t>信源的</a:t>
            </a:r>
            <a:r>
              <a:rPr kumimoji="0" lang="zh-CN" altLang="en-US" sz="2400" b="1" dirty="0">
                <a:solidFill>
                  <a:srgbClr val="74369A"/>
                </a:solidFill>
                <a:latin typeface="Times New Roman" pitchFamily="18" charset="0"/>
                <a:cs typeface="Times New Roman" pitchFamily="18" charset="0"/>
              </a:rPr>
              <a:t>符号数</a:t>
            </a:r>
            <a:r>
              <a:rPr kumimoji="0" lang="en-US" altLang="zh-CN" sz="2400" b="1" i="1" dirty="0" err="1">
                <a:solidFill>
                  <a:srgbClr val="74369A"/>
                </a:solidFill>
                <a:latin typeface="Times New Roman" pitchFamily="18" charset="0"/>
                <a:cs typeface="Times New Roman" pitchFamily="18" charset="0"/>
              </a:rPr>
              <a:t>n</a:t>
            </a:r>
            <a:r>
              <a:rPr kumimoji="0" lang="en-US" altLang="zh-CN" sz="2400" b="1" i="1" baseline="30000" dirty="0" err="1">
                <a:solidFill>
                  <a:srgbClr val="74369A"/>
                </a:solidFill>
                <a:latin typeface="Times New Roman" pitchFamily="18" charset="0"/>
                <a:cs typeface="Times New Roman" pitchFamily="18" charset="0"/>
              </a:rPr>
              <a:t>L</a:t>
            </a:r>
            <a:r>
              <a:rPr kumimoji="0" lang="zh-CN" altLang="en-US" sz="2400" b="1" dirty="0" smtClean="0">
                <a:solidFill>
                  <a:schemeClr val="tx1"/>
                </a:solidFill>
                <a:latin typeface="Times New Roman" pitchFamily="18" charset="0"/>
                <a:cs typeface="Times New Roman" pitchFamily="18" charset="0"/>
              </a:rPr>
              <a:t>时</a:t>
            </a:r>
            <a:r>
              <a:rPr kumimoji="0" lang="en-US" altLang="zh-CN" sz="2400" b="1" dirty="0" smtClean="0">
                <a:solidFill>
                  <a:schemeClr val="tx1"/>
                </a:solidFill>
                <a:latin typeface="Times New Roman" pitchFamily="18" charset="0"/>
                <a:cs typeface="Times New Roman" pitchFamily="18" charset="0"/>
              </a:rPr>
              <a:t>，</a:t>
            </a:r>
            <a:r>
              <a:rPr kumimoji="0" lang="zh-CN" altLang="en-US" sz="2400" b="1" dirty="0" smtClean="0">
                <a:solidFill>
                  <a:schemeClr val="tx1"/>
                </a:solidFill>
                <a:latin typeface="Times New Roman" pitchFamily="18" charset="0"/>
                <a:cs typeface="Times New Roman" pitchFamily="18" charset="0"/>
              </a:rPr>
              <a:t>才</a:t>
            </a:r>
            <a:r>
              <a:rPr kumimoji="0" lang="zh-CN" altLang="en-US" sz="2400" b="1" dirty="0">
                <a:solidFill>
                  <a:schemeClr val="tx1"/>
                </a:solidFill>
                <a:latin typeface="Times New Roman" pitchFamily="18" charset="0"/>
                <a:cs typeface="Times New Roman" pitchFamily="18" charset="0"/>
              </a:rPr>
              <a:t>可能</a:t>
            </a:r>
            <a:r>
              <a:rPr kumimoji="0" lang="zh-CN" altLang="en-US" sz="2400" b="1" dirty="0" smtClean="0">
                <a:solidFill>
                  <a:schemeClr val="tx1"/>
                </a:solidFill>
                <a:latin typeface="Times New Roman" pitchFamily="18" charset="0"/>
                <a:cs typeface="Times New Roman" pitchFamily="18" charset="0"/>
              </a:rPr>
              <a:t>存在</a:t>
            </a:r>
            <a:r>
              <a:rPr kumimoji="0" lang="zh-CN" altLang="en-US" sz="2400" b="1" dirty="0" smtClean="0">
                <a:solidFill>
                  <a:srgbClr val="74369A"/>
                </a:solidFill>
                <a:latin typeface="Times New Roman" pitchFamily="18" charset="0"/>
                <a:cs typeface="Times New Roman" pitchFamily="18" charset="0"/>
              </a:rPr>
              <a:t>定长非奇异码</a:t>
            </a:r>
            <a:r>
              <a:rPr kumimoji="0" lang="zh-CN" altLang="en-US" sz="2400" b="1" dirty="0" smtClean="0">
                <a:solidFill>
                  <a:schemeClr val="tx1"/>
                </a:solidFill>
                <a:latin typeface="Times New Roman" pitchFamily="18" charset="0"/>
                <a:cs typeface="Times New Roman" pitchFamily="18" charset="0"/>
              </a:rPr>
              <a:t>。                  </a:t>
            </a:r>
            <a:endParaRPr kumimoji="0" lang="zh-CN" altLang="en-US" sz="2400" b="1" dirty="0">
              <a:solidFill>
                <a:schemeClr val="tx1"/>
              </a:solidFill>
              <a:latin typeface="Times New Roman" pitchFamily="18" charset="0"/>
              <a:cs typeface="Times New Roman" pitchFamily="18" charset="0"/>
            </a:endParaRPr>
          </a:p>
          <a:p>
            <a:pPr marL="342900" indent="-342900" algn="l">
              <a:lnSpc>
                <a:spcPct val="110000"/>
              </a:lnSpc>
              <a:spcBef>
                <a:spcPct val="20000"/>
              </a:spcBef>
              <a:buFontTx/>
              <a:buChar char="•"/>
            </a:pPr>
            <a:r>
              <a:rPr kumimoji="0" lang="zh-CN" altLang="en-US" sz="2400" b="1" dirty="0">
                <a:solidFill>
                  <a:schemeClr val="tx1"/>
                </a:solidFill>
                <a:latin typeface="Times New Roman" pitchFamily="18" charset="0"/>
                <a:cs typeface="Times New Roman" pitchFamily="18" charset="0"/>
              </a:rPr>
              <a:t>例如英文电报有</a:t>
            </a:r>
            <a:r>
              <a:rPr kumimoji="0" lang="en-US" altLang="zh-CN" sz="2400" b="1" dirty="0">
                <a:solidFill>
                  <a:schemeClr val="tx1"/>
                </a:solidFill>
                <a:latin typeface="Times New Roman" pitchFamily="18" charset="0"/>
                <a:cs typeface="Times New Roman" pitchFamily="18" charset="0"/>
              </a:rPr>
              <a:t>27</a:t>
            </a:r>
            <a:r>
              <a:rPr kumimoji="0" lang="zh-CN" altLang="en-US" sz="2400" b="1" dirty="0">
                <a:solidFill>
                  <a:schemeClr val="tx1"/>
                </a:solidFill>
                <a:latin typeface="Times New Roman" pitchFamily="18" charset="0"/>
                <a:cs typeface="Times New Roman" pitchFamily="18" charset="0"/>
              </a:rPr>
              <a:t>个</a:t>
            </a:r>
            <a:r>
              <a:rPr kumimoji="0" lang="zh-CN" altLang="en-US" sz="2400" b="1" dirty="0" smtClean="0">
                <a:solidFill>
                  <a:schemeClr val="tx1"/>
                </a:solidFill>
                <a:latin typeface="Times New Roman" pitchFamily="18" charset="0"/>
                <a:cs typeface="Times New Roman" pitchFamily="18" charset="0"/>
              </a:rPr>
              <a:t>符号</a:t>
            </a:r>
            <a:r>
              <a:rPr kumimoji="0" lang="en-US" altLang="zh-CN" sz="2400" b="1" dirty="0" smtClean="0">
                <a:solidFill>
                  <a:schemeClr val="tx1"/>
                </a:solidFill>
                <a:latin typeface="Times New Roman" pitchFamily="18" charset="0"/>
                <a:cs typeface="Times New Roman" pitchFamily="18" charset="0"/>
              </a:rPr>
              <a:t>，</a:t>
            </a:r>
            <a:r>
              <a:rPr kumimoji="0" lang="en-US" altLang="zh-CN" sz="2400" b="1" i="1" dirty="0" smtClean="0">
                <a:solidFill>
                  <a:schemeClr val="tx1"/>
                </a:solidFill>
                <a:latin typeface="Times New Roman" pitchFamily="18" charset="0"/>
                <a:cs typeface="Times New Roman" pitchFamily="18" charset="0"/>
              </a:rPr>
              <a:t>n</a:t>
            </a:r>
            <a:r>
              <a:rPr kumimoji="0" lang="en-US" altLang="zh-CN" sz="2400" b="1" dirty="0" smtClean="0">
                <a:solidFill>
                  <a:schemeClr val="tx1"/>
                </a:solidFill>
                <a:latin typeface="Times New Roman" pitchFamily="18" charset="0"/>
                <a:cs typeface="Times New Roman" pitchFamily="18" charset="0"/>
              </a:rPr>
              <a:t>=27，</a:t>
            </a:r>
            <a:r>
              <a:rPr kumimoji="0" lang="en-US" altLang="zh-CN" sz="2400" b="1" i="1" dirty="0" smtClean="0">
                <a:solidFill>
                  <a:schemeClr val="tx1"/>
                </a:solidFill>
                <a:latin typeface="Times New Roman" pitchFamily="18" charset="0"/>
                <a:cs typeface="Times New Roman" pitchFamily="18" charset="0"/>
              </a:rPr>
              <a:t>L</a:t>
            </a:r>
            <a:r>
              <a:rPr kumimoji="0" lang="en-US" altLang="zh-CN" sz="2400" b="1" dirty="0" smtClean="0">
                <a:solidFill>
                  <a:schemeClr val="tx1"/>
                </a:solidFill>
                <a:latin typeface="Times New Roman" pitchFamily="18" charset="0"/>
                <a:cs typeface="Times New Roman" pitchFamily="18" charset="0"/>
              </a:rPr>
              <a:t>=1，</a:t>
            </a:r>
            <a:r>
              <a:rPr kumimoji="0" lang="en-US" altLang="zh-CN" sz="2400" b="1" i="1" dirty="0" smtClean="0">
                <a:solidFill>
                  <a:schemeClr val="tx1"/>
                </a:solidFill>
                <a:latin typeface="Times New Roman" pitchFamily="18" charset="0"/>
                <a:cs typeface="Times New Roman" pitchFamily="18" charset="0"/>
              </a:rPr>
              <a:t>m</a:t>
            </a:r>
            <a:r>
              <a:rPr kumimoji="0" lang="en-US" altLang="zh-CN" sz="2400" b="1" dirty="0" smtClean="0">
                <a:solidFill>
                  <a:schemeClr val="tx1"/>
                </a:solidFill>
                <a:latin typeface="Times New Roman" pitchFamily="18" charset="0"/>
                <a:cs typeface="Times New Roman" pitchFamily="18" charset="0"/>
              </a:rPr>
              <a:t>=2</a:t>
            </a:r>
            <a:r>
              <a:rPr kumimoji="0" lang="en-US" altLang="zh-CN" sz="2400" b="1" dirty="0">
                <a:solidFill>
                  <a:schemeClr val="tx1"/>
                </a:solidFill>
                <a:latin typeface="Times New Roman" pitchFamily="18" charset="0"/>
                <a:cs typeface="Times New Roman" pitchFamily="18" charset="0"/>
              </a:rPr>
              <a:t>(</a:t>
            </a:r>
            <a:r>
              <a:rPr kumimoji="0" lang="zh-CN" altLang="en-US" sz="2400" b="1" dirty="0">
                <a:solidFill>
                  <a:schemeClr val="tx1"/>
                </a:solidFill>
                <a:latin typeface="Times New Roman" pitchFamily="18" charset="0"/>
                <a:cs typeface="Times New Roman" pitchFamily="18" charset="0"/>
              </a:rPr>
              <a:t>二元编码</a:t>
            </a:r>
            <a:r>
              <a:rPr kumimoji="0" lang="en-US" altLang="zh-CN" sz="2400" b="1" dirty="0">
                <a:solidFill>
                  <a:schemeClr val="tx1"/>
                </a:solidFill>
                <a:latin typeface="Times New Roman" pitchFamily="18" charset="0"/>
                <a:cs typeface="Times New Roman" pitchFamily="18" charset="0"/>
              </a:rPr>
              <a:t>)</a:t>
            </a:r>
            <a:endParaRPr kumimoji="0" lang="en-US" altLang="zh-CN" sz="2800" b="1" dirty="0">
              <a:solidFill>
                <a:schemeClr val="tx1"/>
              </a:solidFill>
              <a:latin typeface="Times New Roman" pitchFamily="18" charset="0"/>
              <a:cs typeface="Times New Roman" pitchFamily="18" charset="0"/>
            </a:endParaRPr>
          </a:p>
        </p:txBody>
      </p:sp>
      <p:sp>
        <p:nvSpPr>
          <p:cNvPr id="12" name="AutoShape 11"/>
          <p:cNvSpPr>
            <a:spLocks/>
          </p:cNvSpPr>
          <p:nvPr/>
        </p:nvSpPr>
        <p:spPr bwMode="auto">
          <a:xfrm>
            <a:off x="3000364" y="5715016"/>
            <a:ext cx="3313113" cy="836613"/>
          </a:xfrm>
          <a:prstGeom prst="borderCallout1">
            <a:avLst>
              <a:gd name="adj1" fmla="val 13662"/>
              <a:gd name="adj2" fmla="val 102301"/>
              <a:gd name="adj3" fmla="val -53509"/>
              <a:gd name="adj4" fmla="val 111403"/>
            </a:avLst>
          </a:prstGeom>
          <a:ln>
            <a:headEnd/>
            <a:tailEnd/>
          </a:ln>
        </p:spPr>
        <p:style>
          <a:lnRef idx="1">
            <a:schemeClr val="accent2"/>
          </a:lnRef>
          <a:fillRef idx="3">
            <a:schemeClr val="accent2"/>
          </a:fillRef>
          <a:effectRef idx="2">
            <a:schemeClr val="accent2"/>
          </a:effectRef>
          <a:fontRef idx="minor">
            <a:schemeClr val="lt1"/>
          </a:fontRef>
        </p:style>
        <p:txBody>
          <a:bodyPr lIns="18000" rIns="18000"/>
          <a:lstStyle/>
          <a:p>
            <a:pPr algn="l">
              <a:spcBef>
                <a:spcPct val="0"/>
              </a:spcBef>
            </a:pPr>
            <a:r>
              <a:rPr kumimoji="0" lang="zh-CN" altLang="en-US" sz="2400" b="1">
                <a:solidFill>
                  <a:schemeClr val="bg1"/>
                </a:solidFill>
              </a:rPr>
              <a:t>每个英文电报符号至少要用</a:t>
            </a:r>
            <a:r>
              <a:rPr kumimoji="0" lang="en-US" altLang="zh-CN" sz="2400" b="1">
                <a:solidFill>
                  <a:schemeClr val="bg1"/>
                </a:solidFill>
              </a:rPr>
              <a:t>5</a:t>
            </a:r>
            <a:r>
              <a:rPr kumimoji="0" lang="zh-CN" altLang="en-US" sz="2400" b="1">
                <a:solidFill>
                  <a:schemeClr val="bg1"/>
                </a:solidFill>
              </a:rPr>
              <a:t>位二元符号编码</a:t>
            </a:r>
          </a:p>
        </p:txBody>
      </p:sp>
      <p:graphicFrame>
        <p:nvGraphicFramePr>
          <p:cNvPr id="497668" name="Object 4"/>
          <p:cNvGraphicFramePr>
            <a:graphicFrameLocks noChangeAspect="1"/>
          </p:cNvGraphicFramePr>
          <p:nvPr/>
        </p:nvGraphicFramePr>
        <p:xfrm>
          <a:off x="2714612" y="2000240"/>
          <a:ext cx="4071966" cy="1041666"/>
        </p:xfrm>
        <a:graphic>
          <a:graphicData uri="http://schemas.openxmlformats.org/presentationml/2006/ole">
            <mc:AlternateContent xmlns:mc="http://schemas.openxmlformats.org/markup-compatibility/2006">
              <mc:Choice xmlns:v="urn:schemas-microsoft-com:vml" Requires="v">
                <p:oleObj spid="_x0000_s76232" name="Equation" r:id="rId3" imgW="1638000" imgH="419040" progId="Equation.DSMT4">
                  <p:embed/>
                </p:oleObj>
              </mc:Choice>
              <mc:Fallback>
                <p:oleObj name="Equation" r:id="rId3" imgW="1638000" imgH="419040" progId="Equation.DSMT4">
                  <p:embed/>
                  <p:pic>
                    <p:nvPicPr>
                      <p:cNvPr id="4976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12" y="2000240"/>
                        <a:ext cx="4071966" cy="104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7669" name="Object 5"/>
          <p:cNvGraphicFramePr>
            <a:graphicFrameLocks noChangeAspect="1"/>
          </p:cNvGraphicFramePr>
          <p:nvPr/>
        </p:nvGraphicFramePr>
        <p:xfrm>
          <a:off x="3000364" y="4572008"/>
          <a:ext cx="3824034" cy="1000132"/>
        </p:xfrm>
        <a:graphic>
          <a:graphicData uri="http://schemas.openxmlformats.org/presentationml/2006/ole">
            <mc:AlternateContent xmlns:mc="http://schemas.openxmlformats.org/markup-compatibility/2006">
              <mc:Choice xmlns:v="urn:schemas-microsoft-com:vml" Requires="v">
                <p:oleObj spid="_x0000_s76233" name="Equation" r:id="rId5" imgW="1650960" imgH="431640" progId="Equation.DSMT4">
                  <p:embed/>
                </p:oleObj>
              </mc:Choice>
              <mc:Fallback>
                <p:oleObj name="Equation" r:id="rId5" imgW="1650960" imgH="431640" progId="Equation.DSMT4">
                  <p:embed/>
                  <p:pic>
                    <p:nvPicPr>
                      <p:cNvPr id="49766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364" y="4572008"/>
                        <a:ext cx="3824034" cy="100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375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976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wipe(left)">
                                      <p:cBhvr>
                                        <p:cTn id="16" dur="10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wipe(left)">
                                      <p:cBhvr>
                                        <p:cTn id="21" dur="1000"/>
                                        <p:tgtEl>
                                          <p:spTgt spid="1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9766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定长编码</a:t>
            </a:r>
            <a:endParaRPr lang="zh-CN" altLang="en-US" dirty="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36</a:t>
            </a:fld>
            <a:endParaRPr lang="zh-CN" altLang="en-US"/>
          </a:p>
        </p:txBody>
      </p:sp>
      <p:sp>
        <p:nvSpPr>
          <p:cNvPr id="6" name="Rectangle 3"/>
          <p:cNvSpPr txBox="1">
            <a:spLocks noChangeArrowheads="1"/>
          </p:cNvSpPr>
          <p:nvPr/>
        </p:nvSpPr>
        <p:spPr>
          <a:xfrm>
            <a:off x="685800" y="1412875"/>
            <a:ext cx="7696200" cy="4968875"/>
          </a:xfrm>
          <a:prstGeom prst="rect">
            <a:avLst/>
          </a:prstGeom>
        </p:spPr>
        <p:txBody>
          <a:bodyPr/>
          <a:lstStyle/>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实际英文电报符号信源</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在考虑了符号出现的概率以及符号之间的依赖性后</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平均每个英文电报符号所提供的信息量约等于</a:t>
            </a:r>
            <a:r>
              <a:rPr kumimoji="0" lang="en-US" altLang="zh-CN"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1.4</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比特</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大大小于</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5</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比特。</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编码后</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5</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个二元符号只携带约</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1.4</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比特信息量。</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定长编码的信息传输效率极低。</a:t>
            </a:r>
            <a:endParaRPr kumimoji="0" lang="zh-CN" altLang="en-US" sz="2800" b="1"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6649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26" name="Rectangle 2"/>
              <p:cNvSpPr>
                <a:spLocks noGrp="1" noChangeArrowheads="1"/>
              </p:cNvSpPr>
              <p:nvPr>
                <p:ph type="body" sz="half" idx="1"/>
              </p:nvPr>
            </p:nvSpPr>
            <p:spPr>
              <a:xfrm>
                <a:off x="863588" y="1247776"/>
                <a:ext cx="7900988" cy="5038725"/>
              </a:xfrm>
            </p:spPr>
            <p:txBody>
              <a:bodyPr/>
              <a:lstStyle/>
              <a:p>
                <a:pPr marL="0" indent="0" algn="just" eaLnBrk="1" hangingPunct="1">
                  <a:lnSpc>
                    <a:spcPct val="120000"/>
                  </a:lnSpc>
                  <a:buFontTx/>
                  <a:buNone/>
                </a:pPr>
                <a:r>
                  <a:rPr lang="zh-CN" altLang="en-US" sz="2800" b="1" dirty="0" smtClean="0">
                    <a:latin typeface="Times New Roman" panose="02020603050405020304" pitchFamily="18" charset="0"/>
                  </a:rPr>
                  <a:t>无记忆平稳信源平均符号熵为</a:t>
                </a:r>
                <a:r>
                  <a:rPr lang="en-US" altLang="zh-CN" sz="2800" b="1" i="1" dirty="0" smtClean="0">
                    <a:latin typeface="Times New Roman" panose="02020603050405020304" pitchFamily="18" charset="0"/>
                  </a:rPr>
                  <a:t>H</a:t>
                </a:r>
                <a:r>
                  <a:rPr lang="en-US" altLang="zh-CN" sz="2800" b="1" baseline="-25000" dirty="0" smtClean="0">
                    <a:latin typeface="Times New Roman" panose="02020603050405020304" pitchFamily="18" charset="0"/>
                  </a:rPr>
                  <a:t>L</a:t>
                </a:r>
                <a:r>
                  <a:rPr lang="en-US" altLang="zh-CN" sz="2800" b="1" dirty="0" smtClean="0">
                    <a:latin typeface="Times New Roman" panose="02020603050405020304" pitchFamily="18" charset="0"/>
                  </a:rPr>
                  <a:t>(</a:t>
                </a:r>
                <a:r>
                  <a:rPr lang="en-US" altLang="zh-CN" sz="2800" b="1" i="1" dirty="0" smtClean="0">
                    <a:latin typeface="Times New Roman" panose="02020603050405020304" pitchFamily="18" charset="0"/>
                  </a:rPr>
                  <a:t>X</a:t>
                </a:r>
                <a:r>
                  <a:rPr lang="en-US" altLang="zh-CN" sz="2800" b="1" dirty="0" smtClean="0">
                    <a:latin typeface="Times New Roman" panose="02020603050405020304" pitchFamily="18" charset="0"/>
                  </a:rPr>
                  <a:t>)</a:t>
                </a:r>
                <a:r>
                  <a:rPr lang="zh-CN" altLang="en-US" sz="2800" b="1" dirty="0" smtClean="0">
                    <a:latin typeface="Times New Roman" panose="02020603050405020304" pitchFamily="18" charset="0"/>
                  </a:rPr>
                  <a:t>， 对任意</a:t>
                </a:r>
                <a14:m>
                  <m:oMath xmlns:m="http://schemas.openxmlformats.org/officeDocument/2006/math">
                    <m:r>
                      <m:rPr>
                        <m:nor/>
                      </m:rPr>
                      <a:rPr lang="zh-CN" altLang="en-US" sz="2800" b="1" dirty="0">
                        <a:latin typeface="Times New Roman" panose="02020603050405020304" pitchFamily="18" charset="0"/>
                        <a:sym typeface="Symbol" panose="05050102010706020507" pitchFamily="18" charset="2"/>
                      </a:rPr>
                      <m:t></m:t>
                    </m:r>
                    <m:r>
                      <a:rPr lang="en-US" altLang="zh-CN" sz="2800" b="1" i="1" smtClean="0">
                        <a:latin typeface="Cambria Math" panose="02040503050406030204" pitchFamily="18" charset="0"/>
                      </a:rPr>
                      <m:t>&gt;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 </m:t>
                    </m:r>
                    <m:r>
                      <a:rPr lang="zh-CN" altLang="en-US" sz="2800" b="1" i="1" smtClean="0">
                        <a:latin typeface="Cambria Math" panose="02040503050406030204" pitchFamily="18" charset="0"/>
                      </a:rPr>
                      <m:t>𝜺</m:t>
                    </m:r>
                    <m:r>
                      <a:rPr lang="en-US" altLang="zh-CN" sz="2800" b="1" i="1" smtClean="0">
                        <a:latin typeface="Cambria Math" panose="02040503050406030204" pitchFamily="18" charset="0"/>
                      </a:rPr>
                      <m:t>&gt;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 </m:t>
                    </m:r>
                  </m:oMath>
                </a14:m>
                <a:r>
                  <a:rPr lang="zh-CN" altLang="en-US" sz="2800" b="1" dirty="0" smtClean="0">
                    <a:latin typeface="Times New Roman" panose="02020603050405020304" pitchFamily="18" charset="0"/>
                  </a:rPr>
                  <a:t>只要											</a:t>
                </a:r>
              </a:p>
              <a:p>
                <a:pPr marL="0" indent="0" algn="just" eaLnBrk="1" hangingPunct="1">
                  <a:lnSpc>
                    <a:spcPct val="120000"/>
                  </a:lnSpc>
                  <a:buFontTx/>
                  <a:buNone/>
                </a:pPr>
                <a:endParaRPr lang="en-US" altLang="zh-CN" sz="2800" b="1" dirty="0" smtClean="0">
                  <a:latin typeface="Times New Roman" panose="02020603050405020304" pitchFamily="18" charset="0"/>
                </a:endParaRPr>
              </a:p>
              <a:p>
                <a:pPr marL="0" indent="0" algn="just" eaLnBrk="1" hangingPunct="1">
                  <a:lnSpc>
                    <a:spcPct val="120000"/>
                  </a:lnSpc>
                  <a:buFontTx/>
                  <a:buNone/>
                </a:pPr>
                <a:r>
                  <a:rPr lang="zh-CN" altLang="en-US" sz="2800" b="1" dirty="0" smtClean="0">
                    <a:latin typeface="Times New Roman" panose="02020603050405020304" pitchFamily="18" charset="0"/>
                  </a:rPr>
                  <a:t>则当</a:t>
                </a:r>
                <a:r>
                  <a:rPr lang="en-US" altLang="zh-CN" sz="2800" b="1" dirty="0" smtClean="0">
                    <a:solidFill>
                      <a:srgbClr val="FF0000"/>
                    </a:solidFill>
                    <a:latin typeface="Times New Roman" panose="02020603050405020304" pitchFamily="18" charset="0"/>
                  </a:rPr>
                  <a:t>L</a:t>
                </a:r>
                <a:r>
                  <a:rPr lang="zh-CN" altLang="en-US" sz="2800" b="1" dirty="0" smtClean="0">
                    <a:solidFill>
                      <a:srgbClr val="FF0000"/>
                    </a:solidFill>
                    <a:latin typeface="Times New Roman" panose="02020603050405020304" pitchFamily="18" charset="0"/>
                  </a:rPr>
                  <a:t>足够大</a:t>
                </a:r>
                <a:r>
                  <a:rPr lang="zh-CN" altLang="en-US" sz="2800" b="1" dirty="0" smtClean="0">
                    <a:latin typeface="Times New Roman" panose="02020603050405020304" pitchFamily="18" charset="0"/>
                  </a:rPr>
                  <a:t>时，必可使译码</a:t>
                </a:r>
                <a:r>
                  <a:rPr lang="zh-CN" altLang="en-US" sz="2800" b="1" dirty="0" smtClean="0">
                    <a:solidFill>
                      <a:srgbClr val="FF0000"/>
                    </a:solidFill>
                    <a:latin typeface="Times New Roman" panose="02020603050405020304" pitchFamily="18" charset="0"/>
                  </a:rPr>
                  <a:t>差错小于</a:t>
                </a:r>
                <a:r>
                  <a:rPr lang="zh-CN" altLang="en-US" sz="2800" b="1" dirty="0" smtClean="0">
                    <a:solidFill>
                      <a:srgbClr val="FF0000"/>
                    </a:solidFill>
                    <a:latin typeface="Times New Roman" panose="02020603050405020304" pitchFamily="18" charset="0"/>
                    <a:sym typeface="Symbol" panose="05050102010706020507" pitchFamily="18" charset="2"/>
                  </a:rPr>
                  <a:t></a:t>
                </a:r>
                <a:r>
                  <a:rPr lang="zh-CN" altLang="en-US" sz="2800" b="1" dirty="0" smtClean="0">
                    <a:latin typeface="Times New Roman" panose="02020603050405020304" pitchFamily="18" charset="0"/>
                  </a:rPr>
                  <a:t>；反之，当    </a:t>
                </a:r>
              </a:p>
              <a:p>
                <a:pPr marL="0" indent="0" algn="just" eaLnBrk="1" hangingPunct="1">
                  <a:lnSpc>
                    <a:spcPct val="120000"/>
                  </a:lnSpc>
                  <a:buFontTx/>
                  <a:buNone/>
                </a:pPr>
                <a:r>
                  <a:rPr lang="zh-CN" altLang="en-US" sz="2800" b="1" dirty="0" smtClean="0">
                    <a:latin typeface="Times New Roman" panose="02020603050405020304" pitchFamily="18" charset="0"/>
                  </a:rPr>
                  <a:t>      </a:t>
                </a:r>
                <a:endParaRPr lang="en-US" altLang="zh-CN" sz="2800" b="1" dirty="0">
                  <a:latin typeface="Times New Roman" panose="02020603050405020304" pitchFamily="18" charset="0"/>
                </a:endParaRPr>
              </a:p>
              <a:p>
                <a:pPr marL="0" indent="0" algn="just" eaLnBrk="1" hangingPunct="1">
                  <a:lnSpc>
                    <a:spcPct val="120000"/>
                  </a:lnSpc>
                  <a:buFontTx/>
                  <a:buNone/>
                </a:pPr>
                <a:r>
                  <a:rPr lang="zh-CN" altLang="en-US" sz="2800" b="1" dirty="0" smtClean="0">
                    <a:latin typeface="Times New Roman" panose="02020603050405020304" pitchFamily="18" charset="0"/>
                  </a:rPr>
                  <a:t>时，译码差错一定是有限值，而</a:t>
                </a:r>
                <a:r>
                  <a:rPr lang="en-US" altLang="zh-CN" sz="2800" b="1" dirty="0" smtClean="0">
                    <a:latin typeface="Times New Roman" panose="02020603050405020304" pitchFamily="18" charset="0"/>
                  </a:rPr>
                  <a:t>L</a:t>
                </a:r>
                <a:r>
                  <a:rPr lang="zh-CN" altLang="en-US" sz="2800" b="1" dirty="0" smtClean="0">
                    <a:latin typeface="Times New Roman" panose="02020603050405020304" pitchFamily="18" charset="0"/>
                  </a:rPr>
                  <a:t>足够大时，译码几乎必定出错。</a:t>
                </a:r>
                <a:endParaRPr lang="zh-CN" altLang="en-US" sz="2800" dirty="0" smtClean="0"/>
              </a:p>
            </p:txBody>
          </p:sp>
        </mc:Choice>
        <mc:Fallback xmlns="">
          <p:sp>
            <p:nvSpPr>
              <p:cNvPr id="26626" name="Rectangle 2"/>
              <p:cNvSpPr>
                <a:spLocks noGrp="1" noRot="1" noChangeAspect="1" noMove="1" noResize="1" noEditPoints="1" noAdjustHandles="1" noChangeArrowheads="1" noChangeShapeType="1" noTextEdit="1"/>
              </p:cNvSpPr>
              <p:nvPr>
                <p:ph type="body" sz="half" idx="1"/>
              </p:nvPr>
            </p:nvSpPr>
            <p:spPr>
              <a:xfrm>
                <a:off x="863588" y="1247776"/>
                <a:ext cx="7900988" cy="5038725"/>
              </a:xfrm>
              <a:blipFill>
                <a:blip r:embed="rId3"/>
                <a:stretch>
                  <a:fillRect l="-1620" t="-969" r="-1543" b="-2179"/>
                </a:stretch>
              </a:blipFill>
            </p:spPr>
            <p:txBody>
              <a:bodyPr/>
              <a:lstStyle/>
              <a:p>
                <a:r>
                  <a:rPr lang="zh-CN" altLang="en-US">
                    <a:noFill/>
                  </a:rPr>
                  <a:t> </a:t>
                </a:r>
              </a:p>
            </p:txBody>
          </p:sp>
        </mc:Fallback>
      </mc:AlternateContent>
      <p:sp>
        <p:nvSpPr>
          <p:cNvPr id="6150" name="Rectangle 3"/>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6628" name="Object 4"/>
          <p:cNvGraphicFramePr>
            <a:graphicFrameLocks noChangeAspect="1"/>
          </p:cNvGraphicFramePr>
          <p:nvPr>
            <p:extLst>
              <p:ext uri="{D42A27DB-BD31-4B8C-83A1-F6EECF244321}">
                <p14:modId xmlns:p14="http://schemas.microsoft.com/office/powerpoint/2010/main" val="506446365"/>
              </p:ext>
            </p:extLst>
          </p:nvPr>
        </p:nvGraphicFramePr>
        <p:xfrm>
          <a:off x="2339975" y="2252664"/>
          <a:ext cx="4176713" cy="1155700"/>
        </p:xfrm>
        <a:graphic>
          <a:graphicData uri="http://schemas.openxmlformats.org/presentationml/2006/ole">
            <mc:AlternateContent xmlns:mc="http://schemas.openxmlformats.org/markup-compatibility/2006">
              <mc:Choice xmlns:v="urn:schemas-microsoft-com:vml" Requires="v">
                <p:oleObj spid="_x0000_s78299" name="公式" r:id="rId4" imgW="1409088" imgH="393529" progId="Equation.3">
                  <p:embed/>
                </p:oleObj>
              </mc:Choice>
              <mc:Fallback>
                <p:oleObj name="公式" r:id="rId4" imgW="1409088"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2252664"/>
                        <a:ext cx="417671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3" name="Oval 9"/>
          <p:cNvSpPr>
            <a:spLocks noChangeArrowheads="1"/>
          </p:cNvSpPr>
          <p:nvPr/>
        </p:nvSpPr>
        <p:spPr bwMode="auto">
          <a:xfrm>
            <a:off x="1871700" y="2298701"/>
            <a:ext cx="2268251" cy="1154111"/>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4" name="Line 10"/>
          <p:cNvSpPr>
            <a:spLocks noChangeShapeType="1"/>
          </p:cNvSpPr>
          <p:nvPr/>
        </p:nvSpPr>
        <p:spPr bwMode="auto">
          <a:xfrm flipV="1">
            <a:off x="3419872" y="981074"/>
            <a:ext cx="1656953" cy="131762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638" name="Object 14"/>
          <p:cNvGraphicFramePr>
            <a:graphicFrameLocks noGrp="1" noChangeAspect="1"/>
          </p:cNvGraphicFramePr>
          <p:nvPr>
            <p:ph sz="half" idx="2"/>
            <p:extLst>
              <p:ext uri="{D42A27DB-BD31-4B8C-83A1-F6EECF244321}">
                <p14:modId xmlns:p14="http://schemas.microsoft.com/office/powerpoint/2010/main" val="925514997"/>
              </p:ext>
            </p:extLst>
          </p:nvPr>
        </p:nvGraphicFramePr>
        <p:xfrm>
          <a:off x="5076825" y="584684"/>
          <a:ext cx="433388" cy="533400"/>
        </p:xfrm>
        <a:graphic>
          <a:graphicData uri="http://schemas.openxmlformats.org/presentationml/2006/ole">
            <mc:AlternateContent xmlns:mc="http://schemas.openxmlformats.org/markup-compatibility/2006">
              <mc:Choice xmlns:v="urn:schemas-microsoft-com:vml" Requires="v">
                <p:oleObj spid="_x0000_s78300" name="公式" r:id="rId6" imgW="164957" imgH="203024" progId="Equation.3">
                  <p:embed/>
                </p:oleObj>
              </mc:Choice>
              <mc:Fallback>
                <p:oleObj name="公式" r:id="rId6" imgW="164957" imgH="203024"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584684"/>
                        <a:ext cx="4333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4" name="矩形 9"/>
          <p:cNvSpPr>
            <a:spLocks noChangeArrowheads="1"/>
          </p:cNvSpPr>
          <p:nvPr/>
        </p:nvSpPr>
        <p:spPr bwMode="auto">
          <a:xfrm>
            <a:off x="957263" y="508000"/>
            <a:ext cx="45275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sz="3200" b="1">
                <a:solidFill>
                  <a:srgbClr val="FF0000"/>
                </a:solidFill>
              </a:rPr>
              <a:t>5.2.1  </a:t>
            </a:r>
            <a:r>
              <a:rPr lang="zh-CN" altLang="en-US" sz="3200" b="1">
                <a:solidFill>
                  <a:srgbClr val="FF0000"/>
                </a:solidFill>
              </a:rPr>
              <a:t>定长编码定理</a:t>
            </a:r>
          </a:p>
        </p:txBody>
      </p:sp>
      <p:graphicFrame>
        <p:nvGraphicFramePr>
          <p:cNvPr id="11" name="Object 6"/>
          <p:cNvGraphicFramePr>
            <a:graphicFrameLocks noChangeAspect="1"/>
          </p:cNvGraphicFramePr>
          <p:nvPr>
            <p:extLst>
              <p:ext uri="{D42A27DB-BD31-4B8C-83A1-F6EECF244321}">
                <p14:modId xmlns:p14="http://schemas.microsoft.com/office/powerpoint/2010/main" val="1694926951"/>
              </p:ext>
            </p:extLst>
          </p:nvPr>
        </p:nvGraphicFramePr>
        <p:xfrm>
          <a:off x="2412206" y="4136233"/>
          <a:ext cx="4032250" cy="1039812"/>
        </p:xfrm>
        <a:graphic>
          <a:graphicData uri="http://schemas.openxmlformats.org/presentationml/2006/ole">
            <mc:AlternateContent xmlns:mc="http://schemas.openxmlformats.org/markup-compatibility/2006">
              <mc:Choice xmlns:v="urn:schemas-microsoft-com:vml" Requires="v">
                <p:oleObj spid="_x0000_s78301" name="公式" r:id="rId8" imgW="1511300" imgH="393700" progId="Equation.3">
                  <p:embed/>
                </p:oleObj>
              </mc:Choice>
              <mc:Fallback>
                <p:oleObj name="公式" r:id="rId8" imgW="1511300" imgH="393700" progId="Equation.3">
                  <p:embed/>
                  <p:pic>
                    <p:nvPicPr>
                      <p:cNvPr id="2663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2206" y="4136233"/>
                        <a:ext cx="403225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596" y="161764"/>
            <a:ext cx="7772400" cy="1143000"/>
          </a:xfrm>
        </p:spPr>
        <p:txBody>
          <a:bodyPr/>
          <a:lstStyle/>
          <a:p>
            <a:pPr algn="ctr"/>
            <a:r>
              <a:rPr lang="zh-CN" altLang="en-US" sz="3600" b="1" dirty="0" smtClean="0"/>
              <a:t>定长编码定理含义</a:t>
            </a:r>
            <a:endParaRPr lang="zh-CN" altLang="en-US" sz="3600" b="1" dirty="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38</a:t>
            </a:fld>
            <a:endParaRPr lang="zh-CN" altLang="en-US"/>
          </a:p>
        </p:txBody>
      </p:sp>
      <p:sp>
        <p:nvSpPr>
          <p:cNvPr id="6" name="Rectangle 3"/>
          <p:cNvSpPr txBox="1">
            <a:spLocks noChangeArrowheads="1"/>
          </p:cNvSpPr>
          <p:nvPr/>
        </p:nvSpPr>
        <p:spPr>
          <a:xfrm>
            <a:off x="685800" y="1412875"/>
            <a:ext cx="7773988" cy="4968875"/>
          </a:xfrm>
          <a:prstGeom prst="rect">
            <a:avLst/>
          </a:prstGeom>
        </p:spPr>
        <p:txBody>
          <a:bodyPr/>
          <a:lstStyle/>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宋体" charset="-122"/>
                <a:cs typeface="Times New Roman" pitchFamily="18" charset="0"/>
              </a:rPr>
              <a:t>⑴</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当编码器容许的输出信息率</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也就是当每个信源符号所必须输出的</a:t>
            </a:r>
            <a:r>
              <a:rPr kumimoji="0" lang="zh-CN" altLang="en-US" sz="2800" b="1" dirty="0">
                <a:solidFill>
                  <a:srgbClr val="FF0000"/>
                </a:solidFill>
                <a:ea typeface="+mn-ea"/>
                <a:cs typeface="Times New Roman" pitchFamily="18" charset="0"/>
              </a:rPr>
              <a:t>二进制</a:t>
            </a: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码长</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是</a:t>
            </a:r>
          </a:p>
          <a:p>
            <a:pPr marL="342900" marR="0" lvl="0" indent="-342900" algn="l" defTabSz="914400" rtl="0" eaLnBrk="1" fontAlgn="auto" latinLnBrk="0" hangingPunct="1">
              <a:lnSpc>
                <a:spcPct val="115000"/>
              </a:lnSpc>
              <a:spcBef>
                <a:spcPct val="20000"/>
              </a:spcBef>
              <a:spcAft>
                <a:spcPts val="0"/>
              </a:spcAft>
              <a:buClrTx/>
              <a:buSzTx/>
              <a:buFontTx/>
              <a:buNone/>
              <a:tabLst/>
              <a:defRPr/>
            </a:pPr>
            <a:endPar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15000"/>
              </a:lnSpc>
              <a:spcBef>
                <a:spcPct val="20000"/>
              </a:spcBef>
              <a:spcAft>
                <a:spcPts val="0"/>
              </a:spcAft>
              <a:buClrTx/>
              <a:buSzTx/>
              <a:buFontTx/>
              <a:buNone/>
              <a:tabLst/>
              <a:defRPr/>
            </a:pPr>
            <a:endPar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15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时</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只要                   ，这种编码器一定可以做到</a:t>
            </a: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几乎无失真</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也就是收端的译码差错概率接近于零</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条件是所取的符号数</a:t>
            </a:r>
            <a:r>
              <a:rPr kumimoji="0" lang="en-US" altLang="zh-CN" sz="2800" b="1" i="1"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L</a:t>
            </a:r>
            <a:r>
              <a:rPr kumimoji="0" lang="zh-CN" altLang="en-US" sz="28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足够大</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graphicFrame>
        <p:nvGraphicFramePr>
          <p:cNvPr id="499716" name="Object 4"/>
          <p:cNvGraphicFramePr>
            <a:graphicFrameLocks noChangeAspect="1"/>
          </p:cNvGraphicFramePr>
          <p:nvPr/>
        </p:nvGraphicFramePr>
        <p:xfrm>
          <a:off x="2571736" y="3643314"/>
          <a:ext cx="1643074" cy="520307"/>
        </p:xfrm>
        <a:graphic>
          <a:graphicData uri="http://schemas.openxmlformats.org/presentationml/2006/ole">
            <mc:AlternateContent xmlns:mc="http://schemas.openxmlformats.org/markup-compatibility/2006">
              <mc:Choice xmlns:v="urn:schemas-microsoft-com:vml" Requires="v">
                <p:oleObj spid="_x0000_s46896" name="Equation" r:id="rId3" imgW="761760" imgH="241200" progId="Equation.DSMT4">
                  <p:embed/>
                </p:oleObj>
              </mc:Choice>
              <mc:Fallback>
                <p:oleObj name="Equation" r:id="rId3" imgW="761760" imgH="241200" progId="Equation.DSMT4">
                  <p:embed/>
                  <p:pic>
                    <p:nvPicPr>
                      <p:cNvPr id="4997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36" y="3643314"/>
                        <a:ext cx="1643074" cy="5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1"/>
          <p:cNvGraphicFramePr>
            <a:graphicFrameLocks noChangeAspect="1"/>
          </p:cNvGraphicFramePr>
          <p:nvPr>
            <p:extLst>
              <p:ext uri="{D42A27DB-BD31-4B8C-83A1-F6EECF244321}">
                <p14:modId xmlns:p14="http://schemas.microsoft.com/office/powerpoint/2010/main" val="1845700226"/>
              </p:ext>
            </p:extLst>
          </p:nvPr>
        </p:nvGraphicFramePr>
        <p:xfrm>
          <a:off x="2586269" y="2518062"/>
          <a:ext cx="3384550" cy="873125"/>
        </p:xfrm>
        <a:graphic>
          <a:graphicData uri="http://schemas.openxmlformats.org/presentationml/2006/ole">
            <mc:AlternateContent xmlns:mc="http://schemas.openxmlformats.org/markup-compatibility/2006">
              <mc:Choice xmlns:v="urn:schemas-microsoft-com:vml" Requires="v">
                <p:oleObj spid="_x0000_s46897" name="Equation" r:id="rId5" imgW="1562100" imgH="406400" progId="Equation.DSMT4">
                  <p:embed/>
                </p:oleObj>
              </mc:Choice>
              <mc:Fallback>
                <p:oleObj name="Equation" r:id="rId5" imgW="1562100" imgH="406400" progId="Equation.DSMT4">
                  <p:embed/>
                  <p:pic>
                    <p:nvPicPr>
                      <p:cNvPr id="15770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269" y="2518062"/>
                        <a:ext cx="33845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004189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712024" y="292201"/>
            <a:ext cx="7772400" cy="693733"/>
          </a:xfrm>
        </p:spPr>
        <p:txBody>
          <a:bodyPr/>
          <a:lstStyle/>
          <a:p>
            <a:pPr algn="ctr"/>
            <a:r>
              <a:rPr lang="zh-CN" altLang="en-US" sz="3600" b="1" dirty="0" smtClean="0"/>
              <a:t>定长编码定理含义</a:t>
            </a:r>
            <a:endParaRPr lang="zh-CN" altLang="en-US" sz="3600" b="1" dirty="0" smtClean="0">
              <a:latin typeface="宋体" charset="-122"/>
            </a:endParaRPr>
          </a:p>
        </p:txBody>
      </p:sp>
      <p:sp>
        <p:nvSpPr>
          <p:cNvPr id="10246" name="Rectangle 3"/>
          <p:cNvSpPr>
            <a:spLocks noGrp="1" noChangeArrowheads="1"/>
          </p:cNvSpPr>
          <p:nvPr>
            <p:ph type="body" idx="1"/>
          </p:nvPr>
        </p:nvSpPr>
        <p:spPr>
          <a:xfrm>
            <a:off x="712682" y="1199845"/>
            <a:ext cx="8040690" cy="1857388"/>
          </a:xfrm>
        </p:spPr>
        <p:txBody>
          <a:bodyPr>
            <a:normAutofit/>
          </a:bodyPr>
          <a:lstStyle/>
          <a:p>
            <a:pPr marL="0" indent="0" eaLnBrk="1" hangingPunct="1">
              <a:buFont typeface="Monotype Sorts" pitchFamily="2" charset="2"/>
              <a:buNone/>
            </a:pPr>
            <a:r>
              <a:rPr lang="zh-CN" altLang="en-US" sz="2400" b="1" dirty="0" smtClean="0">
                <a:latin typeface="Times New Roman" pitchFamily="18" charset="0"/>
              </a:rPr>
              <a:t>（</a:t>
            </a:r>
            <a:r>
              <a:rPr lang="en-US" altLang="zh-CN" sz="2400" b="1" dirty="0" smtClean="0">
                <a:latin typeface="Times New Roman" pitchFamily="18" charset="0"/>
              </a:rPr>
              <a:t>2</a:t>
            </a:r>
            <a:r>
              <a:rPr lang="zh-CN" altLang="en-US" sz="2400" b="1" dirty="0" smtClean="0">
                <a:latin typeface="Times New Roman" pitchFamily="18" charset="0"/>
              </a:rPr>
              <a:t>）将定理的条件改写成：</a:t>
            </a:r>
            <a:endParaRPr lang="en-US" altLang="zh-CN" sz="2400" b="1" dirty="0" smtClean="0">
              <a:latin typeface="Times New Roman" pitchFamily="18" charset="0"/>
            </a:endParaRPr>
          </a:p>
          <a:p>
            <a:pPr marL="0" indent="0" eaLnBrk="1" hangingPunct="1">
              <a:buFont typeface="Monotype Sorts" pitchFamily="2" charset="2"/>
              <a:buNone/>
            </a:pPr>
            <a:endParaRPr lang="en-US" altLang="zh-CN" sz="2400" b="1" dirty="0" smtClean="0"/>
          </a:p>
          <a:p>
            <a:pPr>
              <a:lnSpc>
                <a:spcPct val="110000"/>
              </a:lnSpc>
              <a:buFontTx/>
              <a:buNone/>
            </a:pPr>
            <a:r>
              <a:rPr lang="zh-CN" altLang="en-US" sz="2400" b="1" dirty="0" smtClean="0">
                <a:latin typeface="宋体" charset="-122"/>
              </a:rPr>
              <a:t>其中：左边：</a:t>
            </a:r>
            <a:r>
              <a:rPr lang="en-US" altLang="zh-CN" sz="2400" b="1" i="1" dirty="0" smtClean="0"/>
              <a:t>K</a:t>
            </a:r>
            <a:r>
              <a:rPr lang="en-US" altLang="zh-CN" sz="2400" b="1" i="1" baseline="-30000" dirty="0" smtClean="0"/>
              <a:t>L</a:t>
            </a:r>
            <a:r>
              <a:rPr lang="zh-CN" altLang="en-US" sz="2400" b="1" dirty="0" smtClean="0">
                <a:latin typeface="宋体" charset="-122"/>
              </a:rPr>
              <a:t>长</a:t>
            </a:r>
            <a:r>
              <a:rPr lang="zh-CN" altLang="en-US" sz="2400" b="1" dirty="0" smtClean="0">
                <a:solidFill>
                  <a:srgbClr val="FF0000"/>
                </a:solidFill>
                <a:latin typeface="宋体" charset="-122"/>
              </a:rPr>
              <a:t>码字</a:t>
            </a:r>
            <a:r>
              <a:rPr lang="zh-CN" altLang="en-US" sz="2400" b="1" dirty="0" smtClean="0">
                <a:latin typeface="宋体" charset="-122"/>
              </a:rPr>
              <a:t>所能携带的最大信息，</a:t>
            </a:r>
          </a:p>
          <a:p>
            <a:pPr>
              <a:lnSpc>
                <a:spcPct val="110000"/>
              </a:lnSpc>
              <a:buFontTx/>
              <a:buNone/>
            </a:pPr>
            <a:r>
              <a:rPr lang="zh-CN" altLang="en-US" sz="2400" b="1" dirty="0" smtClean="0">
                <a:latin typeface="宋体" charset="-122"/>
              </a:rPr>
              <a:t>      右边：</a:t>
            </a:r>
            <a:r>
              <a:rPr lang="en-US" altLang="zh-CN" sz="2400" b="1" i="1" dirty="0" smtClean="0"/>
              <a:t>L</a:t>
            </a:r>
            <a:r>
              <a:rPr lang="zh-CN" altLang="en-US" sz="2400" b="1" dirty="0" smtClean="0">
                <a:latin typeface="宋体" charset="-122"/>
              </a:rPr>
              <a:t>长</a:t>
            </a:r>
            <a:r>
              <a:rPr lang="zh-CN" altLang="en-US" sz="2400" b="1" dirty="0" smtClean="0">
                <a:solidFill>
                  <a:srgbClr val="FF0000"/>
                </a:solidFill>
                <a:latin typeface="宋体" charset="-122"/>
              </a:rPr>
              <a:t>信源序列</a:t>
            </a:r>
            <a:r>
              <a:rPr lang="zh-CN" altLang="en-US" sz="2400" b="1" dirty="0" smtClean="0">
                <a:latin typeface="宋体" charset="-122"/>
              </a:rPr>
              <a:t>携带的信息量。</a:t>
            </a:r>
          </a:p>
          <a:p>
            <a:pPr marL="0" indent="0" eaLnBrk="1" hangingPunct="1">
              <a:buFont typeface="Monotype Sorts" pitchFamily="2" charset="2"/>
              <a:buNone/>
            </a:pPr>
            <a:endParaRPr lang="zh-CN" altLang="en-US" sz="2400" b="1" dirty="0" smtClean="0"/>
          </a:p>
        </p:txBody>
      </p:sp>
      <p:sp>
        <p:nvSpPr>
          <p:cNvPr id="10247" name="Rectangle 5"/>
          <p:cNvSpPr>
            <a:spLocks noChangeArrowheads="1"/>
          </p:cNvSpPr>
          <p:nvPr/>
        </p:nvSpPr>
        <p:spPr bwMode="auto">
          <a:xfrm>
            <a:off x="0" y="3637457"/>
            <a:ext cx="9144000" cy="0"/>
          </a:xfrm>
          <a:prstGeom prst="rect">
            <a:avLst/>
          </a:prstGeom>
          <a:noFill/>
          <a:ln w="9525">
            <a:noFill/>
            <a:miter lim="800000"/>
            <a:headEnd/>
            <a:tailEnd/>
          </a:ln>
        </p:spPr>
        <p:txBody>
          <a:bodyPr wrap="none" anchor="ctr">
            <a:spAutoFit/>
          </a:bodyPr>
          <a:lstStyle/>
          <a:p>
            <a:endParaRPr lang="zh-CN" altLang="en-US"/>
          </a:p>
        </p:txBody>
      </p:sp>
      <p:sp>
        <p:nvSpPr>
          <p:cNvPr id="10248" name="Rectangle 7"/>
          <p:cNvSpPr>
            <a:spLocks noChangeArrowheads="1"/>
          </p:cNvSpPr>
          <p:nvPr/>
        </p:nvSpPr>
        <p:spPr bwMode="auto">
          <a:xfrm>
            <a:off x="0" y="3732707"/>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242" name="Object 6"/>
          <p:cNvGraphicFramePr>
            <a:graphicFrameLocks noChangeAspect="1"/>
          </p:cNvGraphicFramePr>
          <p:nvPr>
            <p:extLst>
              <p:ext uri="{D42A27DB-BD31-4B8C-83A1-F6EECF244321}">
                <p14:modId xmlns:p14="http://schemas.microsoft.com/office/powerpoint/2010/main" val="286988205"/>
              </p:ext>
            </p:extLst>
          </p:nvPr>
        </p:nvGraphicFramePr>
        <p:xfrm>
          <a:off x="2571736" y="1627666"/>
          <a:ext cx="3673475" cy="476250"/>
        </p:xfrm>
        <a:graphic>
          <a:graphicData uri="http://schemas.openxmlformats.org/presentationml/2006/ole">
            <mc:AlternateContent xmlns:mc="http://schemas.openxmlformats.org/markup-compatibility/2006">
              <mc:Choice xmlns:v="urn:schemas-microsoft-com:vml" Requires="v">
                <p:oleObj spid="_x0000_s88263" name="Equation" r:id="rId3" imgW="1790640" imgH="228600" progId="Equation.DSMT4">
                  <p:embed/>
                </p:oleObj>
              </mc:Choice>
              <mc:Fallback>
                <p:oleObj name="Equation" r:id="rId3" imgW="1790640" imgH="228600" progId="Equation.DSMT4">
                  <p:embed/>
                  <p:pic>
                    <p:nvPicPr>
                      <p:cNvPr id="1024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36" y="1627666"/>
                        <a:ext cx="367347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9" name="Text Box 8"/>
          <p:cNvSpPr txBox="1">
            <a:spLocks noChangeArrowheads="1"/>
          </p:cNvSpPr>
          <p:nvPr/>
        </p:nvSpPr>
        <p:spPr bwMode="auto">
          <a:xfrm>
            <a:off x="519892" y="3278525"/>
            <a:ext cx="7777162" cy="3243965"/>
          </a:xfrm>
          <a:prstGeom prst="rect">
            <a:avLst/>
          </a:prstGeom>
          <a:noFill/>
          <a:ln w="9525">
            <a:noFill/>
            <a:miter lim="800000"/>
            <a:headEnd/>
            <a:tailEnd/>
          </a:ln>
        </p:spPr>
        <p:txBody>
          <a:bodyPr>
            <a:spAutoFit/>
          </a:bodyPr>
          <a:lstStyle/>
          <a:p>
            <a:pPr marL="342900" indent="-342900">
              <a:lnSpc>
                <a:spcPct val="110000"/>
              </a:lnSpc>
              <a:spcBef>
                <a:spcPts val="1200"/>
              </a:spcBef>
              <a:buFont typeface="Arial" panose="020B0604020202020204" pitchFamily="34" charset="0"/>
              <a:buChar char="•"/>
            </a:pPr>
            <a:r>
              <a:rPr lang="zh-CN" altLang="en-US" sz="2400" b="1" dirty="0">
                <a:latin typeface="宋体" charset="-122"/>
              </a:rPr>
              <a:t>码字所能携带的信息量</a:t>
            </a:r>
            <a:r>
              <a:rPr lang="zh-CN" altLang="en-US" sz="2400" b="1" dirty="0">
                <a:solidFill>
                  <a:srgbClr val="FF0000"/>
                </a:solidFill>
                <a:latin typeface="宋体" charset="-122"/>
              </a:rPr>
              <a:t>大于</a:t>
            </a:r>
            <a:r>
              <a:rPr lang="zh-CN" altLang="en-US" sz="2400" b="1" dirty="0">
                <a:latin typeface="宋体" charset="-122"/>
              </a:rPr>
              <a:t>信源序列输出的信息量，则可以使传输</a:t>
            </a:r>
            <a:r>
              <a:rPr lang="zh-CN" altLang="en-US" sz="2400" b="1" dirty="0">
                <a:solidFill>
                  <a:srgbClr val="FF0000"/>
                </a:solidFill>
                <a:latin typeface="宋体" charset="-122"/>
              </a:rPr>
              <a:t>几乎</a:t>
            </a:r>
            <a:r>
              <a:rPr lang="zh-CN" altLang="en-US" sz="2400" b="1" dirty="0">
                <a:latin typeface="宋体" charset="-122"/>
              </a:rPr>
              <a:t>无失真，当然条件是</a:t>
            </a:r>
            <a:r>
              <a:rPr lang="en-US" altLang="zh-CN" sz="2400" b="1" i="1" dirty="0">
                <a:solidFill>
                  <a:srgbClr val="FF0000"/>
                </a:solidFill>
                <a:latin typeface="宋体" charset="-122"/>
              </a:rPr>
              <a:t>L</a:t>
            </a:r>
            <a:r>
              <a:rPr lang="zh-CN" altLang="en-US" sz="2400" b="1" dirty="0">
                <a:solidFill>
                  <a:srgbClr val="FF0000"/>
                </a:solidFill>
                <a:latin typeface="宋体" charset="-122"/>
              </a:rPr>
              <a:t>足够大</a:t>
            </a:r>
            <a:r>
              <a:rPr lang="zh-CN" altLang="en-US" sz="2400" b="1" dirty="0" smtClean="0">
                <a:latin typeface="宋体" charset="-122"/>
              </a:rPr>
              <a:t>。</a:t>
            </a:r>
            <a:endParaRPr lang="zh-CN" altLang="en-US" sz="2400" b="1" dirty="0">
              <a:latin typeface="宋体" charset="-122"/>
            </a:endParaRPr>
          </a:p>
          <a:p>
            <a:pPr marL="342900" indent="-342900">
              <a:lnSpc>
                <a:spcPct val="110000"/>
              </a:lnSpc>
              <a:spcBef>
                <a:spcPts val="1200"/>
              </a:spcBef>
              <a:buFont typeface="Arial" panose="020B0604020202020204" pitchFamily="34" charset="0"/>
              <a:buChar char="•"/>
            </a:pPr>
            <a:r>
              <a:rPr lang="zh-CN" altLang="en-US" sz="2400" b="1" dirty="0"/>
              <a:t>反之，当                 </a:t>
            </a:r>
            <a:r>
              <a:rPr lang="zh-CN" altLang="en-US" sz="2400" b="1" dirty="0" smtClean="0"/>
              <a:t>        时</a:t>
            </a:r>
            <a:r>
              <a:rPr lang="zh-CN" altLang="en-US" sz="2400" b="1" dirty="0"/>
              <a:t>，不可能构成无失真的编码，也就是不可能做一种编码器，能使收端译码时差错概率趋于零</a:t>
            </a:r>
            <a:r>
              <a:rPr lang="zh-CN" altLang="en-US" sz="2400" b="1" dirty="0" smtClean="0"/>
              <a:t>。</a:t>
            </a:r>
            <a:endParaRPr lang="zh-CN" altLang="en-US" sz="2400" b="1" dirty="0"/>
          </a:p>
          <a:p>
            <a:pPr marL="342900" indent="-342900">
              <a:lnSpc>
                <a:spcPct val="110000"/>
              </a:lnSpc>
              <a:spcBef>
                <a:spcPts val="1200"/>
              </a:spcBef>
              <a:buFont typeface="Arial" panose="020B0604020202020204" pitchFamily="34" charset="0"/>
              <a:buChar char="•"/>
            </a:pPr>
            <a:r>
              <a:rPr lang="zh-CN" altLang="en-US" sz="2400" b="1" dirty="0"/>
              <a:t>                </a:t>
            </a:r>
            <a:r>
              <a:rPr lang="zh-CN" altLang="en-US" sz="2400" b="1" dirty="0" smtClean="0"/>
              <a:t>      时</a:t>
            </a:r>
            <a:r>
              <a:rPr lang="zh-CN" altLang="en-US" sz="2400" b="1" dirty="0"/>
              <a:t>，则为临界状态，可能无失真，也可能有失真。</a:t>
            </a:r>
          </a:p>
        </p:txBody>
      </p:sp>
      <p:graphicFrame>
        <p:nvGraphicFramePr>
          <p:cNvPr id="10243" name="Object 4"/>
          <p:cNvGraphicFramePr>
            <a:graphicFrameLocks noChangeAspect="1"/>
          </p:cNvGraphicFramePr>
          <p:nvPr>
            <p:extLst>
              <p:ext uri="{D42A27DB-BD31-4B8C-83A1-F6EECF244321}">
                <p14:modId xmlns:p14="http://schemas.microsoft.com/office/powerpoint/2010/main" val="670998570"/>
              </p:ext>
            </p:extLst>
          </p:nvPr>
        </p:nvGraphicFramePr>
        <p:xfrm>
          <a:off x="2411760" y="4217682"/>
          <a:ext cx="1521272" cy="500066"/>
        </p:xfrm>
        <a:graphic>
          <a:graphicData uri="http://schemas.openxmlformats.org/presentationml/2006/ole">
            <mc:AlternateContent xmlns:mc="http://schemas.openxmlformats.org/markup-compatibility/2006">
              <mc:Choice xmlns:v="urn:schemas-microsoft-com:vml" Requires="v">
                <p:oleObj spid="_x0000_s88264" name="Equation" r:id="rId5" imgW="761760" imgH="253800" progId="Equation.DSMT4">
                  <p:embed/>
                </p:oleObj>
              </mc:Choice>
              <mc:Fallback>
                <p:oleObj name="Equation" r:id="rId5" imgW="761760" imgH="253800" progId="Equation.DSMT4">
                  <p:embed/>
                  <p:pic>
                    <p:nvPicPr>
                      <p:cNvPr id="1024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4217682"/>
                        <a:ext cx="1521272"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3684476093"/>
              </p:ext>
            </p:extLst>
          </p:nvPr>
        </p:nvGraphicFramePr>
        <p:xfrm>
          <a:off x="1094766" y="5606440"/>
          <a:ext cx="1476970" cy="487363"/>
        </p:xfrm>
        <a:graphic>
          <a:graphicData uri="http://schemas.openxmlformats.org/presentationml/2006/ole">
            <mc:AlternateContent xmlns:mc="http://schemas.openxmlformats.org/markup-compatibility/2006">
              <mc:Choice xmlns:v="urn:schemas-microsoft-com:vml" Requires="v">
                <p:oleObj spid="_x0000_s88265" name="Equation" r:id="rId7" imgW="761760" imgH="253800" progId="Equation.DSMT4">
                  <p:embed/>
                </p:oleObj>
              </mc:Choice>
              <mc:Fallback>
                <p:oleObj name="Equation" r:id="rId7" imgW="761760" imgH="253800" progId="Equation.DSMT4">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4766" y="5606440"/>
                        <a:ext cx="147697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灯片编号占位符 10"/>
          <p:cNvSpPr>
            <a:spLocks noGrp="1"/>
          </p:cNvSpPr>
          <p:nvPr>
            <p:ph type="sldNum" sz="quarter" idx="12"/>
          </p:nvPr>
        </p:nvSpPr>
        <p:spPr/>
        <p:txBody>
          <a:bodyPr/>
          <a:lstStyle/>
          <a:p>
            <a:fld id="{492230B5-C107-4EA4-9C12-97577513A729}" type="slidenum">
              <a:rPr lang="zh-CN" altLang="en-US" smtClean="0"/>
              <a:pPr/>
              <a:t>39</a:t>
            </a:fld>
            <a:endParaRPr lang="zh-CN" altLang="en-US"/>
          </a:p>
        </p:txBody>
      </p:sp>
    </p:spTree>
    <p:extLst>
      <p:ext uri="{BB962C8B-B14F-4D97-AF65-F5344CB8AC3E}">
        <p14:creationId xmlns:p14="http://schemas.microsoft.com/office/powerpoint/2010/main" val="155657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B36ED85-07BE-4870-A183-F6773074B9B3}" type="slidenum">
              <a:rPr lang="en-US" altLang="zh-CN" sz="1400">
                <a:latin typeface="Arial" panose="020B0604020202020204" pitchFamily="34" charset="0"/>
              </a:rPr>
              <a:pPr/>
              <a:t>4</a:t>
            </a:fld>
            <a:endParaRPr lang="en-US" altLang="zh-CN" sz="1400">
              <a:latin typeface="Arial" panose="020B0604020202020204" pitchFamily="34" charset="0"/>
            </a:endParaRPr>
          </a:p>
        </p:txBody>
      </p:sp>
      <p:sp>
        <p:nvSpPr>
          <p:cNvPr id="47108" name="Rectangle 2"/>
          <p:cNvSpPr>
            <a:spLocks noGrp="1" noChangeArrowheads="1"/>
          </p:cNvSpPr>
          <p:nvPr>
            <p:ph type="title" idx="4294967295"/>
          </p:nvPr>
        </p:nvSpPr>
        <p:spPr>
          <a:xfrm>
            <a:off x="1173163" y="457200"/>
            <a:ext cx="7772400" cy="1143000"/>
          </a:xfrm>
        </p:spPr>
        <p:txBody>
          <a:bodyPr/>
          <a:lstStyle/>
          <a:p>
            <a:pPr algn="ctr" eaLnBrk="1" hangingPunct="1"/>
            <a:r>
              <a:rPr lang="zh-CN" altLang="en-US" b="1" dirty="0" smtClean="0"/>
              <a:t>第</a:t>
            </a:r>
            <a:r>
              <a:rPr lang="en-US" altLang="zh-CN" b="1" dirty="0" smtClean="0"/>
              <a:t>5</a:t>
            </a:r>
            <a:r>
              <a:rPr lang="zh-CN" altLang="en-US" b="1" dirty="0" smtClean="0"/>
              <a:t>章　</a:t>
            </a:r>
            <a:r>
              <a:rPr lang="zh-CN" altLang="en-US" sz="3600" b="1" dirty="0" smtClean="0"/>
              <a:t>信源编码</a:t>
            </a:r>
            <a:endParaRPr lang="zh-CN" altLang="en-US" b="1" dirty="0" smtClean="0"/>
          </a:p>
        </p:txBody>
      </p:sp>
      <p:sp>
        <p:nvSpPr>
          <p:cNvPr id="19459" name="Rectangle 3"/>
          <p:cNvSpPr>
            <a:spLocks noGrp="1" noChangeArrowheads="1"/>
          </p:cNvSpPr>
          <p:nvPr>
            <p:ph type="body" idx="1"/>
          </p:nvPr>
        </p:nvSpPr>
        <p:spPr/>
        <p:txBody>
          <a:bodyPr/>
          <a:lstStyle/>
          <a:p>
            <a:pPr marL="0" indent="0" eaLnBrk="1" hangingPunct="1">
              <a:lnSpc>
                <a:spcPct val="90000"/>
              </a:lnSpc>
              <a:buFont typeface="Monotype Sorts" pitchFamily="2" charset="2"/>
              <a:buNone/>
            </a:pPr>
            <a:r>
              <a:rPr lang="zh-CN" altLang="en-US" sz="2800" b="1" smtClean="0"/>
              <a:t>信源编码的基础是信息论中的两个编码定理：</a:t>
            </a:r>
          </a:p>
          <a:p>
            <a:pPr marL="0" indent="0" eaLnBrk="1" hangingPunct="1">
              <a:lnSpc>
                <a:spcPct val="90000"/>
              </a:lnSpc>
            </a:pPr>
            <a:r>
              <a:rPr lang="zh-CN" altLang="en-US" b="1" smtClean="0">
                <a:solidFill>
                  <a:srgbClr val="FF0000"/>
                </a:solidFill>
              </a:rPr>
              <a:t>无失真编码定理</a:t>
            </a:r>
          </a:p>
          <a:p>
            <a:pPr marL="0" indent="0" eaLnBrk="1" hangingPunct="1">
              <a:lnSpc>
                <a:spcPct val="90000"/>
              </a:lnSpc>
            </a:pPr>
            <a:r>
              <a:rPr lang="zh-CN" altLang="en-US" b="1" smtClean="0">
                <a:solidFill>
                  <a:srgbClr val="FF0000"/>
                </a:solidFill>
              </a:rPr>
              <a:t>限失真编码定理</a:t>
            </a:r>
            <a:r>
              <a:rPr lang="zh-CN" altLang="en-US" smtClean="0"/>
              <a:t> </a:t>
            </a:r>
          </a:p>
          <a:p>
            <a:pPr marL="0" indent="0" eaLnBrk="1" hangingPunct="1">
              <a:lnSpc>
                <a:spcPct val="90000"/>
              </a:lnSpc>
              <a:buFont typeface="Monotype Sorts" pitchFamily="2" charset="2"/>
              <a:buNone/>
            </a:pPr>
            <a:endParaRPr lang="zh-CN" altLang="en-US" smtClean="0"/>
          </a:p>
          <a:p>
            <a:pPr marL="0" indent="0" eaLnBrk="1" hangingPunct="1">
              <a:lnSpc>
                <a:spcPct val="90000"/>
              </a:lnSpc>
              <a:buFont typeface="Arial" panose="020B0604020202020204" pitchFamily="34" charset="0"/>
              <a:buChar char="∆"/>
            </a:pPr>
            <a:r>
              <a:rPr lang="zh-CN" altLang="en-US" sz="2800" b="1" smtClean="0">
                <a:solidFill>
                  <a:srgbClr val="FF0000"/>
                </a:solidFill>
              </a:rPr>
              <a:t>无失真编码</a:t>
            </a:r>
            <a:r>
              <a:rPr lang="zh-CN" altLang="en-US" sz="2800" b="1" smtClean="0"/>
              <a:t>可精确复制信源输出的消息，只适用于离散信源</a:t>
            </a:r>
            <a:r>
              <a:rPr lang="zh-CN" altLang="en-US" b="1" smtClean="0"/>
              <a:t> </a:t>
            </a:r>
          </a:p>
          <a:p>
            <a:pPr marL="0" indent="0" eaLnBrk="1" hangingPunct="1">
              <a:lnSpc>
                <a:spcPct val="90000"/>
              </a:lnSpc>
              <a:buFont typeface="Arial" panose="020B0604020202020204" pitchFamily="34" charset="0"/>
              <a:buChar char="∆"/>
            </a:pPr>
            <a:r>
              <a:rPr lang="zh-CN" altLang="en-US" sz="2800" b="1" smtClean="0"/>
              <a:t>对于连续信源，只能在失真受限制的情况下进行</a:t>
            </a:r>
            <a:r>
              <a:rPr lang="zh-CN" altLang="en-US" sz="2800" b="1" smtClean="0">
                <a:solidFill>
                  <a:srgbClr val="FF0000"/>
                </a:solidFill>
              </a:rPr>
              <a:t>限失真编码</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9">
                                            <p:txEl>
                                              <p:pRg st="4" end="4"/>
                                            </p:txEl>
                                          </p:spTgt>
                                        </p:tgtEl>
                                        <p:attrNameLst>
                                          <p:attrName>style.visibility</p:attrName>
                                        </p:attrNameLst>
                                      </p:cBhvr>
                                      <p:to>
                                        <p:strVal val="visible"/>
                                      </p:to>
                                    </p:set>
                                    <p:anim calcmode="lin" valueType="num">
                                      <p:cBhvr additive="base">
                                        <p:cTn id="25"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459">
                                            <p:txEl>
                                              <p:pRg st="5" end="5"/>
                                            </p:txEl>
                                          </p:spTgt>
                                        </p:tgtEl>
                                        <p:attrNameLst>
                                          <p:attrName>style.visibility</p:attrName>
                                        </p:attrNameLst>
                                      </p:cBhvr>
                                      <p:to>
                                        <p:strVal val="visible"/>
                                      </p:to>
                                    </p:set>
                                    <p:anim calcmode="lin" valueType="num">
                                      <p:cBhvr additive="base">
                                        <p:cTn id="31"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4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960E74E-6C42-4E0B-88E1-90307B4164F0}" type="slidenum">
              <a:rPr lang="en-US" altLang="zh-CN" sz="1400">
                <a:latin typeface="Arial" panose="020B0604020202020204" pitchFamily="34" charset="0"/>
              </a:rPr>
              <a:pPr/>
              <a:t>40</a:t>
            </a:fld>
            <a:endParaRPr lang="en-US" altLang="zh-CN" sz="1400">
              <a:latin typeface="Arial" panose="020B0604020202020204" pitchFamily="34" charset="0"/>
            </a:endParaRPr>
          </a:p>
        </p:txBody>
      </p:sp>
      <mc:AlternateContent xmlns:mc="http://schemas.openxmlformats.org/markup-compatibility/2006" xmlns:a14="http://schemas.microsoft.com/office/drawing/2010/main">
        <mc:Choice Requires="a14">
          <p:sp>
            <p:nvSpPr>
              <p:cNvPr id="160771" name="Rectangle 3"/>
              <p:cNvSpPr>
                <a:spLocks noGrp="1" noChangeArrowheads="1"/>
              </p:cNvSpPr>
              <p:nvPr>
                <p:ph type="body" idx="1"/>
              </p:nvPr>
            </p:nvSpPr>
            <p:spPr>
              <a:xfrm>
                <a:off x="887244" y="1088740"/>
                <a:ext cx="8010525" cy="4719228"/>
              </a:xfrm>
            </p:spPr>
            <p:txBody>
              <a:bodyPr/>
              <a:lstStyle/>
              <a:p>
                <a:pPr marL="0" indent="20638" eaLnBrk="1" hangingPunct="1">
                  <a:lnSpc>
                    <a:spcPct val="110000"/>
                  </a:lnSpc>
                  <a:buFont typeface="Monotype Sorts" pitchFamily="2" charset="2"/>
                  <a:buNone/>
                </a:pPr>
                <a:r>
                  <a:rPr lang="zh-CN" altLang="en-US" b="1" dirty="0" smtClean="0">
                    <a:latin typeface="Times New Roman" panose="02020603050405020304" pitchFamily="18" charset="0"/>
                  </a:rPr>
                  <a:t>例：</a:t>
                </a:r>
                <a:r>
                  <a:rPr lang="zh-CN" altLang="en-US" dirty="0" smtClean="0">
                    <a:latin typeface="Times New Roman" panose="02020603050405020304" pitchFamily="18" charset="0"/>
                  </a:rPr>
                  <a:t>信源输出</a:t>
                </a:r>
                <a:r>
                  <a:rPr lang="en-US" altLang="zh-CN" dirty="0" smtClean="0">
                    <a:latin typeface="Times New Roman" panose="02020603050405020304" pitchFamily="18" charset="0"/>
                  </a:rPr>
                  <a:t>8</a:t>
                </a:r>
                <a:r>
                  <a:rPr lang="zh-CN" altLang="en-US" dirty="0" smtClean="0">
                    <a:latin typeface="Times New Roman" panose="02020603050405020304" pitchFamily="18" charset="0"/>
                  </a:rPr>
                  <a:t>种符号，</a:t>
                </a:r>
              </a:p>
              <a:p>
                <a:pPr eaLnBrk="1" hangingPunct="1">
                  <a:lnSpc>
                    <a:spcPct val="110000"/>
                  </a:lnSpc>
                </a:pPr>
                <a:r>
                  <a:rPr lang="en-US" altLang="zh-CN" sz="2800" dirty="0" smtClean="0">
                    <a:latin typeface="Times New Roman" panose="02020603050405020304" pitchFamily="18" charset="0"/>
                  </a:rPr>
                  <a:t>L=1</a:t>
                </a:r>
                <a:r>
                  <a:rPr lang="zh-CN" altLang="en-US" sz="2800" dirty="0" smtClean="0">
                    <a:latin typeface="Times New Roman" panose="02020603050405020304" pitchFamily="18" charset="0"/>
                  </a:rPr>
                  <a:t>，等概率时，</a:t>
                </a:r>
                <a:r>
                  <a:rPr lang="en-US" altLang="zh-CN" sz="2800" i="1" dirty="0" smtClean="0">
                    <a:latin typeface="Times New Roman" panose="02020603050405020304" pitchFamily="18" charset="0"/>
                  </a:rPr>
                  <a:t>H</a:t>
                </a:r>
                <a:r>
                  <a:rPr lang="en-US" altLang="zh-CN" sz="2800" baseline="-25000" dirty="0" smtClean="0">
                    <a:latin typeface="Times New Roman" panose="02020603050405020304" pitchFamily="18" charset="0"/>
                  </a:rPr>
                  <a:t>1</a:t>
                </a:r>
                <a:r>
                  <a:rPr lang="en-US" altLang="zh-CN" sz="2800" dirty="0" smtClean="0">
                    <a:latin typeface="Times New Roman" panose="02020603050405020304" pitchFamily="18" charset="0"/>
                  </a:rPr>
                  <a:t>(</a:t>
                </a:r>
                <a:r>
                  <a:rPr lang="en-US" altLang="zh-CN" sz="2800" i="1" dirty="0" smtClean="0">
                    <a:latin typeface="Times New Roman" panose="02020603050405020304" pitchFamily="18" charset="0"/>
                  </a:rPr>
                  <a:t>X</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log</a:t>
                </a:r>
                <a:r>
                  <a:rPr lang="en-US" altLang="zh-CN" sz="2800" baseline="-25000" dirty="0" smtClean="0">
                    <a:latin typeface="Times New Roman" panose="02020603050405020304" pitchFamily="18" charset="0"/>
                  </a:rPr>
                  <a:t>2</a:t>
                </a:r>
                <a:r>
                  <a:rPr lang="en-US" altLang="zh-CN" sz="2800" dirty="0" smtClean="0">
                    <a:latin typeface="Times New Roman" panose="02020603050405020304" pitchFamily="18" charset="0"/>
                  </a:rPr>
                  <a:t> 8</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3</a:t>
                </a:r>
                <a:r>
                  <a:rPr lang="zh-CN" altLang="en-US" sz="2800" dirty="0" smtClean="0">
                    <a:latin typeface="Times New Roman" panose="02020603050405020304" pitchFamily="18" charset="0"/>
                  </a:rPr>
                  <a:t>比特</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符号，可用</a:t>
                </a:r>
                <a:r>
                  <a:rPr lang="en-US" altLang="zh-CN" sz="2800" dirty="0" smtClean="0">
                    <a:latin typeface="Times New Roman" panose="02020603050405020304" pitchFamily="18" charset="0"/>
                  </a:rPr>
                  <a:t>3</a:t>
                </a:r>
                <a:r>
                  <a:rPr lang="zh-CN" altLang="en-US" sz="2800" dirty="0" smtClean="0">
                    <a:latin typeface="Times New Roman" panose="02020603050405020304" pitchFamily="18" charset="0"/>
                  </a:rPr>
                  <a:t>比特的信息率进行</a:t>
                </a:r>
                <a:r>
                  <a:rPr lang="zh-CN" altLang="en-US" sz="2800" b="1" dirty="0" smtClean="0">
                    <a:solidFill>
                      <a:srgbClr val="FF0000"/>
                    </a:solidFill>
                    <a:latin typeface="Times New Roman" panose="02020603050405020304" pitchFamily="18" charset="0"/>
                  </a:rPr>
                  <a:t>无失真</a:t>
                </a:r>
                <a:r>
                  <a:rPr lang="zh-CN" altLang="en-US" sz="2800" dirty="0" smtClean="0">
                    <a:latin typeface="Times New Roman" panose="02020603050405020304" pitchFamily="18" charset="0"/>
                  </a:rPr>
                  <a:t>的编码。 </a:t>
                </a:r>
              </a:p>
              <a:p>
                <a:pPr eaLnBrk="1" hangingPunct="1">
                  <a:lnSpc>
                    <a:spcPct val="110000"/>
                  </a:lnSpc>
                </a:pPr>
                <a:r>
                  <a:rPr lang="en-US" altLang="zh-CN" sz="2800" i="1" dirty="0" smtClean="0">
                    <a:latin typeface="Times New Roman" panose="02020603050405020304" pitchFamily="18" charset="0"/>
                  </a:rPr>
                  <a:t>p</a:t>
                </a:r>
                <a:r>
                  <a:rPr lang="en-US" altLang="zh-CN" sz="2800" dirty="0" smtClean="0">
                    <a:latin typeface="Times New Roman" panose="02020603050405020304" pitchFamily="18" charset="0"/>
                  </a:rPr>
                  <a:t>(</a:t>
                </a:r>
                <a:r>
                  <a:rPr lang="en-US" altLang="zh-CN" sz="2800" i="1" dirty="0" err="1" smtClean="0">
                    <a:latin typeface="Times New Roman" panose="02020603050405020304" pitchFamily="18" charset="0"/>
                  </a:rPr>
                  <a:t>a</a:t>
                </a:r>
                <a:r>
                  <a:rPr lang="en-US" altLang="zh-CN" sz="2800" i="1" baseline="-25000" dirty="0" err="1" smtClean="0">
                    <a:latin typeface="Times New Roman" panose="02020603050405020304" pitchFamily="18" charset="0"/>
                  </a:rPr>
                  <a:t>i</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{0.4</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0.18</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0.1</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0.1</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0.07</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0.06</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0.05</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0.04}</a:t>
                </a:r>
                <a:r>
                  <a:rPr lang="zh-CN" altLang="en-US" sz="2800" dirty="0" smtClean="0">
                    <a:latin typeface="Times New Roman" panose="02020603050405020304" pitchFamily="18" charset="0"/>
                  </a:rPr>
                  <a:t>，则此时</a:t>
                </a:r>
                <a:r>
                  <a:rPr lang="en-US" altLang="zh-CN" sz="2800" i="1" dirty="0" smtClean="0">
                    <a:latin typeface="Times New Roman" panose="02020603050405020304" pitchFamily="18" charset="0"/>
                  </a:rPr>
                  <a:t>H</a:t>
                </a:r>
                <a:r>
                  <a:rPr lang="en-US" altLang="zh-CN" sz="2800" baseline="-25000" dirty="0" smtClean="0">
                    <a:latin typeface="Times New Roman" panose="02020603050405020304" pitchFamily="18" charset="0"/>
                  </a:rPr>
                  <a:t>1</a:t>
                </a:r>
                <a:r>
                  <a:rPr lang="en-US" altLang="zh-CN" sz="2800" dirty="0" smtClean="0">
                    <a:latin typeface="Times New Roman" panose="02020603050405020304" pitchFamily="18" charset="0"/>
                  </a:rPr>
                  <a:t>(</a:t>
                </a:r>
                <a:r>
                  <a:rPr lang="en-US" altLang="zh-CN" sz="2800" b="1" i="1" dirty="0" smtClean="0">
                    <a:latin typeface="Times New Roman" panose="02020603050405020304" pitchFamily="18" charset="0"/>
                  </a:rPr>
                  <a:t>X</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a:t>
                </a:r>
                <a:r>
                  <a:rPr lang="en-US" altLang="zh-CN" sz="2800" dirty="0" smtClean="0">
                    <a:latin typeface="Times New Roman" panose="02020603050405020304" pitchFamily="18" charset="0"/>
                  </a:rPr>
                  <a:t>2.55</a:t>
                </a:r>
                <a:r>
                  <a:rPr lang="zh-CN" altLang="en-US" sz="2800" dirty="0" smtClean="0">
                    <a:latin typeface="Times New Roman" panose="02020603050405020304" pitchFamily="18" charset="0"/>
                  </a:rPr>
                  <a:t>比特</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符号，</a:t>
                </a:r>
                <a14:m>
                  <m:oMath xmlns:m="http://schemas.openxmlformats.org/officeDocument/2006/math">
                    <m:bar>
                      <m:barPr>
                        <m:pos m:val="top"/>
                        <m:ctrlPr>
                          <a:rPr lang="en-US" altLang="zh-CN" sz="2800" i="1" smtClean="0">
                            <a:latin typeface="Cambria Math" panose="02040503050406030204" pitchFamily="18" charset="0"/>
                          </a:rPr>
                        </m:ctrlPr>
                      </m:barPr>
                      <m:e>
                        <m:r>
                          <a:rPr lang="en-US" altLang="zh-CN" sz="2800" b="0" i="1" smtClean="0">
                            <a:latin typeface="Cambria Math" panose="02040503050406030204" pitchFamily="18" charset="0"/>
                          </a:rPr>
                          <m:t>𝐾</m:t>
                        </m:r>
                      </m:e>
                    </m:bar>
                    <m:r>
                      <a:rPr lang="en-US" altLang="zh-CN" sz="2800" b="0" i="1" smtClean="0">
                        <a:latin typeface="Cambria Math" panose="02040503050406030204" pitchFamily="18" charset="0"/>
                      </a:rPr>
                      <m:t>&gt;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𝐻</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𝑋</m:t>
                        </m:r>
                      </m:e>
                    </m:d>
                    <m:r>
                      <a:rPr lang="en-US" altLang="zh-CN" sz="2800" b="0" i="1" smtClean="0">
                        <a:latin typeface="Cambria Math" panose="02040503050406030204" pitchFamily="18" charset="0"/>
                      </a:rPr>
                      <m:t>=2.55,</m:t>
                    </m:r>
                    <m:r>
                      <a:rPr lang="en-US" altLang="zh-CN" sz="2800" i="1" smtClean="0">
                        <a:latin typeface="Cambria Math" panose="02040503050406030204" pitchFamily="18" charset="0"/>
                      </a:rPr>
                      <m:t> </m:t>
                    </m:r>
                  </m:oMath>
                </a14:m>
                <a:r>
                  <a:rPr lang="en-US" altLang="zh-CN" sz="2800" dirty="0" smtClean="0">
                    <a:latin typeface="Times New Roman" panose="02020603050405020304" pitchFamily="18" charset="0"/>
                  </a:rPr>
                  <a:t>2</a:t>
                </a:r>
                <a:r>
                  <a:rPr lang="en-US" altLang="zh-CN" sz="2800" baseline="30000" dirty="0" smtClean="0"/>
                  <a:t>2.55</a:t>
                </a:r>
                <a:r>
                  <a:rPr lang="zh-CN" altLang="en-US" sz="2800" dirty="0" smtClean="0"/>
                  <a:t>＝</a:t>
                </a:r>
                <a:r>
                  <a:rPr lang="en-US" altLang="zh-CN" sz="2800" dirty="0" smtClean="0"/>
                  <a:t>5.856</a:t>
                </a:r>
              </a:p>
            </p:txBody>
          </p:sp>
        </mc:Choice>
        <mc:Fallback xmlns="">
          <p:sp>
            <p:nvSpPr>
              <p:cNvPr id="160771" name="Rectangle 3"/>
              <p:cNvSpPr>
                <a:spLocks noGrp="1" noRot="1" noChangeAspect="1" noMove="1" noResize="1" noEditPoints="1" noAdjustHandles="1" noChangeArrowheads="1" noChangeShapeType="1" noTextEdit="1"/>
              </p:cNvSpPr>
              <p:nvPr>
                <p:ph type="body" idx="1"/>
              </p:nvPr>
            </p:nvSpPr>
            <p:spPr>
              <a:xfrm>
                <a:off x="887244" y="1088740"/>
                <a:ext cx="8010525" cy="4719228"/>
              </a:xfrm>
              <a:blipFill>
                <a:blip r:embed="rId2"/>
                <a:stretch>
                  <a:fillRect l="-1750" t="-2067" r="-1674"/>
                </a:stretch>
              </a:blipFill>
            </p:spPr>
            <p:txBody>
              <a:bodyPr/>
              <a:lstStyle/>
              <a:p>
                <a:r>
                  <a:rPr lang="zh-CN" altLang="en-US">
                    <a:noFill/>
                  </a:rPr>
                  <a:t> </a:t>
                </a:r>
              </a:p>
            </p:txBody>
          </p:sp>
        </mc:Fallback>
      </mc:AlternateContent>
      <p:sp>
        <p:nvSpPr>
          <p:cNvPr id="64517" name="Rectangle 4"/>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4518" name="Rectangle 5"/>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4519" name="Rectangle 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4520" name="Rectangle 7"/>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596" y="184190"/>
            <a:ext cx="7772400" cy="1143000"/>
          </a:xfrm>
        </p:spPr>
        <p:txBody>
          <a:bodyPr/>
          <a:lstStyle/>
          <a:p>
            <a:r>
              <a:rPr lang="zh-CN" altLang="en-US" sz="4000" dirty="0" smtClean="0"/>
              <a:t>例题</a:t>
            </a:r>
            <a:endParaRPr lang="zh-CN" altLang="en-US" sz="4000" dirty="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41</a:t>
            </a:fld>
            <a:endParaRPr lang="zh-CN" altLang="en-US"/>
          </a:p>
        </p:txBody>
      </p:sp>
      <p:sp>
        <p:nvSpPr>
          <p:cNvPr id="6" name="Rectangle 3"/>
          <p:cNvSpPr txBox="1">
            <a:spLocks noChangeArrowheads="1"/>
          </p:cNvSpPr>
          <p:nvPr/>
        </p:nvSpPr>
        <p:spPr>
          <a:xfrm>
            <a:off x="611188" y="1174770"/>
            <a:ext cx="7705725" cy="5111750"/>
          </a:xfrm>
          <a:prstGeom prst="rect">
            <a:avLst/>
          </a:prstGeom>
        </p:spPr>
        <p:txBody>
          <a:bodyPr/>
          <a:lstStyle/>
          <a:p>
            <a:pPr marL="342900" marR="0" lvl="0" indent="-342900" algn="l" defTabSz="914400" rtl="0" eaLnBrk="1" fontAlgn="auto" latinLnBrk="0" hangingPunct="1">
              <a:lnSpc>
                <a:spcPct val="135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按常理，</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8</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种符号一定要用</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3bit( 2</a:t>
            </a:r>
            <a:r>
              <a:rPr kumimoji="0" lang="en-US" altLang="zh-CN" sz="2400" b="1"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3</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=8)</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组成的码字表示才能区别开来，而用      </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altLang="zh-CN" sz="24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H</a:t>
            </a:r>
            <a:r>
              <a:rPr kumimoji="0" lang="en-US" altLang="zh-CN" sz="12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L</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altLang="zh-CN" sz="24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2.55 bit/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符号来表示，只有 </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a:t>
            </a:r>
            <a:r>
              <a:rPr kumimoji="0" lang="en-US" altLang="zh-CN" sz="2400" b="1"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2.55</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=5.856</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种可能码字，</a:t>
            </a:r>
            <a:r>
              <a:rPr kumimoji="0" lang="zh-CN" altLang="en-US"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还有部分符号没有对应的码字，信源一旦出现这些符号，就只能用其他码字替代，因而引起错误。</a:t>
            </a:r>
            <a:endParaRPr kumimoji="0" lang="en-US" altLang="zh-CN"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35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差错发生的可能性就取决于这些符号出现的概率。</a:t>
            </a:r>
            <a:endPar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35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rgbClr val="0000FF"/>
                </a:solidFill>
                <a:effectLst/>
                <a:uLnTx/>
                <a:uFillTx/>
                <a:latin typeface="Times New Roman" pitchFamily="18" charset="0"/>
                <a:ea typeface="+mn-ea"/>
                <a:cs typeface="Times New Roman" pitchFamily="18" charset="0"/>
              </a:rPr>
              <a:t>当</a:t>
            </a:r>
            <a:r>
              <a:rPr kumimoji="0" lang="en-US" altLang="zh-CN" sz="2400" b="1" i="1" u="none" strike="noStrike" kern="1200" cap="none" spc="0" normalizeH="0" baseline="0" noProof="0" dirty="0" smtClean="0">
                <a:ln>
                  <a:noFill/>
                </a:ln>
                <a:solidFill>
                  <a:srgbClr val="0000FF"/>
                </a:solidFill>
                <a:effectLst/>
                <a:uLnTx/>
                <a:uFillTx/>
                <a:latin typeface="Times New Roman" pitchFamily="18" charset="0"/>
                <a:ea typeface="+mn-ea"/>
                <a:cs typeface="Times New Roman" pitchFamily="18" charset="0"/>
              </a:rPr>
              <a:t>L</a:t>
            </a:r>
            <a:r>
              <a:rPr kumimoji="0" lang="zh-CN" altLang="en-US" sz="2400" b="1" i="0" u="none" strike="noStrike" kern="1200" cap="none" spc="0" normalizeH="0" baseline="0" noProof="0" dirty="0" smtClean="0">
                <a:ln>
                  <a:noFill/>
                </a:ln>
                <a:solidFill>
                  <a:srgbClr val="0000FF"/>
                </a:solidFill>
                <a:effectLst/>
                <a:uLnTx/>
                <a:uFillTx/>
                <a:latin typeface="Times New Roman" pitchFamily="18" charset="0"/>
                <a:ea typeface="+mn-ea"/>
                <a:cs typeface="Times New Roman" pitchFamily="18" charset="0"/>
              </a:rPr>
              <a:t>足够大时，有些符号序列发生的概率变得很小，使得差错概率达到足够小。</a:t>
            </a:r>
            <a:endParaRPr kumimoji="0" lang="zh-CN" altLang="en-US" sz="2400" b="1"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endParaRPr>
          </a:p>
        </p:txBody>
      </p:sp>
      <p:graphicFrame>
        <p:nvGraphicFramePr>
          <p:cNvPr id="8" name="Object 5"/>
          <p:cNvGraphicFramePr>
            <a:graphicFrameLocks noChangeAspect="1"/>
          </p:cNvGraphicFramePr>
          <p:nvPr/>
        </p:nvGraphicFramePr>
        <p:xfrm>
          <a:off x="3786182" y="1714488"/>
          <a:ext cx="407988" cy="455613"/>
        </p:xfrm>
        <a:graphic>
          <a:graphicData uri="http://schemas.openxmlformats.org/presentationml/2006/ole">
            <mc:AlternateContent xmlns:mc="http://schemas.openxmlformats.org/markup-compatibility/2006">
              <mc:Choice xmlns:v="urn:schemas-microsoft-com:vml" Requires="v">
                <p:oleObj spid="_x0000_s77018" name="Equation" r:id="rId3" imgW="164880" imgH="190440" progId="Equation.DSMT4">
                  <p:embed/>
                </p:oleObj>
              </mc:Choice>
              <mc:Fallback>
                <p:oleObj name="Equation" r:id="rId3" imgW="164880" imgH="190440" progId="Equation.DSMT4">
                  <p:embed/>
                  <p:pic>
                    <p:nvPicPr>
                      <p:cNvPr id="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2" y="1714488"/>
                        <a:ext cx="407988"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222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C2C71BE-2CBC-4658-958B-053683785E46}" type="slidenum">
              <a:rPr lang="en-US" altLang="zh-CN" sz="1400">
                <a:latin typeface="Arial" panose="020B0604020202020204" pitchFamily="34" charset="0"/>
              </a:rPr>
              <a:pPr/>
              <a:t>42</a:t>
            </a:fld>
            <a:endParaRPr lang="en-US" altLang="zh-CN" sz="1400">
              <a:latin typeface="Arial" panose="020B0604020202020204" pitchFamily="34" charset="0"/>
            </a:endParaRPr>
          </a:p>
        </p:txBody>
      </p:sp>
      <mc:AlternateContent xmlns:mc="http://schemas.openxmlformats.org/markup-compatibility/2006" xmlns:a14="http://schemas.microsoft.com/office/drawing/2010/main">
        <mc:Choice Requires="a14">
          <p:sp>
            <p:nvSpPr>
              <p:cNvPr id="9222" name="Rectangle 3"/>
              <p:cNvSpPr>
                <a:spLocks noGrp="1" noChangeArrowheads="1"/>
              </p:cNvSpPr>
              <p:nvPr>
                <p:ph type="body" sz="half" idx="1"/>
              </p:nvPr>
            </p:nvSpPr>
            <p:spPr>
              <a:xfrm>
                <a:off x="1289094" y="1241674"/>
                <a:ext cx="7215187" cy="3535363"/>
              </a:xfrm>
            </p:spPr>
            <p:txBody>
              <a:bodyPr/>
              <a:lstStyle/>
              <a:p>
                <a:pPr marL="0" indent="20638" algn="just" eaLnBrk="1" hangingPunct="1">
                  <a:buNone/>
                </a:pPr>
                <a:r>
                  <a:rPr lang="zh-CN" altLang="en-US" sz="2400" b="1" dirty="0" smtClean="0"/>
                  <a:t>对定长编码</a:t>
                </a:r>
                <a:r>
                  <a:rPr lang="en-US" altLang="zh-CN" sz="2400" b="1" dirty="0"/>
                  <a:t>，</a:t>
                </a:r>
                <a:r>
                  <a:rPr lang="zh-CN" altLang="en-US" sz="2400" b="1" dirty="0"/>
                  <a:t>若要实现</a:t>
                </a:r>
                <a:r>
                  <a:rPr lang="zh-CN" altLang="en-US" sz="2400" b="1" dirty="0">
                    <a:solidFill>
                      <a:srgbClr val="FF0000"/>
                    </a:solidFill>
                  </a:rPr>
                  <a:t>几乎</a:t>
                </a:r>
                <a:r>
                  <a:rPr lang="zh-CN" altLang="en-US" sz="2400" b="1" dirty="0"/>
                  <a:t>无失真编码</a:t>
                </a:r>
                <a:r>
                  <a:rPr lang="en-US" altLang="zh-CN" sz="2400" b="1" dirty="0"/>
                  <a:t>，</a:t>
                </a:r>
                <a:r>
                  <a:rPr lang="zh-CN" altLang="en-US" sz="2400" b="1" dirty="0"/>
                  <a:t>则</a:t>
                </a:r>
                <a:r>
                  <a:rPr lang="zh-CN" altLang="en-US" sz="2400" b="1" dirty="0">
                    <a:solidFill>
                      <a:srgbClr val="74369A"/>
                    </a:solidFill>
                  </a:rPr>
                  <a:t>信源长度</a:t>
                </a:r>
                <a:r>
                  <a:rPr lang="zh-CN" altLang="en-US" sz="2400" b="1" dirty="0"/>
                  <a:t>必须满足</a:t>
                </a:r>
                <a:r>
                  <a:rPr lang="en-US" altLang="zh-CN" sz="2400" b="1" dirty="0"/>
                  <a:t>：</a:t>
                </a:r>
                <a:endParaRPr kumimoji="0" lang="en-US" altLang="zh-CN" sz="2400" b="1" dirty="0"/>
              </a:p>
              <a:p>
                <a:pPr marL="0" indent="20638" algn="just" eaLnBrk="1" hangingPunct="1">
                  <a:buFont typeface="Monotype Sorts" pitchFamily="2" charset="2"/>
                  <a:buNone/>
                </a:pPr>
                <a:endParaRPr lang="en-US" altLang="zh-CN" sz="2400" b="1" dirty="0" smtClean="0">
                  <a:latin typeface="Times New Roman" panose="02020603050405020304" pitchFamily="18" charset="0"/>
                </a:endParaRPr>
              </a:p>
              <a:p>
                <a:pPr marL="0" indent="20638" algn="just" eaLnBrk="1" hangingPunct="1">
                  <a:buFont typeface="Monotype Sorts" pitchFamily="2" charset="2"/>
                  <a:buNone/>
                </a:pPr>
                <a:endParaRPr lang="en-US" altLang="zh-CN" sz="2400" b="1" dirty="0">
                  <a:latin typeface="Times New Roman" panose="02020603050405020304" pitchFamily="18" charset="0"/>
                </a:endParaRPr>
              </a:p>
              <a:p>
                <a:pPr marL="0" indent="20638" algn="just" eaLnBrk="1" hangingPunct="1">
                  <a:buFont typeface="Monotype Sorts" pitchFamily="2" charset="2"/>
                  <a:buNone/>
                </a:pPr>
                <a:endParaRPr lang="en-US" altLang="zh-CN" sz="2400" b="1" dirty="0" smtClean="0">
                  <a:latin typeface="Times New Roman" panose="02020603050405020304" pitchFamily="18" charset="0"/>
                </a:endParaRPr>
              </a:p>
              <a:p>
                <a:pPr marL="0" indent="20638" algn="just" eaLnBrk="1" hangingPunct="1">
                  <a:buFont typeface="Monotype Sorts" pitchFamily="2" charset="2"/>
                  <a:buNone/>
                </a:pPr>
                <a:endParaRPr lang="en-US" altLang="zh-CN" sz="2400" b="1" dirty="0" smtClean="0">
                  <a:latin typeface="Times New Roman" panose="02020603050405020304" pitchFamily="18" charset="0"/>
                  <a:sym typeface="Symbol" panose="05050102010706020507" pitchFamily="18" charset="2"/>
                </a:endParaRPr>
              </a:p>
              <a:p>
                <a:pPr marL="0" indent="20638" algn="just" eaLnBrk="1" hangingPunct="1">
                  <a:buFont typeface="Monotype Sorts" pitchFamily="2" charset="2"/>
                  <a:buNone/>
                </a:pPr>
                <a:r>
                  <a:rPr lang="en-US" altLang="zh-CN" sz="2400" b="1" dirty="0" smtClean="0">
                    <a:latin typeface="Times New Roman" panose="02020603050405020304" pitchFamily="18" charset="0"/>
                    <a:sym typeface="Symbol" panose="05050102010706020507" pitchFamily="18" charset="2"/>
                  </a:rPr>
                  <a:t></a:t>
                </a:r>
                <a:r>
                  <a:rPr lang="zh-CN" altLang="en-US" sz="2400" b="1" dirty="0" smtClean="0">
                    <a:latin typeface="Times New Roman" panose="02020603050405020304" pitchFamily="18" charset="0"/>
                    <a:sym typeface="Symbol" panose="05050102010706020507" pitchFamily="18" charset="2"/>
                  </a:rPr>
                  <a:t>：差错率要求 （如</a:t>
                </a:r>
                <a:r>
                  <a:rPr lang="en-US" altLang="zh-CN" sz="2400" b="1" dirty="0" smtClean="0">
                    <a:latin typeface="Times New Roman" panose="02020603050405020304" pitchFamily="18" charset="0"/>
                    <a:sym typeface="Symbol" panose="05050102010706020507" pitchFamily="18" charset="2"/>
                  </a:rPr>
                  <a:t>10</a:t>
                </a:r>
                <a:r>
                  <a:rPr lang="en-US" altLang="zh-CN" sz="2400" b="1" baseline="30000" dirty="0" smtClean="0">
                    <a:latin typeface="Times New Roman" panose="02020603050405020304" pitchFamily="18" charset="0"/>
                    <a:sym typeface="Symbol" panose="05050102010706020507" pitchFamily="18" charset="2"/>
                  </a:rPr>
                  <a:t>-6</a:t>
                </a:r>
                <a:r>
                  <a:rPr lang="zh-CN" altLang="en-US" sz="2400" b="1" dirty="0" smtClean="0">
                    <a:latin typeface="Times New Roman" panose="02020603050405020304" pitchFamily="18" charset="0"/>
                    <a:sym typeface="Symbol" panose="05050102010706020507" pitchFamily="18" charset="2"/>
                  </a:rPr>
                  <a:t>）</a:t>
                </a:r>
                <a:endParaRPr lang="en-US" altLang="zh-CN" sz="2400" b="1" dirty="0" smtClean="0">
                  <a:latin typeface="Times New Roman" panose="02020603050405020304" pitchFamily="18" charset="0"/>
                  <a:sym typeface="Symbol" panose="05050102010706020507" pitchFamily="18" charset="2"/>
                </a:endParaRPr>
              </a:p>
              <a:p>
                <a:pPr marL="0" indent="20638" algn="just" eaLnBrk="1" hangingPunct="1">
                  <a:buFont typeface="Monotype Sorts" pitchFamily="2" charset="2"/>
                  <a:buNone/>
                </a:pPr>
                <a14:m>
                  <m:oMathPara xmlns:m="http://schemas.openxmlformats.org/officeDocument/2006/math">
                    <m:oMathParaPr>
                      <m:jc m:val="left"/>
                    </m:oMathParaPr>
                    <m:oMath xmlns:m="http://schemas.openxmlformats.org/officeDocument/2006/math">
                      <m:r>
                        <a:rPr lang="zh-CN" altLang="en-US" sz="2400" b="1" i="1" smtClean="0">
                          <a:latin typeface="Cambria Math" panose="02040503050406030204" pitchFamily="18" charset="0"/>
                          <a:sym typeface="Symbol" panose="05050102010706020507" pitchFamily="18" charset="2"/>
                        </a:rPr>
                        <m:t>𝜺</m:t>
                      </m:r>
                      <m:r>
                        <a:rPr lang="en-US" altLang="zh-CN" sz="2400" b="1" i="1">
                          <a:latin typeface="Cambria Math" panose="02040503050406030204" pitchFamily="18" charset="0"/>
                          <a:sym typeface="Symbol" panose="05050102010706020507" pitchFamily="18" charset="2"/>
                        </a:rPr>
                        <m:t>=</m:t>
                      </m:r>
                      <m:bar>
                        <m:barPr>
                          <m:pos m:val="top"/>
                          <m:ctrlPr>
                            <a:rPr lang="en-US" altLang="zh-CN" sz="2400" b="1" i="1" smtClean="0">
                              <a:latin typeface="Cambria Math" panose="02040503050406030204" pitchFamily="18" charset="0"/>
                              <a:sym typeface="Symbol" panose="05050102010706020507" pitchFamily="18" charset="2"/>
                            </a:rPr>
                          </m:ctrlPr>
                        </m:barPr>
                        <m:e>
                          <m:r>
                            <a:rPr lang="en-US" altLang="zh-CN" sz="2400" b="1" i="1" smtClean="0">
                              <a:latin typeface="Cambria Math" panose="02040503050406030204" pitchFamily="18" charset="0"/>
                              <a:sym typeface="Symbol" panose="05050102010706020507" pitchFamily="18" charset="2"/>
                            </a:rPr>
                            <m:t>𝑲</m:t>
                          </m:r>
                        </m:e>
                      </m:bar>
                      <m:r>
                        <a:rPr lang="en-US" altLang="zh-CN" sz="2400" b="1" i="1" smtClean="0">
                          <a:latin typeface="Cambria Math" panose="02040503050406030204" pitchFamily="18" charset="0"/>
                          <a:sym typeface="Symbol" panose="05050102010706020507" pitchFamily="18" charset="2"/>
                        </a:rPr>
                        <m:t>−</m:t>
                      </m:r>
                      <m:sSub>
                        <m:sSubPr>
                          <m:ctrlPr>
                            <a:rPr lang="en-US" altLang="zh-CN" sz="2400" b="1" i="1" smtClean="0">
                              <a:latin typeface="Cambria Math" panose="02040503050406030204" pitchFamily="18" charset="0"/>
                              <a:sym typeface="Symbol" panose="05050102010706020507" pitchFamily="18" charset="2"/>
                            </a:rPr>
                          </m:ctrlPr>
                        </m:sSubPr>
                        <m:e>
                          <m:r>
                            <a:rPr lang="en-US" altLang="zh-CN" sz="2400" b="1" i="1" smtClean="0">
                              <a:latin typeface="Cambria Math" panose="02040503050406030204" pitchFamily="18" charset="0"/>
                              <a:sym typeface="Symbol" panose="05050102010706020507" pitchFamily="18" charset="2"/>
                            </a:rPr>
                            <m:t>𝑯</m:t>
                          </m:r>
                        </m:e>
                        <m:sub>
                          <m:r>
                            <a:rPr lang="en-US" altLang="zh-CN" sz="2400" b="1" i="1" smtClean="0">
                              <a:latin typeface="Cambria Math" panose="02040503050406030204" pitchFamily="18" charset="0"/>
                              <a:sym typeface="Symbol" panose="05050102010706020507" pitchFamily="18" charset="2"/>
                            </a:rPr>
                            <m:t>𝑳</m:t>
                          </m:r>
                        </m:sub>
                      </m:sSub>
                      <m:r>
                        <a:rPr lang="en-US" altLang="zh-CN" sz="2400" b="1" i="1" smtClean="0">
                          <a:latin typeface="Cambria Math" panose="02040503050406030204" pitchFamily="18" charset="0"/>
                          <a:sym typeface="Symbol" panose="05050102010706020507" pitchFamily="18" charset="2"/>
                        </a:rPr>
                        <m:t>(</m:t>
                      </m:r>
                      <m:r>
                        <a:rPr lang="en-US" altLang="zh-CN" sz="2400" b="1" i="1" smtClean="0">
                          <a:latin typeface="Cambria Math" panose="02040503050406030204" pitchFamily="18" charset="0"/>
                          <a:sym typeface="Symbol" panose="05050102010706020507" pitchFamily="18" charset="2"/>
                        </a:rPr>
                        <m:t>𝑿</m:t>
                      </m:r>
                      <m:r>
                        <a:rPr lang="en-US" altLang="zh-CN" sz="2400" b="1" i="1" smtClean="0">
                          <a:latin typeface="Cambria Math" panose="02040503050406030204" pitchFamily="18" charset="0"/>
                          <a:sym typeface="Symbol" panose="05050102010706020507" pitchFamily="18" charset="2"/>
                        </a:rPr>
                        <m:t>)</m:t>
                      </m:r>
                    </m:oMath>
                  </m:oMathPara>
                </a14:m>
                <a:endParaRPr lang="en-US" altLang="zh-CN" sz="2400" b="1" dirty="0" smtClean="0">
                  <a:latin typeface="Times New Roman" panose="02020603050405020304" pitchFamily="18" charset="0"/>
                  <a:sym typeface="Symbol" panose="05050102010706020507" pitchFamily="18" charset="2"/>
                </a:endParaRPr>
              </a:p>
              <a:p>
                <a:pPr marL="0" indent="20638" algn="just" eaLnBrk="1" hangingPunct="1">
                  <a:buFont typeface="Monotype Sorts" pitchFamily="2" charset="2"/>
                  <a:buNone/>
                </a:pPr>
                <a:endParaRPr lang="en-US" altLang="zh-CN" sz="2400" b="1" dirty="0" smtClean="0">
                  <a:latin typeface="Times New Roman" panose="02020603050405020304" pitchFamily="18" charset="0"/>
                </a:endParaRPr>
              </a:p>
              <a:p>
                <a:pPr marL="0" indent="20638" algn="just" eaLnBrk="1" hangingPunct="1">
                  <a:buFont typeface="Monotype Sorts" pitchFamily="2" charset="2"/>
                  <a:buNone/>
                </a:pPr>
                <a:endParaRPr lang="en-US" altLang="zh-CN" sz="2400" b="1" dirty="0" smtClean="0">
                  <a:latin typeface="Times New Roman" panose="02020603050405020304" pitchFamily="18" charset="0"/>
                </a:endParaRPr>
              </a:p>
              <a:p>
                <a:pPr marL="0" indent="20638" algn="just" eaLnBrk="1" hangingPunct="1">
                  <a:buFont typeface="Monotype Sorts" pitchFamily="2" charset="2"/>
                  <a:buNone/>
                </a:pPr>
                <a:endParaRPr lang="zh-CN" altLang="en-US" sz="2400" b="1" dirty="0" smtClean="0">
                  <a:latin typeface="Times New Roman" panose="02020603050405020304" pitchFamily="18" charset="0"/>
                </a:endParaRPr>
              </a:p>
            </p:txBody>
          </p:sp>
        </mc:Choice>
        <mc:Fallback xmlns="">
          <p:sp>
            <p:nvSpPr>
              <p:cNvPr id="9222" name="Rectangle 3"/>
              <p:cNvSpPr>
                <a:spLocks noGrp="1" noRot="1" noChangeAspect="1" noMove="1" noResize="1" noEditPoints="1" noAdjustHandles="1" noChangeArrowheads="1" noChangeShapeType="1" noTextEdit="1"/>
              </p:cNvSpPr>
              <p:nvPr>
                <p:ph type="body" sz="half" idx="1"/>
              </p:nvPr>
            </p:nvSpPr>
            <p:spPr>
              <a:xfrm>
                <a:off x="1289094" y="1241674"/>
                <a:ext cx="7215187" cy="3535363"/>
              </a:xfrm>
              <a:blipFill>
                <a:blip r:embed="rId3"/>
                <a:stretch>
                  <a:fillRect l="-1267" t="-1379" r="-1267"/>
                </a:stretch>
              </a:blipFill>
            </p:spPr>
            <p:txBody>
              <a:bodyPr/>
              <a:lstStyle/>
              <a:p>
                <a:r>
                  <a:rPr lang="zh-CN" altLang="en-US">
                    <a:noFill/>
                  </a:rPr>
                  <a:t> </a:t>
                </a:r>
              </a:p>
            </p:txBody>
          </p:sp>
        </mc:Fallback>
      </mc:AlternateContent>
      <p:sp>
        <p:nvSpPr>
          <p:cNvPr id="922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9218" name="Object 4"/>
          <p:cNvGraphicFramePr>
            <a:graphicFrameLocks noChangeAspect="1"/>
          </p:cNvGraphicFramePr>
          <p:nvPr>
            <p:extLst>
              <p:ext uri="{D42A27DB-BD31-4B8C-83A1-F6EECF244321}">
                <p14:modId xmlns:p14="http://schemas.microsoft.com/office/powerpoint/2010/main" val="740977715"/>
              </p:ext>
            </p:extLst>
          </p:nvPr>
        </p:nvGraphicFramePr>
        <p:xfrm>
          <a:off x="3491880" y="1998662"/>
          <a:ext cx="1943100" cy="1125538"/>
        </p:xfrm>
        <a:graphic>
          <a:graphicData uri="http://schemas.openxmlformats.org/presentationml/2006/ole">
            <mc:AlternateContent xmlns:mc="http://schemas.openxmlformats.org/markup-compatibility/2006">
              <mc:Choice xmlns:v="urn:schemas-microsoft-com:vml" Requires="v">
                <p:oleObj spid="_x0000_s10215" name="公式" r:id="rId4" imgW="723586" imgH="418918" progId="Equation.3">
                  <p:embed/>
                </p:oleObj>
              </mc:Choice>
              <mc:Fallback>
                <p:oleObj name="公式" r:id="rId4" imgW="723586" imgH="418918"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1998662"/>
                        <a:ext cx="19431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标题 9"/>
          <p:cNvSpPr>
            <a:spLocks noGrp="1"/>
          </p:cNvSpPr>
          <p:nvPr>
            <p:ph type="title"/>
          </p:nvPr>
        </p:nvSpPr>
        <p:spPr>
          <a:xfrm>
            <a:off x="925513" y="342106"/>
            <a:ext cx="7772400" cy="782638"/>
          </a:xfrm>
        </p:spPr>
        <p:txBody>
          <a:bodyPr/>
          <a:lstStyle/>
          <a:p>
            <a:pPr algn="ctr" eaLnBrk="1" hangingPunct="1"/>
            <a:r>
              <a:rPr lang="zh-CN" altLang="en-US" sz="3600" b="1" dirty="0"/>
              <a:t>信源长度</a:t>
            </a:r>
            <a:r>
              <a:rPr lang="en-US" altLang="zh-CN" sz="3600" b="1" i="1" dirty="0"/>
              <a:t>L</a:t>
            </a:r>
            <a:endParaRPr lang="zh-CN" altLang="en-US" sz="3600" b="1" dirty="0" smtClean="0"/>
          </a:p>
        </p:txBody>
      </p:sp>
      <p:graphicFrame>
        <p:nvGraphicFramePr>
          <p:cNvPr id="10" name="Object 19"/>
          <p:cNvGraphicFramePr>
            <a:graphicFrameLocks noChangeAspect="1"/>
          </p:cNvGraphicFramePr>
          <p:nvPr>
            <p:extLst>
              <p:ext uri="{D42A27DB-BD31-4B8C-83A1-F6EECF244321}">
                <p14:modId xmlns:p14="http://schemas.microsoft.com/office/powerpoint/2010/main" val="2710019980"/>
              </p:ext>
            </p:extLst>
          </p:nvPr>
        </p:nvGraphicFramePr>
        <p:xfrm>
          <a:off x="1289094" y="3411935"/>
          <a:ext cx="3672408" cy="493957"/>
        </p:xfrm>
        <a:graphic>
          <a:graphicData uri="http://schemas.openxmlformats.org/presentationml/2006/ole">
            <mc:AlternateContent xmlns:mc="http://schemas.openxmlformats.org/markup-compatibility/2006">
              <mc:Choice xmlns:v="urn:schemas-microsoft-com:vml" Requires="v">
                <p:oleObj spid="_x0000_s10216" name="公式" r:id="rId6" imgW="1815840" imgH="241200" progId="Equation.3">
                  <p:embed/>
                </p:oleObj>
              </mc:Choice>
              <mc:Fallback>
                <p:oleObj name="公式" r:id="rId6" imgW="1815840" imgH="241200" progId="Equation.3">
                  <p:embed/>
                  <p:pic>
                    <p:nvPicPr>
                      <p:cNvPr id="12"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9094" y="3411935"/>
                        <a:ext cx="3672408" cy="493957"/>
                      </a:xfrm>
                      <a:prstGeom prst="rect">
                        <a:avLst/>
                      </a:prstGeom>
                      <a:noFill/>
                      <a:extLst/>
                    </p:spPr>
                  </p:pic>
                </p:oleObj>
              </mc:Fallback>
            </mc:AlternateContent>
          </a:graphicData>
        </a:graphic>
      </p:graphicFrame>
      <p:sp>
        <p:nvSpPr>
          <p:cNvPr id="2" name="矩形 1"/>
          <p:cNvSpPr/>
          <p:nvPr/>
        </p:nvSpPr>
        <p:spPr>
          <a:xfrm>
            <a:off x="4572000" y="3398628"/>
            <a:ext cx="4028667" cy="461665"/>
          </a:xfrm>
          <a:prstGeom prst="rect">
            <a:avLst/>
          </a:prstGeom>
        </p:spPr>
        <p:txBody>
          <a:bodyPr wrap="none">
            <a:spAutoFit/>
          </a:bodyPr>
          <a:lstStyle/>
          <a:p>
            <a:pPr marL="742950" lvl="1" indent="-285750">
              <a:spcBef>
                <a:spcPct val="20000"/>
              </a:spcBef>
              <a:buFontTx/>
              <a:buChar char="–"/>
            </a:pPr>
            <a:r>
              <a:rPr lang="zh-CN" altLang="en-US" b="1" dirty="0"/>
              <a:t>信源序列的</a:t>
            </a:r>
            <a:r>
              <a:rPr lang="zh-CN" altLang="en-US" b="1" dirty="0">
                <a:solidFill>
                  <a:srgbClr val="74369A"/>
                </a:solidFill>
              </a:rPr>
              <a:t>自信息方差</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3"/>
          <p:cNvSpPr>
            <a:spLocks noGrp="1" noChangeArrowheads="1"/>
          </p:cNvSpPr>
          <p:nvPr>
            <p:ph type="body" sz="half" idx="1"/>
          </p:nvPr>
        </p:nvSpPr>
        <p:spPr>
          <a:xfrm>
            <a:off x="785786" y="785794"/>
            <a:ext cx="7940702" cy="5857916"/>
          </a:xfrm>
        </p:spPr>
        <p:txBody>
          <a:bodyPr>
            <a:normAutofit fontScale="92500"/>
          </a:bodyPr>
          <a:lstStyle/>
          <a:p>
            <a:pPr marL="0" indent="0" algn="just" eaLnBrk="1" hangingPunct="1">
              <a:lnSpc>
                <a:spcPct val="105000"/>
              </a:lnSpc>
              <a:buFont typeface="Monotype Sorts" pitchFamily="2" charset="2"/>
              <a:buNone/>
            </a:pPr>
            <a:r>
              <a:rPr lang="zh-CN" altLang="en-US" sz="2400" b="1" dirty="0" smtClean="0">
                <a:solidFill>
                  <a:srgbClr val="FF0000"/>
                </a:solidFill>
                <a:latin typeface="Times New Roman" pitchFamily="18" charset="0"/>
              </a:rPr>
              <a:t>编码效率</a:t>
            </a:r>
            <a:r>
              <a:rPr lang="zh-CN" altLang="en-US" sz="2400" b="1" dirty="0" smtClean="0"/>
              <a:t>定义</a:t>
            </a:r>
            <a:r>
              <a:rPr lang="zh-CN" altLang="en-US" sz="2400" b="1" dirty="0" smtClean="0">
                <a:latin typeface="Times New Roman" pitchFamily="18" charset="0"/>
              </a:rPr>
              <a:t>为</a:t>
            </a:r>
            <a:endParaRPr lang="zh-CN" altLang="en-US" sz="2400" b="1" dirty="0" smtClean="0"/>
          </a:p>
          <a:p>
            <a:pPr marL="0" indent="0" algn="just" eaLnBrk="1" hangingPunct="1">
              <a:lnSpc>
                <a:spcPct val="105000"/>
              </a:lnSpc>
              <a:buFont typeface="Monotype Sorts" pitchFamily="2" charset="2"/>
              <a:buNone/>
            </a:pPr>
            <a:r>
              <a:rPr lang="zh-CN" altLang="en-US" sz="2400" b="1" dirty="0" smtClean="0"/>
              <a:t>								</a:t>
            </a:r>
          </a:p>
          <a:p>
            <a:pPr marL="0" indent="0" algn="just" eaLnBrk="1" hangingPunct="1">
              <a:lnSpc>
                <a:spcPct val="105000"/>
              </a:lnSpc>
              <a:buFont typeface="Monotype Sorts" pitchFamily="2" charset="2"/>
              <a:buNone/>
            </a:pPr>
            <a:r>
              <a:rPr lang="zh-CN" altLang="en-US" sz="2400" b="1" dirty="0" smtClean="0">
                <a:latin typeface="Times New Roman" pitchFamily="18" charset="0"/>
              </a:rPr>
              <a:t>即信源的平均符号熵为</a:t>
            </a:r>
            <a:r>
              <a:rPr lang="en-US" altLang="zh-CN" sz="2400" b="1" i="1" dirty="0" smtClean="0">
                <a:latin typeface="Times New Roman" pitchFamily="18" charset="0"/>
              </a:rPr>
              <a:t>H</a:t>
            </a:r>
            <a:r>
              <a:rPr lang="en-US" altLang="zh-CN" sz="2400" b="1" i="1" baseline="-25000" dirty="0" smtClean="0">
                <a:latin typeface="Times New Roman" pitchFamily="18" charset="0"/>
              </a:rPr>
              <a:t>L</a:t>
            </a:r>
            <a:r>
              <a:rPr lang="en-US" altLang="zh-CN" sz="2400" b="1" dirty="0" smtClean="0">
                <a:latin typeface="Times New Roman" pitchFamily="18" charset="0"/>
              </a:rPr>
              <a:t>(</a:t>
            </a:r>
            <a:r>
              <a:rPr lang="en-US" altLang="zh-CN" sz="2400" b="1" i="1" dirty="0" smtClean="0">
                <a:latin typeface="Times New Roman" pitchFamily="18" charset="0"/>
              </a:rPr>
              <a:t>X</a:t>
            </a:r>
            <a:r>
              <a:rPr lang="en-US" altLang="zh-CN" sz="2400" b="1" dirty="0" smtClean="0">
                <a:latin typeface="Times New Roman" pitchFamily="18" charset="0"/>
              </a:rPr>
              <a:t>)</a:t>
            </a:r>
            <a:r>
              <a:rPr lang="zh-CN" altLang="en-US" sz="2400" b="1" dirty="0" smtClean="0">
                <a:latin typeface="Times New Roman" pitchFamily="18" charset="0"/>
              </a:rPr>
              <a:t>，采用平均</a:t>
            </a:r>
            <a:r>
              <a:rPr lang="zh-CN" altLang="en-US" sz="2400" b="1" dirty="0">
                <a:latin typeface="Times New Roman" pitchFamily="18" charset="0"/>
              </a:rPr>
              <a:t>二进制</a:t>
            </a:r>
            <a:r>
              <a:rPr lang="zh-CN" altLang="en-US" sz="2400" b="1" dirty="0" smtClean="0">
                <a:latin typeface="Times New Roman" pitchFamily="18" charset="0"/>
              </a:rPr>
              <a:t>符号码长为   来编码，所得的效率。</a:t>
            </a:r>
          </a:p>
          <a:p>
            <a:pPr marL="0" indent="0" algn="just" eaLnBrk="1" hangingPunct="1">
              <a:lnSpc>
                <a:spcPct val="105000"/>
              </a:lnSpc>
              <a:buFont typeface="Monotype Sorts" pitchFamily="2" charset="2"/>
              <a:buNone/>
            </a:pPr>
            <a:r>
              <a:rPr lang="zh-CN" altLang="en-US" sz="2400" b="1" dirty="0" smtClean="0">
                <a:solidFill>
                  <a:srgbClr val="FF0000"/>
                </a:solidFill>
                <a:latin typeface="Times New Roman" pitchFamily="18" charset="0"/>
              </a:rPr>
              <a:t>无失真编码效率</a:t>
            </a:r>
            <a:r>
              <a:rPr lang="zh-CN" altLang="en-US" sz="2400" b="1" dirty="0" smtClean="0">
                <a:latin typeface="Times New Roman" pitchFamily="18" charset="0"/>
              </a:rPr>
              <a:t>总是小于</a:t>
            </a:r>
            <a:r>
              <a:rPr lang="en-US" altLang="zh-CN" sz="2400" b="1" dirty="0" smtClean="0">
                <a:latin typeface="Times New Roman" pitchFamily="18" charset="0"/>
              </a:rPr>
              <a:t>1</a:t>
            </a:r>
            <a:r>
              <a:rPr lang="zh-CN" altLang="en-US" sz="2400" b="1" dirty="0" smtClean="0">
                <a:latin typeface="Times New Roman" pitchFamily="18" charset="0"/>
              </a:rPr>
              <a:t>，且</a:t>
            </a:r>
            <a:r>
              <a:rPr lang="zh-CN" altLang="en-US" sz="2400" b="1" dirty="0" smtClean="0">
                <a:solidFill>
                  <a:srgbClr val="FF0000"/>
                </a:solidFill>
                <a:latin typeface="Times New Roman" pitchFamily="18" charset="0"/>
              </a:rPr>
              <a:t>最佳编码效率</a:t>
            </a:r>
            <a:r>
              <a:rPr lang="zh-CN" altLang="en-US" sz="2400" b="1" dirty="0" smtClean="0">
                <a:latin typeface="Times New Roman" pitchFamily="18" charset="0"/>
              </a:rPr>
              <a:t>为</a:t>
            </a:r>
          </a:p>
          <a:p>
            <a:pPr marL="0" indent="0" algn="just" eaLnBrk="1" hangingPunct="1">
              <a:lnSpc>
                <a:spcPct val="105000"/>
              </a:lnSpc>
              <a:buFont typeface="Monotype Sorts" pitchFamily="2" charset="2"/>
              <a:buNone/>
            </a:pPr>
            <a:endParaRPr lang="zh-CN" altLang="en-US" sz="2400" b="1" dirty="0" smtClean="0">
              <a:latin typeface="Times New Roman" pitchFamily="18" charset="0"/>
            </a:endParaRPr>
          </a:p>
          <a:p>
            <a:pPr marL="0" indent="0" algn="just" eaLnBrk="1" hangingPunct="1">
              <a:lnSpc>
                <a:spcPct val="105000"/>
              </a:lnSpc>
              <a:buFont typeface="Monotype Sorts" pitchFamily="2" charset="2"/>
              <a:buNone/>
            </a:pPr>
            <a:endParaRPr lang="zh-CN" altLang="en-US" sz="2400" b="1" dirty="0" smtClean="0">
              <a:latin typeface="Times New Roman" pitchFamily="18" charset="0"/>
            </a:endParaRPr>
          </a:p>
          <a:p>
            <a:pPr marL="0" indent="0" algn="just" eaLnBrk="1" hangingPunct="1">
              <a:lnSpc>
                <a:spcPct val="110000"/>
              </a:lnSpc>
              <a:buFont typeface="Monotype Sorts" pitchFamily="2" charset="2"/>
              <a:buNone/>
            </a:pPr>
            <a:r>
              <a:rPr lang="zh-CN" altLang="en-US" sz="2400" b="1" dirty="0" smtClean="0">
                <a:latin typeface="Times New Roman" pitchFamily="18" charset="0"/>
              </a:rPr>
              <a:t>编码定理从理论上阐明了编码效率接近</a:t>
            </a:r>
            <a:r>
              <a:rPr lang="en-US" altLang="zh-CN" sz="2400" b="1" dirty="0" smtClean="0">
                <a:latin typeface="Times New Roman" pitchFamily="18" charset="0"/>
              </a:rPr>
              <a:t>1</a:t>
            </a:r>
            <a:r>
              <a:rPr lang="zh-CN" altLang="en-US" sz="2400" b="1" dirty="0" smtClean="0">
                <a:latin typeface="Times New Roman" pitchFamily="18" charset="0"/>
              </a:rPr>
              <a:t>的理想</a:t>
            </a:r>
            <a:r>
              <a:rPr lang="zh-CN" altLang="en-US" sz="2400" b="1" dirty="0" smtClean="0">
                <a:solidFill>
                  <a:srgbClr val="FF0000"/>
                </a:solidFill>
                <a:latin typeface="Times New Roman" pitchFamily="18" charset="0"/>
              </a:rPr>
              <a:t>定长</a:t>
            </a:r>
            <a:r>
              <a:rPr lang="zh-CN" altLang="en-US" sz="2400" b="1" dirty="0" smtClean="0">
                <a:latin typeface="Times New Roman" pitchFamily="18" charset="0"/>
              </a:rPr>
              <a:t>编码器的存在性，它使输出符号的信息率与信源熵之比接近于</a:t>
            </a:r>
            <a:r>
              <a:rPr lang="en-US" altLang="zh-CN" sz="2400" b="1" dirty="0" smtClean="0">
                <a:latin typeface="Times New Roman" pitchFamily="18" charset="0"/>
              </a:rPr>
              <a:t>1</a:t>
            </a:r>
            <a:r>
              <a:rPr lang="zh-CN" altLang="en-US" sz="2400" b="1" dirty="0" smtClean="0">
                <a:latin typeface="Times New Roman" pitchFamily="18" charset="0"/>
              </a:rPr>
              <a:t>，即                            只要</a:t>
            </a:r>
            <a:r>
              <a:rPr lang="en-US" altLang="zh-CN" sz="2400" b="1" i="1" dirty="0" smtClean="0">
                <a:latin typeface="Times New Roman" pitchFamily="18" charset="0"/>
              </a:rPr>
              <a:t>L</a:t>
            </a:r>
            <a:r>
              <a:rPr lang="zh-CN" altLang="en-US" sz="2400" b="1" dirty="0" smtClean="0">
                <a:latin typeface="Times New Roman" pitchFamily="18" charset="0"/>
              </a:rPr>
              <a:t>足够大</a:t>
            </a:r>
            <a:endParaRPr lang="en-US" altLang="zh-CN" sz="2400" b="1" dirty="0" smtClean="0">
              <a:latin typeface="Times New Roman" pitchFamily="18" charset="0"/>
            </a:endParaRPr>
          </a:p>
          <a:p>
            <a:pPr marL="0" indent="0" algn="just" eaLnBrk="1" hangingPunct="1">
              <a:lnSpc>
                <a:spcPct val="110000"/>
              </a:lnSpc>
              <a:buFont typeface="Monotype Sorts" pitchFamily="2" charset="2"/>
              <a:buNone/>
            </a:pPr>
            <a:endParaRPr lang="en-US" altLang="zh-CN" sz="2400" b="1" dirty="0" smtClean="0">
              <a:latin typeface="Times New Roman" pitchFamily="18" charset="0"/>
            </a:endParaRPr>
          </a:p>
          <a:p>
            <a:pPr marL="0" indent="0" algn="just">
              <a:lnSpc>
                <a:spcPct val="110000"/>
              </a:lnSpc>
              <a:buNone/>
            </a:pPr>
            <a:endParaRPr lang="en-US" altLang="zh-CN" sz="2400" b="1" dirty="0" smtClean="0"/>
          </a:p>
          <a:p>
            <a:pPr marL="0" indent="0" algn="just">
              <a:lnSpc>
                <a:spcPct val="110000"/>
              </a:lnSpc>
              <a:buNone/>
            </a:pPr>
            <a:r>
              <a:rPr lang="zh-CN" altLang="en-US" sz="2400" b="1" dirty="0" smtClean="0"/>
              <a:t>但要在实际中实现，</a:t>
            </a:r>
            <a:r>
              <a:rPr lang="en-US" altLang="zh-CN" sz="2400" b="1" i="1" dirty="0" smtClean="0"/>
              <a:t>L</a:t>
            </a:r>
            <a:r>
              <a:rPr lang="zh-CN" altLang="en-US" sz="2400" b="1" dirty="0" smtClean="0"/>
              <a:t>必须取无限长的信源符号进行统一编码。</a:t>
            </a:r>
            <a:r>
              <a:rPr lang="zh-CN" altLang="en-US" sz="2400" b="1" dirty="0" smtClean="0">
                <a:solidFill>
                  <a:srgbClr val="FF0000"/>
                </a:solidFill>
              </a:rPr>
              <a:t>这样做实际上是不可能的，因</a:t>
            </a:r>
            <a:r>
              <a:rPr lang="en-US" altLang="zh-CN" sz="2400" b="1" i="1" dirty="0" smtClean="0">
                <a:solidFill>
                  <a:srgbClr val="FF0000"/>
                </a:solidFill>
              </a:rPr>
              <a:t>L</a:t>
            </a:r>
            <a:r>
              <a:rPr lang="zh-CN" altLang="en-US" sz="2400" b="1" dirty="0" smtClean="0">
                <a:solidFill>
                  <a:srgbClr val="FF0000"/>
                </a:solidFill>
              </a:rPr>
              <a:t>非常大，无法实现。</a:t>
            </a:r>
          </a:p>
          <a:p>
            <a:pPr marL="0" indent="0" algn="just" eaLnBrk="1" hangingPunct="1">
              <a:lnSpc>
                <a:spcPct val="110000"/>
              </a:lnSpc>
              <a:buFont typeface="Monotype Sorts" pitchFamily="2" charset="2"/>
              <a:buNone/>
            </a:pPr>
            <a:endParaRPr lang="en-US" altLang="zh-CN" sz="2400" b="1" dirty="0" smtClean="0"/>
          </a:p>
        </p:txBody>
      </p:sp>
      <p:sp>
        <p:nvSpPr>
          <p:cNvPr id="11272" name="Rectangle 5"/>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266" name="Object 4"/>
          <p:cNvGraphicFramePr>
            <a:graphicFrameLocks noChangeAspect="1"/>
          </p:cNvGraphicFramePr>
          <p:nvPr/>
        </p:nvGraphicFramePr>
        <p:xfrm>
          <a:off x="3571868" y="928670"/>
          <a:ext cx="1331913" cy="696912"/>
        </p:xfrm>
        <a:graphic>
          <a:graphicData uri="http://schemas.openxmlformats.org/presentationml/2006/ole">
            <mc:AlternateContent xmlns:mc="http://schemas.openxmlformats.org/markup-compatibility/2006">
              <mc:Choice xmlns:v="urn:schemas-microsoft-com:vml" Requires="v">
                <p:oleObj spid="_x0000_s79426" name="Equation" r:id="rId4" imgW="749160" imgH="393480" progId="Equation.DSMT4">
                  <p:embed/>
                </p:oleObj>
              </mc:Choice>
              <mc:Fallback>
                <p:oleObj name="Equation" r:id="rId4" imgW="749160" imgH="393480" progId="Equation.DSMT4">
                  <p:embed/>
                  <p:pic>
                    <p:nvPicPr>
                      <p:cNvPr id="112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68" y="928670"/>
                        <a:ext cx="1331913"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10"/>
          <p:cNvGraphicFramePr>
            <a:graphicFrameLocks noGrp="1" noChangeAspect="1"/>
          </p:cNvGraphicFramePr>
          <p:nvPr>
            <p:ph sz="quarter" idx="3"/>
            <p:extLst>
              <p:ext uri="{D42A27DB-BD31-4B8C-83A1-F6EECF244321}">
                <p14:modId xmlns:p14="http://schemas.microsoft.com/office/powerpoint/2010/main" val="1772360192"/>
              </p:ext>
            </p:extLst>
          </p:nvPr>
        </p:nvGraphicFramePr>
        <p:xfrm>
          <a:off x="7992380" y="1557151"/>
          <a:ext cx="401638" cy="438327"/>
        </p:xfrm>
        <a:graphic>
          <a:graphicData uri="http://schemas.openxmlformats.org/presentationml/2006/ole">
            <mc:AlternateContent xmlns:mc="http://schemas.openxmlformats.org/markup-compatibility/2006">
              <mc:Choice xmlns:v="urn:schemas-microsoft-com:vml" Requires="v">
                <p:oleObj spid="_x0000_s79427" name="公式" r:id="rId6" imgW="139680" imgH="152280" progId="Equation.3">
                  <p:embed/>
                </p:oleObj>
              </mc:Choice>
              <mc:Fallback>
                <p:oleObj name="公式" r:id="rId6" imgW="139680" imgH="152280" progId="Equation.3">
                  <p:embed/>
                  <p:pic>
                    <p:nvPicPr>
                      <p:cNvPr id="11267"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380" y="1557151"/>
                        <a:ext cx="401638" cy="438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Rectangle 14"/>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268" name="Object 13"/>
          <p:cNvGraphicFramePr>
            <a:graphicFrameLocks noChangeAspect="1"/>
          </p:cNvGraphicFramePr>
          <p:nvPr>
            <p:extLst/>
          </p:nvPr>
        </p:nvGraphicFramePr>
        <p:xfrm>
          <a:off x="3100707" y="2837657"/>
          <a:ext cx="2484437" cy="735012"/>
        </p:xfrm>
        <a:graphic>
          <a:graphicData uri="http://schemas.openxmlformats.org/presentationml/2006/ole">
            <mc:AlternateContent xmlns:mc="http://schemas.openxmlformats.org/markup-compatibility/2006">
              <mc:Choice xmlns:v="urn:schemas-microsoft-com:vml" Requires="v">
                <p:oleObj spid="_x0000_s79428" name="Equation" r:id="rId8" imgW="1473120" imgH="431640" progId="Equation.DSMT4">
                  <p:embed/>
                </p:oleObj>
              </mc:Choice>
              <mc:Fallback>
                <p:oleObj name="Equation" r:id="rId8" imgW="1473120" imgH="431640" progId="Equation.DSMT4">
                  <p:embed/>
                  <p:pic>
                    <p:nvPicPr>
                      <p:cNvPr id="1126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707" y="2837657"/>
                        <a:ext cx="2484437" cy="73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5"/>
          <p:cNvGraphicFramePr>
            <a:graphicFrameLocks noChangeAspect="1"/>
          </p:cNvGraphicFramePr>
          <p:nvPr>
            <p:extLst/>
          </p:nvPr>
        </p:nvGraphicFramePr>
        <p:xfrm>
          <a:off x="3397244" y="4613683"/>
          <a:ext cx="1506537" cy="989012"/>
        </p:xfrm>
        <a:graphic>
          <a:graphicData uri="http://schemas.openxmlformats.org/presentationml/2006/ole">
            <mc:AlternateContent xmlns:mc="http://schemas.openxmlformats.org/markup-compatibility/2006">
              <mc:Choice xmlns:v="urn:schemas-microsoft-com:vml" Requires="v">
                <p:oleObj spid="_x0000_s79429" name="Equation" r:id="rId10" imgW="888840" imgH="583920" progId="Equation.DSMT4">
                  <p:embed/>
                </p:oleObj>
              </mc:Choice>
              <mc:Fallback>
                <p:oleObj name="Equation" r:id="rId10" imgW="888840" imgH="583920" progId="Equation.DSMT4">
                  <p:embed/>
                  <p:pic>
                    <p:nvPicPr>
                      <p:cNvPr id="1126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7244" y="4613683"/>
                        <a:ext cx="150653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2"/>
          <p:cNvSpPr>
            <a:spLocks noGrp="1" noChangeArrowheads="1"/>
          </p:cNvSpPr>
          <p:nvPr>
            <p:ph type="title"/>
          </p:nvPr>
        </p:nvSpPr>
        <p:spPr>
          <a:xfrm>
            <a:off x="1035819" y="-16432"/>
            <a:ext cx="7072362" cy="785794"/>
          </a:xfrm>
        </p:spPr>
        <p:txBody>
          <a:bodyPr/>
          <a:lstStyle/>
          <a:p>
            <a:pPr algn="ctr"/>
            <a:r>
              <a:rPr lang="zh-CN" altLang="en-US" sz="3600" b="1" dirty="0" smtClean="0"/>
              <a:t>编码效率</a:t>
            </a:r>
            <a:endParaRPr lang="zh-CN" altLang="en-US" sz="3600" b="1" dirty="0" smtClean="0">
              <a:latin typeface="宋体" charset="-122"/>
            </a:endParaRPr>
          </a:p>
        </p:txBody>
      </p:sp>
    </p:spTree>
    <p:extLst>
      <p:ext uri="{BB962C8B-B14F-4D97-AF65-F5344CB8AC3E}">
        <p14:creationId xmlns:p14="http://schemas.microsoft.com/office/powerpoint/2010/main" val="41375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7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1A8D1C-4ECB-490A-B9AF-12E69C074894}" type="slidenum">
              <a:rPr lang="en-US" altLang="zh-CN" sz="1400">
                <a:latin typeface="Arial" panose="020B0604020202020204" pitchFamily="34" charset="0"/>
              </a:rPr>
              <a:pPr/>
              <a:t>44</a:t>
            </a:fld>
            <a:endParaRPr lang="en-US" altLang="zh-CN" sz="1400">
              <a:latin typeface="Arial" panose="020B0604020202020204" pitchFamily="34" charset="0"/>
            </a:endParaRPr>
          </a:p>
        </p:txBody>
      </p:sp>
      <p:sp>
        <p:nvSpPr>
          <p:cNvPr id="12294" name="Rectangle 3"/>
          <p:cNvSpPr>
            <a:spLocks noGrp="1" noChangeArrowheads="1"/>
          </p:cNvSpPr>
          <p:nvPr>
            <p:ph type="body" idx="1"/>
          </p:nvPr>
        </p:nvSpPr>
        <p:spPr>
          <a:xfrm>
            <a:off x="935596" y="440668"/>
            <a:ext cx="7772400" cy="4114800"/>
          </a:xfrm>
        </p:spPr>
        <p:txBody>
          <a:bodyPr/>
          <a:lstStyle/>
          <a:p>
            <a:pPr algn="just" eaLnBrk="1" hangingPunct="1">
              <a:lnSpc>
                <a:spcPct val="90000"/>
              </a:lnSpc>
              <a:buFont typeface="Monotype Sorts" pitchFamily="2" charset="2"/>
              <a:buNone/>
            </a:pPr>
            <a:r>
              <a:rPr lang="zh-CN" altLang="en-US" sz="2800" b="1" dirty="0" smtClean="0">
                <a:solidFill>
                  <a:srgbClr val="FF0000"/>
                </a:solidFill>
              </a:rPr>
              <a:t>例</a:t>
            </a:r>
            <a:r>
              <a:rPr lang="en-US" altLang="zh-CN" sz="2800" b="1" dirty="0" smtClean="0">
                <a:solidFill>
                  <a:srgbClr val="FF0000"/>
                </a:solidFill>
              </a:rPr>
              <a:t>5-2</a:t>
            </a:r>
            <a:r>
              <a:rPr lang="zh-CN" altLang="en-US" sz="2800" dirty="0" smtClean="0"/>
              <a:t>	</a:t>
            </a:r>
            <a:r>
              <a:rPr lang="zh-CN" altLang="en-US" sz="2800" b="1" dirty="0" smtClean="0"/>
              <a:t>设离散无记忆信源概率空间为</a:t>
            </a:r>
          </a:p>
          <a:p>
            <a:pPr algn="just" eaLnBrk="1" hangingPunct="1">
              <a:lnSpc>
                <a:spcPct val="90000"/>
              </a:lnSpc>
              <a:buFont typeface="Monotype Sorts" pitchFamily="2" charset="2"/>
              <a:buNone/>
            </a:pPr>
            <a:endParaRPr lang="zh-CN" altLang="en-US" sz="2800" b="1" dirty="0" smtClean="0"/>
          </a:p>
          <a:p>
            <a:pPr algn="just" eaLnBrk="1" hangingPunct="1">
              <a:lnSpc>
                <a:spcPct val="90000"/>
              </a:lnSpc>
              <a:buFont typeface="Monotype Sorts" pitchFamily="2" charset="2"/>
              <a:buNone/>
            </a:pPr>
            <a:endParaRPr lang="zh-CN" altLang="en-US" sz="2800" b="1" dirty="0" smtClean="0"/>
          </a:p>
          <a:p>
            <a:pPr algn="just" eaLnBrk="1" hangingPunct="1">
              <a:lnSpc>
                <a:spcPct val="90000"/>
              </a:lnSpc>
              <a:buFont typeface="Monotype Sorts" pitchFamily="2" charset="2"/>
              <a:buNone/>
            </a:pPr>
            <a:endParaRPr lang="zh-CN" altLang="en-US" sz="2800" b="1" dirty="0" smtClean="0"/>
          </a:p>
          <a:p>
            <a:pPr algn="just" eaLnBrk="1" hangingPunct="1">
              <a:lnSpc>
                <a:spcPct val="90000"/>
              </a:lnSpc>
              <a:buFont typeface="Monotype Sorts" pitchFamily="2" charset="2"/>
              <a:buNone/>
            </a:pPr>
            <a:r>
              <a:rPr lang="zh-CN" altLang="en-US" sz="2800" b="1" dirty="0" smtClean="0"/>
              <a:t>                                                         比特</a:t>
            </a:r>
            <a:r>
              <a:rPr lang="en-US" altLang="zh-CN" sz="2800" b="1" dirty="0" smtClean="0"/>
              <a:t>/</a:t>
            </a:r>
            <a:r>
              <a:rPr lang="zh-CN" altLang="en-US" sz="2800" b="1" dirty="0" smtClean="0"/>
              <a:t>符号</a:t>
            </a:r>
            <a:r>
              <a:rPr lang="zh-CN" altLang="en-US" sz="2800" dirty="0" smtClean="0"/>
              <a:t> </a:t>
            </a:r>
          </a:p>
          <a:p>
            <a:pPr algn="just" eaLnBrk="1" hangingPunct="1">
              <a:lnSpc>
                <a:spcPct val="90000"/>
              </a:lnSpc>
              <a:buFont typeface="Monotype Sorts" pitchFamily="2" charset="2"/>
              <a:buNone/>
            </a:pPr>
            <a:endParaRPr lang="zh-CN" altLang="en-US" sz="2800" dirty="0" smtClean="0"/>
          </a:p>
          <a:p>
            <a:pPr eaLnBrk="1" hangingPunct="1">
              <a:lnSpc>
                <a:spcPct val="90000"/>
              </a:lnSpc>
              <a:buFont typeface="Monotype Sorts" pitchFamily="2" charset="2"/>
              <a:buNone/>
            </a:pPr>
            <a:endParaRPr lang="en-US" altLang="zh-CN" sz="2800" b="1" dirty="0" smtClean="0">
              <a:latin typeface="Times New Roman" panose="02020603050405020304" pitchFamily="18" charset="0"/>
            </a:endParaRPr>
          </a:p>
        </p:txBody>
      </p:sp>
      <p:sp>
        <p:nvSpPr>
          <p:cNvPr id="12295" name="Rectangle 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2290" name="Object 4"/>
          <p:cNvGraphicFramePr>
            <a:graphicFrameLocks noChangeAspect="1"/>
          </p:cNvGraphicFramePr>
          <p:nvPr>
            <p:extLst>
              <p:ext uri="{D42A27DB-BD31-4B8C-83A1-F6EECF244321}">
                <p14:modId xmlns:p14="http://schemas.microsoft.com/office/powerpoint/2010/main" val="792189788"/>
              </p:ext>
            </p:extLst>
          </p:nvPr>
        </p:nvGraphicFramePr>
        <p:xfrm>
          <a:off x="1472964" y="1222309"/>
          <a:ext cx="6697663" cy="892175"/>
        </p:xfrm>
        <a:graphic>
          <a:graphicData uri="http://schemas.openxmlformats.org/presentationml/2006/ole">
            <mc:AlternateContent xmlns:mc="http://schemas.openxmlformats.org/markup-compatibility/2006">
              <mc:Choice xmlns:v="urn:schemas-microsoft-com:vml" Requires="v">
                <p:oleObj spid="_x0000_s84359" name="公式" r:id="rId3" imgW="3429000" imgH="457200" progId="Equation.3">
                  <p:embed/>
                </p:oleObj>
              </mc:Choice>
              <mc:Fallback>
                <p:oleObj name="公式" r:id="rId3" imgW="34290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964" y="1222309"/>
                        <a:ext cx="66976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2291" name="Object 6"/>
          <p:cNvGraphicFramePr>
            <a:graphicFrameLocks noChangeAspect="1"/>
          </p:cNvGraphicFramePr>
          <p:nvPr>
            <p:extLst>
              <p:ext uri="{D42A27DB-BD31-4B8C-83A1-F6EECF244321}">
                <p14:modId xmlns:p14="http://schemas.microsoft.com/office/powerpoint/2010/main" val="1842184820"/>
              </p:ext>
            </p:extLst>
          </p:nvPr>
        </p:nvGraphicFramePr>
        <p:xfrm>
          <a:off x="1655676" y="2004288"/>
          <a:ext cx="4679950" cy="1101725"/>
        </p:xfrm>
        <a:graphic>
          <a:graphicData uri="http://schemas.openxmlformats.org/presentationml/2006/ole">
            <mc:AlternateContent xmlns:mc="http://schemas.openxmlformats.org/markup-compatibility/2006">
              <mc:Choice xmlns:v="urn:schemas-microsoft-com:vml" Requires="v">
                <p:oleObj spid="_x0000_s84360" name="公式" r:id="rId5" imgW="1816100" imgH="431800" progId="Equation.3">
                  <p:embed/>
                </p:oleObj>
              </mc:Choice>
              <mc:Fallback>
                <p:oleObj name="公式" r:id="rId5" imgW="18161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676" y="2004288"/>
                        <a:ext cx="467995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1173163" y="3200400"/>
                <a:ext cx="7772400" cy="28956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eaLnBrk="1" hangingPunct="1">
                  <a:lnSpc>
                    <a:spcPct val="110000"/>
                  </a:lnSpc>
                  <a:buFont typeface="Monotype Sorts" pitchFamily="2" charset="2"/>
                  <a:buNone/>
                </a:pPr>
                <a:r>
                  <a:rPr lang="zh-CN" altLang="en-US" sz="2800" b="1" kern="0" dirty="0" smtClean="0">
                    <a:latin typeface="Times New Roman" panose="02020603050405020304" pitchFamily="18" charset="0"/>
                  </a:rPr>
                  <a:t>对信源符号采用</a:t>
                </a:r>
                <a:r>
                  <a:rPr lang="zh-CN" altLang="en-US" sz="2800" b="1" kern="0" dirty="0" smtClean="0">
                    <a:solidFill>
                      <a:srgbClr val="FF0000"/>
                    </a:solidFill>
                    <a:latin typeface="Times New Roman" panose="02020603050405020304" pitchFamily="18" charset="0"/>
                  </a:rPr>
                  <a:t>定长</a:t>
                </a:r>
                <a:r>
                  <a:rPr lang="zh-CN" altLang="en-US" sz="2800" b="1" kern="0" dirty="0" smtClean="0">
                    <a:latin typeface="Times New Roman" panose="02020603050405020304" pitchFamily="18" charset="0"/>
                  </a:rPr>
                  <a:t>二元编码，要求编码效率为      </a:t>
                </a:r>
                <a:r>
                  <a:rPr lang="en-US" altLang="zh-CN" sz="2800" b="1" kern="0" dirty="0" smtClean="0">
                    <a:latin typeface="Times New Roman" panose="02020603050405020304" pitchFamily="18" charset="0"/>
                  </a:rPr>
                  <a:t>90</a:t>
                </a:r>
                <a:r>
                  <a:rPr lang="zh-CN" altLang="en-US" sz="2800" b="1" kern="0" dirty="0" smtClean="0">
                    <a:latin typeface="Times New Roman" panose="02020603050405020304" pitchFamily="18" charset="0"/>
                  </a:rPr>
                  <a:t>％，若取</a:t>
                </a:r>
                <a:r>
                  <a:rPr lang="en-US" altLang="zh-CN" sz="2800" b="1" kern="0" dirty="0" smtClean="0">
                    <a:latin typeface="Times New Roman" panose="02020603050405020304" pitchFamily="18" charset="0"/>
                  </a:rPr>
                  <a:t>L</a:t>
                </a:r>
                <a:r>
                  <a:rPr lang="zh-CN" altLang="en-US" sz="2800" b="1" kern="0" dirty="0" smtClean="0">
                    <a:latin typeface="Times New Roman" panose="02020603050405020304" pitchFamily="18" charset="0"/>
                  </a:rPr>
                  <a:t>＝</a:t>
                </a:r>
                <a:r>
                  <a:rPr lang="en-US" altLang="zh-CN" sz="2800" b="1" kern="0" dirty="0" smtClean="0">
                    <a:latin typeface="Times New Roman" panose="02020603050405020304" pitchFamily="18" charset="0"/>
                  </a:rPr>
                  <a:t>1</a:t>
                </a:r>
                <a:r>
                  <a:rPr lang="zh-CN" altLang="en-US" sz="2800" b="1" kern="0" dirty="0" smtClean="0">
                    <a:latin typeface="Times New Roman" panose="02020603050405020304" pitchFamily="18" charset="0"/>
                  </a:rPr>
                  <a:t>，则可算出</a:t>
                </a:r>
              </a:p>
              <a:p>
                <a:pPr marL="0" indent="0" algn="just" eaLnBrk="1" hangingPunct="1">
                  <a:lnSpc>
                    <a:spcPct val="110000"/>
                  </a:lnSpc>
                  <a:buFont typeface="Monotype Sorts" pitchFamily="2" charset="2"/>
                  <a:buNone/>
                </a:pPr>
                <a:r>
                  <a:rPr lang="zh-CN" altLang="en-US" sz="2800" b="1" kern="0" dirty="0" smtClean="0">
                    <a:latin typeface="Times New Roman" panose="02020603050405020304" pitchFamily="18" charset="0"/>
                  </a:rPr>
                  <a:t>		＝</a:t>
                </a:r>
                <a:r>
                  <a:rPr lang="en-US" altLang="zh-CN" sz="2800" b="1" kern="0" dirty="0" smtClean="0">
                    <a:latin typeface="Times New Roman" panose="02020603050405020304" pitchFamily="18" charset="0"/>
                  </a:rPr>
                  <a:t>2.55  </a:t>
                </a:r>
                <a:r>
                  <a:rPr lang="en-US" altLang="zh-CN" sz="2800" b="1" kern="0" dirty="0" smtClean="0">
                    <a:latin typeface="Times New Roman" panose="02020603050405020304" pitchFamily="18" charset="0"/>
                    <a:sym typeface="Symbol" panose="05050102010706020507" pitchFamily="18" charset="2"/>
                  </a:rPr>
                  <a:t></a:t>
                </a:r>
                <a:r>
                  <a:rPr lang="en-US" altLang="zh-CN" sz="2800" b="1" kern="0" dirty="0" smtClean="0">
                    <a:latin typeface="Times New Roman" panose="02020603050405020304" pitchFamily="18" charset="0"/>
                  </a:rPr>
                  <a:t> 90%=2.83</a:t>
                </a:r>
                <a:r>
                  <a:rPr lang="zh-CN" altLang="en-US" sz="2800" b="1" kern="0" dirty="0" smtClean="0">
                    <a:latin typeface="Times New Roman" panose="02020603050405020304" pitchFamily="18" charset="0"/>
                  </a:rPr>
                  <a:t>比特</a:t>
                </a:r>
                <a:r>
                  <a:rPr lang="en-US" altLang="zh-CN" sz="2800" b="1" kern="0" dirty="0" smtClean="0">
                    <a:latin typeface="Times New Roman" panose="02020603050405020304" pitchFamily="18" charset="0"/>
                  </a:rPr>
                  <a:t>/</a:t>
                </a:r>
                <a:r>
                  <a:rPr lang="zh-CN" altLang="en-US" sz="2800" b="1" kern="0" dirty="0" smtClean="0">
                    <a:latin typeface="Times New Roman" panose="02020603050405020304" pitchFamily="18" charset="0"/>
                  </a:rPr>
                  <a:t>符号</a:t>
                </a:r>
                <a:endParaRPr lang="en-US" altLang="zh-CN" sz="2800" b="1" kern="0" dirty="0" smtClean="0">
                  <a:latin typeface="Times New Roman" panose="02020603050405020304" pitchFamily="18" charset="0"/>
                </a:endParaRPr>
              </a:p>
              <a:p>
                <a:pPr marL="0" indent="0" algn="just" eaLnBrk="1" hangingPunct="1">
                  <a:lnSpc>
                    <a:spcPct val="110000"/>
                  </a:lnSpc>
                  <a:buNone/>
                </a:pPr>
                <a14:m>
                  <m:oMath xmlns:m="http://schemas.openxmlformats.org/officeDocument/2006/math">
                    <m:sSup>
                      <m:sSupPr>
                        <m:ctrlPr>
                          <a:rPr lang="en-US" altLang="zh-CN" sz="2800" b="1" i="1" kern="0" smtClean="0">
                            <a:latin typeface="Cambria Math" panose="02040503050406030204" pitchFamily="18" charset="0"/>
                          </a:rPr>
                        </m:ctrlPr>
                      </m:sSupPr>
                      <m:e>
                        <m:r>
                          <a:rPr lang="en-US" altLang="zh-CN" sz="2800" b="1" i="1" kern="0" smtClean="0">
                            <a:latin typeface="Cambria Math" panose="02040503050406030204" pitchFamily="18" charset="0"/>
                          </a:rPr>
                          <m:t>𝟐</m:t>
                        </m:r>
                      </m:e>
                      <m:sup>
                        <m:r>
                          <a:rPr lang="en-US" altLang="zh-CN" sz="2800" b="1" i="1" kern="0" smtClean="0">
                            <a:latin typeface="Cambria Math" panose="02040503050406030204" pitchFamily="18" charset="0"/>
                          </a:rPr>
                          <m:t>𝟐</m:t>
                        </m:r>
                        <m:r>
                          <a:rPr lang="en-US" altLang="zh-CN" sz="2800" b="1" i="1" kern="0" smtClean="0">
                            <a:latin typeface="Cambria Math" panose="02040503050406030204" pitchFamily="18" charset="0"/>
                          </a:rPr>
                          <m:t>.</m:t>
                        </m:r>
                        <m:r>
                          <a:rPr lang="en-US" altLang="zh-CN" sz="2800" b="1" i="1" kern="0" smtClean="0">
                            <a:latin typeface="Cambria Math" panose="02040503050406030204" pitchFamily="18" charset="0"/>
                          </a:rPr>
                          <m:t>𝟖𝟑</m:t>
                        </m:r>
                      </m:sup>
                    </m:sSup>
                    <m:r>
                      <a:rPr lang="en-US" altLang="zh-CN" sz="2800" b="1" i="1" kern="0" smtClean="0">
                        <a:latin typeface="Cambria Math" panose="02040503050406030204" pitchFamily="18" charset="0"/>
                      </a:rPr>
                      <m:t>=</m:t>
                    </m:r>
                    <m:r>
                      <a:rPr lang="en-US" altLang="zh-CN" sz="2800" b="1" i="1" kern="0" smtClean="0">
                        <a:latin typeface="Cambria Math" panose="02040503050406030204" pitchFamily="18" charset="0"/>
                      </a:rPr>
                      <m:t>𝟕</m:t>
                    </m:r>
                    <m:r>
                      <a:rPr lang="en-US" altLang="zh-CN" sz="2800" b="1" i="1" kern="0" smtClean="0">
                        <a:latin typeface="Cambria Math" panose="02040503050406030204" pitchFamily="18" charset="0"/>
                      </a:rPr>
                      <m:t>.</m:t>
                    </m:r>
                    <m:r>
                      <a:rPr lang="en-US" altLang="zh-CN" sz="2800" b="1" i="1" kern="0" smtClean="0">
                        <a:latin typeface="Cambria Math" panose="02040503050406030204" pitchFamily="18" charset="0"/>
                      </a:rPr>
                      <m:t>𝟏𝟏</m:t>
                    </m:r>
                    <m:r>
                      <a:rPr lang="en-US" altLang="zh-CN" sz="2800" b="1" i="1" kern="0" smtClean="0">
                        <a:latin typeface="Cambria Math" panose="02040503050406030204" pitchFamily="18" charset="0"/>
                      </a:rPr>
                      <m:t> </m:t>
                    </m:r>
                  </m:oMath>
                </a14:m>
                <a:r>
                  <a:rPr lang="en-US" altLang="zh-CN" sz="2800" b="1" kern="0" dirty="0" smtClean="0">
                    <a:latin typeface="Times New Roman" panose="02020603050405020304" pitchFamily="18" charset="0"/>
                  </a:rPr>
                  <a:t>,</a:t>
                </a:r>
                <a:r>
                  <a:rPr kumimoji="0" lang="zh-CN" altLang="en-US" sz="2800" b="1" dirty="0">
                    <a:latin typeface="Times New Roman" pitchFamily="18" charset="0"/>
                    <a:cs typeface="Times New Roman" pitchFamily="18" charset="0"/>
                  </a:rPr>
                  <a:t>共有</a:t>
                </a:r>
                <a:r>
                  <a:rPr kumimoji="0" lang="en-US" altLang="zh-CN" sz="2800" b="1" dirty="0">
                    <a:latin typeface="Times New Roman" pitchFamily="18" charset="0"/>
                    <a:cs typeface="Times New Roman" pitchFamily="18" charset="0"/>
                  </a:rPr>
                  <a:t>7.11</a:t>
                </a:r>
                <a:r>
                  <a:rPr kumimoji="0" lang="zh-CN" altLang="en-US" sz="2800" b="1" dirty="0" smtClean="0">
                    <a:latin typeface="Times New Roman" pitchFamily="18" charset="0"/>
                    <a:cs typeface="Times New Roman" pitchFamily="18" charset="0"/>
                  </a:rPr>
                  <a:t>种码字，按照</a:t>
                </a:r>
                <a:r>
                  <a:rPr kumimoji="0" lang="en-US" altLang="zh-CN" sz="2800" b="1" dirty="0" smtClean="0">
                    <a:latin typeface="Times New Roman" pitchFamily="18" charset="0"/>
                    <a:cs typeface="Times New Roman" pitchFamily="18" charset="0"/>
                  </a:rPr>
                  <a:t>7</a:t>
                </a:r>
                <a:r>
                  <a:rPr kumimoji="0" lang="zh-CN" altLang="en-US" sz="2800" b="1" dirty="0" smtClean="0">
                    <a:latin typeface="Times New Roman" pitchFamily="18" charset="0"/>
                    <a:cs typeface="Times New Roman" pitchFamily="18" charset="0"/>
                  </a:rPr>
                  <a:t>来算，信源符号中有一种符号没有对应的码字，</a:t>
                </a:r>
                <a:r>
                  <a:rPr kumimoji="0" lang="zh-CN" altLang="en-US" sz="2800" b="1" dirty="0">
                    <a:latin typeface="Times New Roman" pitchFamily="18" charset="0"/>
                    <a:cs typeface="Times New Roman" pitchFamily="18" charset="0"/>
                  </a:rPr>
                  <a:t>取概率最小的</a:t>
                </a:r>
                <a:r>
                  <a:rPr kumimoji="0" lang="en-US" altLang="zh-CN" sz="2800" b="1" i="1" dirty="0">
                    <a:latin typeface="Times New Roman" pitchFamily="18" charset="0"/>
                    <a:cs typeface="Times New Roman" pitchFamily="18" charset="0"/>
                  </a:rPr>
                  <a:t>a</a:t>
                </a:r>
                <a:r>
                  <a:rPr kumimoji="0" lang="en-US" altLang="zh-CN" sz="2800" b="1" baseline="-25000" dirty="0">
                    <a:latin typeface="Times New Roman" pitchFamily="18" charset="0"/>
                    <a:cs typeface="Times New Roman" pitchFamily="18" charset="0"/>
                  </a:rPr>
                  <a:t>8</a:t>
                </a:r>
                <a:r>
                  <a:rPr kumimoji="0" lang="zh-CN" altLang="en-US" sz="2800" b="1" dirty="0">
                    <a:latin typeface="Times New Roman" pitchFamily="18" charset="0"/>
                    <a:cs typeface="Times New Roman" pitchFamily="18" charset="0"/>
                  </a:rPr>
                  <a:t>，</a:t>
                </a:r>
                <a:r>
                  <a:rPr kumimoji="0" lang="zh-CN" altLang="en-US" sz="2800" b="1" dirty="0">
                    <a:solidFill>
                      <a:srgbClr val="FF0000"/>
                    </a:solidFill>
                    <a:latin typeface="Times New Roman" pitchFamily="18" charset="0"/>
                    <a:cs typeface="Times New Roman" pitchFamily="18" charset="0"/>
                  </a:rPr>
                  <a:t>差错概率为</a:t>
                </a:r>
                <a:r>
                  <a:rPr kumimoji="0" lang="en-US" altLang="zh-CN" sz="2800" b="1" dirty="0" smtClean="0">
                    <a:solidFill>
                      <a:srgbClr val="FF0000"/>
                    </a:solidFill>
                    <a:latin typeface="Times New Roman" pitchFamily="18" charset="0"/>
                    <a:cs typeface="Times New Roman" pitchFamily="18" charset="0"/>
                  </a:rPr>
                  <a:t>0.04, </a:t>
                </a:r>
                <a:r>
                  <a:rPr kumimoji="0" lang="zh-CN" altLang="en-US" sz="2800" b="1" dirty="0" smtClean="0">
                    <a:solidFill>
                      <a:srgbClr val="FF0000"/>
                    </a:solidFill>
                    <a:latin typeface="Times New Roman" pitchFamily="18" charset="0"/>
                    <a:cs typeface="Times New Roman" pitchFamily="18" charset="0"/>
                  </a:rPr>
                  <a:t>太大</a:t>
                </a:r>
                <a:r>
                  <a:rPr kumimoji="0" lang="zh-CN" altLang="en-US" sz="2800" b="1" dirty="0" smtClean="0">
                    <a:latin typeface="Times New Roman" pitchFamily="18" charset="0"/>
                    <a:cs typeface="Times New Roman" pitchFamily="18" charset="0"/>
                  </a:rPr>
                  <a:t>。</a:t>
                </a:r>
                <a:endParaRPr lang="zh-CN" altLang="en-US" sz="2800" b="1" i="1" kern="0" dirty="0" smtClean="0">
                  <a:latin typeface="Times New Roman" panose="02020603050405020304" pitchFamily="18" charset="0"/>
                </a:endParaRP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1173163" y="3200400"/>
                <a:ext cx="7772400" cy="2895600"/>
              </a:xfrm>
              <a:prstGeom prst="rect">
                <a:avLst/>
              </a:prstGeom>
              <a:blipFill>
                <a:blip r:embed="rId7"/>
                <a:stretch>
                  <a:fillRect l="-1569" t="-2526" r="-1647" b="-115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0" name="Object 6"/>
          <p:cNvGraphicFramePr>
            <a:graphicFrameLocks noChangeAspect="1"/>
          </p:cNvGraphicFramePr>
          <p:nvPr>
            <p:extLst>
              <p:ext uri="{D42A27DB-BD31-4B8C-83A1-F6EECF244321}">
                <p14:modId xmlns:p14="http://schemas.microsoft.com/office/powerpoint/2010/main" val="381819772"/>
              </p:ext>
            </p:extLst>
          </p:nvPr>
        </p:nvGraphicFramePr>
        <p:xfrm>
          <a:off x="2483768" y="4191929"/>
          <a:ext cx="406400" cy="503238"/>
        </p:xfrm>
        <a:graphic>
          <a:graphicData uri="http://schemas.openxmlformats.org/presentationml/2006/ole">
            <mc:AlternateContent xmlns:mc="http://schemas.openxmlformats.org/markup-compatibility/2006">
              <mc:Choice xmlns:v="urn:schemas-microsoft-com:vml" Requires="v">
                <p:oleObj spid="_x0000_s84361" name="公式" r:id="rId8" imgW="164957" imgH="203024" progId="Equation.3">
                  <p:embed/>
                </p:oleObj>
              </mc:Choice>
              <mc:Fallback>
                <p:oleObj name="公式" r:id="rId8" imgW="164957" imgH="203024" progId="Equation.3">
                  <p:embed/>
                  <p:pic>
                    <p:nvPicPr>
                      <p:cNvPr id="1331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3768" y="4191929"/>
                        <a:ext cx="406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4198255933"/>
              </p:ext>
            </p:extLst>
          </p:nvPr>
        </p:nvGraphicFramePr>
        <p:xfrm>
          <a:off x="6120172" y="3651295"/>
          <a:ext cx="1331913" cy="696912"/>
        </p:xfrm>
        <a:graphic>
          <a:graphicData uri="http://schemas.openxmlformats.org/presentationml/2006/ole">
            <mc:AlternateContent xmlns:mc="http://schemas.openxmlformats.org/markup-compatibility/2006">
              <mc:Choice xmlns:v="urn:schemas-microsoft-com:vml" Requires="v">
                <p:oleObj spid="_x0000_s84362" name="Equation" r:id="rId10" imgW="749160" imgH="393480" progId="Equation.DSMT4">
                  <p:embed/>
                </p:oleObj>
              </mc:Choice>
              <mc:Fallback>
                <p:oleObj name="Equation" r:id="rId10" imgW="749160" imgH="393480" progId="Equation.DSMT4">
                  <p:embed/>
                  <p:pic>
                    <p:nvPicPr>
                      <p:cNvPr id="11266"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0172" y="3651295"/>
                        <a:ext cx="1331913"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0B71D14-6186-479E-8EB5-EF1575FAAF09}" type="slidenum">
              <a:rPr lang="en-US" altLang="zh-CN" sz="1400">
                <a:latin typeface="Arial" panose="020B0604020202020204" pitchFamily="34" charset="0"/>
              </a:rPr>
              <a:pPr/>
              <a:t>45</a:t>
            </a:fld>
            <a:endParaRPr lang="en-US" altLang="zh-CN" sz="1400">
              <a:latin typeface="Arial" panose="020B0604020202020204" pitchFamily="34" charset="0"/>
            </a:endParaRPr>
          </a:p>
        </p:txBody>
      </p:sp>
      <p:sp>
        <p:nvSpPr>
          <p:cNvPr id="14344" name="Rectangle 3"/>
          <p:cNvSpPr>
            <a:spLocks noGrp="1" noChangeArrowheads="1"/>
          </p:cNvSpPr>
          <p:nvPr>
            <p:ph type="body" idx="1"/>
          </p:nvPr>
        </p:nvSpPr>
        <p:spPr>
          <a:xfrm>
            <a:off x="1173163" y="1981200"/>
            <a:ext cx="7772400" cy="3127375"/>
          </a:xfrm>
        </p:spPr>
        <p:txBody>
          <a:bodyPr/>
          <a:lstStyle/>
          <a:p>
            <a:pPr eaLnBrk="1" hangingPunct="1">
              <a:buFont typeface="Monotype Sorts" pitchFamily="2" charset="2"/>
              <a:buNone/>
            </a:pPr>
            <a:endParaRPr lang="en-US" altLang="zh-CN" smtClean="0"/>
          </a:p>
          <a:p>
            <a:pPr eaLnBrk="1" hangingPunct="1">
              <a:buFont typeface="Monotype Sorts" pitchFamily="2" charset="2"/>
              <a:buNone/>
            </a:pPr>
            <a:endParaRPr lang="en-US" altLang="zh-CN" smtClean="0"/>
          </a:p>
          <a:p>
            <a:pPr eaLnBrk="1" hangingPunct="1">
              <a:buFont typeface="Monotype Sorts" pitchFamily="2" charset="2"/>
              <a:buNone/>
            </a:pPr>
            <a:endParaRPr lang="en-US" altLang="zh-CN" smtClean="0"/>
          </a:p>
          <a:p>
            <a:pPr eaLnBrk="1" hangingPunct="1">
              <a:buFont typeface="Monotype Sorts" pitchFamily="2" charset="2"/>
              <a:buNone/>
            </a:pPr>
            <a:endParaRPr lang="en-US" altLang="zh-CN" b="1" smtClean="0"/>
          </a:p>
        </p:txBody>
      </p:sp>
      <p:sp>
        <p:nvSpPr>
          <p:cNvPr id="14345" name="Rectangle 5"/>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38" name="Object 4"/>
          <p:cNvGraphicFramePr>
            <a:graphicFrameLocks noChangeAspect="1"/>
          </p:cNvGraphicFramePr>
          <p:nvPr>
            <p:extLst>
              <p:ext uri="{D42A27DB-BD31-4B8C-83A1-F6EECF244321}">
                <p14:modId xmlns:p14="http://schemas.microsoft.com/office/powerpoint/2010/main" val="2497994996"/>
              </p:ext>
            </p:extLst>
          </p:nvPr>
        </p:nvGraphicFramePr>
        <p:xfrm>
          <a:off x="1907704" y="847076"/>
          <a:ext cx="4724400" cy="942975"/>
        </p:xfrm>
        <a:graphic>
          <a:graphicData uri="http://schemas.openxmlformats.org/presentationml/2006/ole">
            <mc:AlternateContent xmlns:mc="http://schemas.openxmlformats.org/markup-compatibility/2006">
              <mc:Choice xmlns:v="urn:schemas-microsoft-com:vml" Requires="v">
                <p:oleObj spid="_x0000_s72656" name="公式" r:id="rId3" imgW="1586811" imgH="317362" progId="Equation.3">
                  <p:embed/>
                </p:oleObj>
              </mc:Choice>
              <mc:Fallback>
                <p:oleObj name="公式" r:id="rId3" imgW="1586811" imgH="31736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847076"/>
                        <a:ext cx="4724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6" name="Rectangle 7"/>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39" name="Object 6"/>
          <p:cNvGraphicFramePr>
            <a:graphicFrameLocks noChangeAspect="1"/>
          </p:cNvGraphicFramePr>
          <p:nvPr>
            <p:extLst>
              <p:ext uri="{D42A27DB-BD31-4B8C-83A1-F6EECF244321}">
                <p14:modId xmlns:p14="http://schemas.microsoft.com/office/powerpoint/2010/main" val="2048454757"/>
              </p:ext>
            </p:extLst>
          </p:nvPr>
        </p:nvGraphicFramePr>
        <p:xfrm>
          <a:off x="1903231" y="2305228"/>
          <a:ext cx="5673725" cy="1419225"/>
        </p:xfrm>
        <a:graphic>
          <a:graphicData uri="http://schemas.openxmlformats.org/presentationml/2006/ole">
            <mc:AlternateContent xmlns:mc="http://schemas.openxmlformats.org/markup-compatibility/2006">
              <mc:Choice xmlns:v="urn:schemas-microsoft-com:vml" Requires="v">
                <p:oleObj spid="_x0000_s72657" name="公式" r:id="rId5" imgW="2768400" imgH="698400" progId="Equation.3">
                  <p:embed/>
                </p:oleObj>
              </mc:Choice>
              <mc:Fallback>
                <p:oleObj name="公式" r:id="rId5" imgW="2768400" imgH="698400" progId="Equation.3">
                  <p:embed/>
                  <p:pic>
                    <p:nvPicPr>
                      <p:cNvPr id="0" name="Object 6"/>
                      <p:cNvPicPr>
                        <a:picLocks noChangeAspect="1" noChangeArrowheads="1"/>
                      </p:cNvPicPr>
                      <p:nvPr/>
                    </p:nvPicPr>
                    <p:blipFill>
                      <a:blip r:embed="rId6"/>
                      <a:srcRect/>
                      <a:stretch>
                        <a:fillRect/>
                      </a:stretch>
                    </p:blipFill>
                    <p:spPr bwMode="auto">
                      <a:xfrm>
                        <a:off x="1903231" y="2305228"/>
                        <a:ext cx="56737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7" name="Text Box 8"/>
          <p:cNvSpPr txBox="1">
            <a:spLocks noChangeArrowheads="1"/>
          </p:cNvSpPr>
          <p:nvPr/>
        </p:nvSpPr>
        <p:spPr bwMode="auto">
          <a:xfrm>
            <a:off x="1062038" y="3692474"/>
            <a:ext cx="6696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b="1" dirty="0"/>
              <a:t>若要求</a:t>
            </a:r>
            <a:r>
              <a:rPr lang="zh-CN" altLang="en-US" b="1" dirty="0">
                <a:solidFill>
                  <a:srgbClr val="FF0000"/>
                </a:solidFill>
              </a:rPr>
              <a:t>译码错误概率</a:t>
            </a:r>
            <a:r>
              <a:rPr lang="zh-CN" altLang="en-US" sz="1800" dirty="0">
                <a:solidFill>
                  <a:srgbClr val="FF0000"/>
                </a:solidFill>
              </a:rPr>
              <a:t> </a:t>
            </a:r>
          </a:p>
        </p:txBody>
      </p:sp>
      <p:sp>
        <p:nvSpPr>
          <p:cNvPr id="14348" name="Rectangle 10"/>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40" name="Object 9"/>
          <p:cNvGraphicFramePr>
            <a:graphicFrameLocks noChangeAspect="1"/>
          </p:cNvGraphicFramePr>
          <p:nvPr>
            <p:extLst>
              <p:ext uri="{D42A27DB-BD31-4B8C-83A1-F6EECF244321}">
                <p14:modId xmlns:p14="http://schemas.microsoft.com/office/powerpoint/2010/main" val="3819604085"/>
              </p:ext>
            </p:extLst>
          </p:nvPr>
        </p:nvGraphicFramePr>
        <p:xfrm>
          <a:off x="3959932" y="3696069"/>
          <a:ext cx="1224136" cy="428080"/>
        </p:xfrm>
        <a:graphic>
          <a:graphicData uri="http://schemas.openxmlformats.org/presentationml/2006/ole">
            <mc:AlternateContent xmlns:mc="http://schemas.openxmlformats.org/markup-compatibility/2006">
              <mc:Choice xmlns:v="urn:schemas-microsoft-com:vml" Requires="v">
                <p:oleObj spid="_x0000_s72658" name="公式" r:id="rId7" imgW="571252" imgH="203112" progId="Equation.3">
                  <p:embed/>
                </p:oleObj>
              </mc:Choice>
              <mc:Fallback>
                <p:oleObj name="公式" r:id="rId7" imgW="571252" imgH="20311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9932" y="3696069"/>
                        <a:ext cx="1224136" cy="428080"/>
                      </a:xfrm>
                      <a:prstGeom prst="rect">
                        <a:avLst/>
                      </a:prstGeom>
                      <a:noFill/>
                      <a:ln>
                        <a:noFill/>
                      </a:ln>
                      <a:extLst/>
                    </p:spPr>
                  </p:pic>
                </p:oleObj>
              </mc:Fallback>
            </mc:AlternateContent>
          </a:graphicData>
        </a:graphic>
      </p:graphicFrame>
      <p:sp>
        <p:nvSpPr>
          <p:cNvPr id="14349" name="Rectangle 12"/>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4341" name="Object 11"/>
          <p:cNvGraphicFramePr>
            <a:graphicFrameLocks noChangeAspect="1"/>
          </p:cNvGraphicFramePr>
          <p:nvPr>
            <p:extLst>
              <p:ext uri="{D42A27DB-BD31-4B8C-83A1-F6EECF244321}">
                <p14:modId xmlns:p14="http://schemas.microsoft.com/office/powerpoint/2010/main" val="2497759822"/>
              </p:ext>
            </p:extLst>
          </p:nvPr>
        </p:nvGraphicFramePr>
        <p:xfrm>
          <a:off x="2063987" y="4212980"/>
          <a:ext cx="5976938" cy="925512"/>
        </p:xfrm>
        <a:graphic>
          <a:graphicData uri="http://schemas.openxmlformats.org/presentationml/2006/ole">
            <mc:AlternateContent xmlns:mc="http://schemas.openxmlformats.org/markup-compatibility/2006">
              <mc:Choice xmlns:v="urn:schemas-microsoft-com:vml" Requires="v">
                <p:oleObj spid="_x0000_s72659" name="公式" r:id="rId9" imgW="2705100" imgH="419100" progId="Equation.3">
                  <p:embed/>
                </p:oleObj>
              </mc:Choice>
              <mc:Fallback>
                <p:oleObj name="公式" r:id="rId9" imgW="2705100" imgH="4191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3987" y="4212980"/>
                        <a:ext cx="5976938"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974726" y="370574"/>
            <a:ext cx="1984839" cy="424732"/>
          </a:xfrm>
          <a:prstGeom prst="rect">
            <a:avLst/>
          </a:prstGeom>
        </p:spPr>
        <p:txBody>
          <a:bodyPr wrap="none">
            <a:spAutoFit/>
          </a:bodyPr>
          <a:lstStyle/>
          <a:p>
            <a:pPr>
              <a:lnSpc>
                <a:spcPct val="90000"/>
              </a:lnSpc>
              <a:spcBef>
                <a:spcPct val="20000"/>
              </a:spcBef>
            </a:pPr>
            <a:r>
              <a:rPr lang="zh-CN" altLang="en-US" b="1" dirty="0">
                <a:cs typeface="Times New Roman" pitchFamily="18" charset="0"/>
              </a:rPr>
              <a:t>采用式</a:t>
            </a:r>
            <a:r>
              <a:rPr lang="en-US" altLang="zh-CN" b="1" dirty="0">
                <a:cs typeface="Times New Roman" pitchFamily="18" charset="0"/>
              </a:rPr>
              <a:t>(5-2-7)</a:t>
            </a:r>
          </a:p>
        </p:txBody>
      </p:sp>
      <p:sp>
        <p:nvSpPr>
          <p:cNvPr id="3" name="矩形 2"/>
          <p:cNvSpPr/>
          <p:nvPr/>
        </p:nvSpPr>
        <p:spPr>
          <a:xfrm>
            <a:off x="974726" y="1876520"/>
            <a:ext cx="3587842" cy="461665"/>
          </a:xfrm>
          <a:prstGeom prst="rect">
            <a:avLst/>
          </a:prstGeom>
        </p:spPr>
        <p:txBody>
          <a:bodyPr wrap="none">
            <a:spAutoFit/>
          </a:bodyPr>
          <a:lstStyle/>
          <a:p>
            <a:r>
              <a:rPr lang="zh-CN" altLang="en-US" b="1" dirty="0">
                <a:cs typeface="Times New Roman" pitchFamily="18" charset="0"/>
              </a:rPr>
              <a:t>信源序列的自信息方差为</a:t>
            </a:r>
            <a:endParaRPr lang="zh-CN" altLang="en-US" dirty="0"/>
          </a:p>
        </p:txBody>
      </p:sp>
      <p:sp>
        <p:nvSpPr>
          <p:cNvPr id="4" name="矩形 3"/>
          <p:cNvSpPr/>
          <p:nvPr/>
        </p:nvSpPr>
        <p:spPr>
          <a:xfrm>
            <a:off x="702033" y="5204150"/>
            <a:ext cx="7721069" cy="1200329"/>
          </a:xfrm>
          <a:prstGeom prst="rect">
            <a:avLst/>
          </a:prstGeom>
        </p:spPr>
        <p:txBody>
          <a:bodyPr wrap="square">
            <a:spAutoFit/>
          </a:bodyPr>
          <a:lstStyle/>
          <a:p>
            <a:pPr marL="342900" indent="-342900">
              <a:spcBef>
                <a:spcPct val="20000"/>
              </a:spcBef>
              <a:buFontTx/>
              <a:buChar char="•"/>
            </a:pPr>
            <a:r>
              <a:rPr lang="zh-CN" altLang="en-US" b="1" dirty="0">
                <a:cs typeface="Times New Roman" pitchFamily="18" charset="0"/>
              </a:rPr>
              <a:t>在差错率和编码效率要求并不十分苛刻的条件下</a:t>
            </a:r>
            <a:r>
              <a:rPr lang="en-US" altLang="zh-CN" b="1" dirty="0">
                <a:cs typeface="Times New Roman" pitchFamily="18" charset="0"/>
              </a:rPr>
              <a:t>，</a:t>
            </a:r>
            <a:r>
              <a:rPr lang="zh-CN" altLang="en-US" b="1" dirty="0">
                <a:cs typeface="Times New Roman" pitchFamily="18" charset="0"/>
              </a:rPr>
              <a:t>就需要</a:t>
            </a:r>
            <a:r>
              <a:rPr lang="en-US" altLang="zh-CN" b="1" i="1" dirty="0">
                <a:solidFill>
                  <a:srgbClr val="FF0000"/>
                </a:solidFill>
                <a:cs typeface="Times New Roman" pitchFamily="18" charset="0"/>
              </a:rPr>
              <a:t>L</a:t>
            </a:r>
            <a:r>
              <a:rPr lang="en-US" altLang="zh-CN" b="1" dirty="0">
                <a:solidFill>
                  <a:srgbClr val="FF0000"/>
                </a:solidFill>
                <a:cs typeface="Times New Roman" pitchFamily="18" charset="0"/>
              </a:rPr>
              <a:t>=10</a:t>
            </a:r>
            <a:r>
              <a:rPr lang="en-US" altLang="zh-CN" b="1" baseline="30000" dirty="0">
                <a:solidFill>
                  <a:srgbClr val="FF0000"/>
                </a:solidFill>
                <a:cs typeface="Times New Roman" pitchFamily="18" charset="0"/>
              </a:rPr>
              <a:t>8</a:t>
            </a:r>
            <a:r>
              <a:rPr lang="zh-CN" altLang="en-US" b="1" dirty="0">
                <a:cs typeface="Times New Roman" pitchFamily="18" charset="0"/>
              </a:rPr>
              <a:t>个信源符号进行联合编码</a:t>
            </a:r>
            <a:r>
              <a:rPr lang="en-US" altLang="zh-CN" b="1" dirty="0">
                <a:cs typeface="Times New Roman" pitchFamily="18" charset="0"/>
              </a:rPr>
              <a:t>，</a:t>
            </a:r>
            <a:r>
              <a:rPr lang="zh-CN" altLang="en-US" b="1" dirty="0">
                <a:cs typeface="Times New Roman" pitchFamily="18" charset="0"/>
              </a:rPr>
              <a:t>这显然是很难实现的</a:t>
            </a:r>
            <a:r>
              <a:rPr lang="zh-CN" altLang="en-US" b="1" dirty="0" smtClean="0">
                <a:cs typeface="Times New Roman" pitchFamily="18" charset="0"/>
              </a:rPr>
              <a:t>。</a:t>
            </a:r>
            <a:r>
              <a:rPr lang="en-US" altLang="zh-CN" b="1" dirty="0" smtClean="0">
                <a:solidFill>
                  <a:srgbClr val="FF0000"/>
                </a:solidFill>
                <a:cs typeface="Times New Roman" pitchFamily="18" charset="0"/>
              </a:rPr>
              <a:t>L</a:t>
            </a:r>
            <a:r>
              <a:rPr lang="zh-CN" altLang="en-US" b="1" dirty="0" smtClean="0">
                <a:solidFill>
                  <a:srgbClr val="FF0000"/>
                </a:solidFill>
                <a:cs typeface="Times New Roman" pitchFamily="18" charset="0"/>
              </a:rPr>
              <a:t>太长。</a:t>
            </a:r>
            <a:endParaRPr lang="zh-CN" altLang="en-US" b="1" dirty="0">
              <a:solidFill>
                <a:srgbClr val="FF0000"/>
              </a:solidFill>
              <a:cs typeface="Times New Roman"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3909427" y="2652258"/>
                <a:ext cx="4128823" cy="408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𝐼</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909427" y="2652258"/>
                <a:ext cx="4128823" cy="408189"/>
              </a:xfrm>
              <a:prstGeom prst="rect">
                <a:avLst/>
              </a:prstGeom>
              <a:blipFill>
                <a:blip r:embed="rId11"/>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C634ACB-6230-4073-8D8B-E35DA34B8433}" type="slidenum">
              <a:rPr lang="en-US" altLang="zh-CN" smtClean="0"/>
              <a:pPr/>
              <a:t>46</a:t>
            </a:fld>
            <a:endParaRPr lang="en-US" altLang="zh-CN"/>
          </a:p>
        </p:txBody>
      </p:sp>
      <p:sp>
        <p:nvSpPr>
          <p:cNvPr id="5" name="TextBox 6"/>
          <p:cNvSpPr txBox="1">
            <a:spLocks noChangeArrowheads="1"/>
          </p:cNvSpPr>
          <p:nvPr/>
        </p:nvSpPr>
        <p:spPr bwMode="auto">
          <a:xfrm>
            <a:off x="861499" y="4437112"/>
            <a:ext cx="7715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2800" b="1" dirty="0">
                <a:solidFill>
                  <a:srgbClr val="FF0000"/>
                </a:solidFill>
              </a:rPr>
              <a:t>当</a:t>
            </a:r>
            <a:r>
              <a:rPr lang="en-US" altLang="zh-CN" sz="2800" b="1" dirty="0">
                <a:solidFill>
                  <a:srgbClr val="FF0000"/>
                </a:solidFill>
              </a:rPr>
              <a:t>L</a:t>
            </a:r>
            <a:r>
              <a:rPr lang="zh-CN" altLang="zh-CN" sz="2800" b="1" dirty="0">
                <a:solidFill>
                  <a:srgbClr val="FF0000"/>
                </a:solidFill>
              </a:rPr>
              <a:t>有限时</a:t>
            </a:r>
            <a:r>
              <a:rPr lang="zh-CN" altLang="en-US" sz="2800" b="1" dirty="0">
                <a:solidFill>
                  <a:srgbClr val="FF0000"/>
                </a:solidFill>
              </a:rPr>
              <a:t>，要做到高编码效率、低错误率，对于定长编码来说是不可能做到的。</a:t>
            </a:r>
          </a:p>
        </p:txBody>
      </p:sp>
      <mc:AlternateContent xmlns:mc="http://schemas.openxmlformats.org/markup-compatibility/2006" xmlns:a14="http://schemas.microsoft.com/office/drawing/2010/main">
        <mc:Choice Requires="a14">
          <p:sp>
            <p:nvSpPr>
              <p:cNvPr id="6" name="矩形 5"/>
              <p:cNvSpPr/>
              <p:nvPr/>
            </p:nvSpPr>
            <p:spPr>
              <a:xfrm>
                <a:off x="863589" y="692696"/>
                <a:ext cx="7308812" cy="3178434"/>
              </a:xfrm>
              <a:prstGeom prst="rect">
                <a:avLst/>
              </a:prstGeom>
            </p:spPr>
            <p:txBody>
              <a:bodyPr wrap="square">
                <a:spAutoFit/>
              </a:bodyPr>
              <a:lstStyle/>
              <a:p>
                <a:pPr>
                  <a:lnSpc>
                    <a:spcPct val="150000"/>
                  </a:lnSpc>
                </a:pPr>
                <a:r>
                  <a:rPr lang="zh-CN" altLang="en-US" b="1" dirty="0" smtClean="0">
                    <a:cs typeface="Times New Roman" pitchFamily="18" charset="0"/>
                  </a:rPr>
                  <a:t>若用</a:t>
                </a:r>
                <a:r>
                  <a:rPr lang="en-US" altLang="zh-CN" b="1" dirty="0" smtClean="0">
                    <a:cs typeface="Times New Roman" pitchFamily="18" charset="0"/>
                  </a:rPr>
                  <a:t>3bit</a:t>
                </a:r>
                <a:r>
                  <a:rPr lang="zh-CN" altLang="en-US" b="1" dirty="0" smtClean="0">
                    <a:cs typeface="Times New Roman" pitchFamily="18" charset="0"/>
                  </a:rPr>
                  <a:t>来对上述信源的</a:t>
                </a:r>
                <a:r>
                  <a:rPr lang="en-US" altLang="zh-CN" b="1" dirty="0" smtClean="0">
                    <a:cs typeface="Times New Roman" pitchFamily="18" charset="0"/>
                  </a:rPr>
                  <a:t>8</a:t>
                </a:r>
                <a:r>
                  <a:rPr lang="zh-CN" altLang="en-US" b="1" dirty="0" smtClean="0">
                    <a:cs typeface="Times New Roman" pitchFamily="18" charset="0"/>
                  </a:rPr>
                  <a:t>个符号进行定长二元编码，</a:t>
                </a:r>
                <a:r>
                  <a:rPr lang="en-US" altLang="zh-CN" b="1" dirty="0" smtClean="0">
                    <a:cs typeface="Times New Roman" pitchFamily="18" charset="0"/>
                  </a:rPr>
                  <a:t>L=1</a:t>
                </a:r>
                <a:r>
                  <a:rPr lang="zh-CN" altLang="en-US" b="1" dirty="0" smtClean="0">
                    <a:cs typeface="Times New Roman" pitchFamily="18" charset="0"/>
                  </a:rPr>
                  <a:t>，则</a:t>
                </a:r>
                <a14:m>
                  <m:oMath xmlns:m="http://schemas.openxmlformats.org/officeDocument/2006/math">
                    <m:bar>
                      <m:barPr>
                        <m:pos m:val="top"/>
                        <m:ctrlPr>
                          <a:rPr lang="en-US" altLang="zh-CN" b="1" i="1" smtClean="0">
                            <a:latin typeface="Cambria Math" panose="02040503050406030204" pitchFamily="18" charset="0"/>
                            <a:cs typeface="Times New Roman" pitchFamily="18" charset="0"/>
                          </a:rPr>
                        </m:ctrlPr>
                      </m:barPr>
                      <m:e>
                        <m:r>
                          <a:rPr lang="en-US" altLang="zh-CN" b="1" i="1" smtClean="0">
                            <a:latin typeface="Cambria Math" panose="02040503050406030204" pitchFamily="18" charset="0"/>
                            <a:cs typeface="Times New Roman" pitchFamily="18" charset="0"/>
                          </a:rPr>
                          <m:t>𝑲</m:t>
                        </m:r>
                      </m:e>
                    </m:ba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𝑯</m:t>
                    </m:r>
                    <m:d>
                      <m:dPr>
                        <m:ctrlPr>
                          <a:rPr lang="en-US" altLang="zh-CN" b="1" i="1" smtClean="0">
                            <a:latin typeface="Cambria Math" panose="02040503050406030204" pitchFamily="18" charset="0"/>
                            <a:cs typeface="Times New Roman" pitchFamily="18" charset="0"/>
                          </a:rPr>
                        </m:ctrlPr>
                      </m:dPr>
                      <m:e>
                        <m:r>
                          <a:rPr lang="en-US" altLang="zh-CN" b="1" i="1" smtClean="0">
                            <a:latin typeface="Cambria Math" panose="02040503050406030204" pitchFamily="18" charset="0"/>
                            <a:cs typeface="Times New Roman" pitchFamily="18" charset="0"/>
                          </a:rPr>
                          <m:t>𝑿</m:t>
                        </m:r>
                      </m:e>
                    </m:d>
                    <m:r>
                      <a:rPr lang="en-US" altLang="zh-CN" b="1" i="1" smtClean="0">
                        <a:latin typeface="Cambria Math" panose="02040503050406030204" pitchFamily="18" charset="0"/>
                        <a:cs typeface="Times New Roman" pitchFamily="18" charset="0"/>
                      </a:rPr>
                      <m:t>+</m:t>
                    </m:r>
                    <m:r>
                      <a:rPr lang="zh-CN" altLang="en-US" b="1" i="1" smtClean="0">
                        <a:latin typeface="Cambria Math" panose="02040503050406030204" pitchFamily="18" charset="0"/>
                        <a:cs typeface="Times New Roman" pitchFamily="18" charset="0"/>
                      </a:rPr>
                      <m:t>𝜺</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𝟑</m:t>
                    </m:r>
                    <m:r>
                      <a:rPr lang="en-US" altLang="zh-CN" b="1" i="1" smtClean="0">
                        <a:latin typeface="Cambria Math" panose="02040503050406030204" pitchFamily="18" charset="0"/>
                        <a:cs typeface="Times New Roman" pitchFamily="18" charset="0"/>
                      </a:rPr>
                      <m:t>,  </m:t>
                    </m:r>
                    <m:r>
                      <a:rPr lang="zh-CN" altLang="en-US" b="1" i="1" smtClean="0">
                        <a:latin typeface="Cambria Math" panose="02040503050406030204" pitchFamily="18" charset="0"/>
                        <a:cs typeface="Times New Roman" pitchFamily="18" charset="0"/>
                      </a:rPr>
                      <m:t>𝜺</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𝟎</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𝟒𝟓</m:t>
                    </m:r>
                  </m:oMath>
                </a14:m>
                <a:endParaRPr lang="en-US" altLang="zh-CN" dirty="0" smtClean="0"/>
              </a:p>
              <a:p>
                <a:pPr>
                  <a:lnSpc>
                    <a:spcPct val="150000"/>
                  </a:lnSpc>
                </a:pPr>
                <a:r>
                  <a:rPr lang="zh-CN" altLang="en-US" b="1" dirty="0" smtClean="0"/>
                  <a:t>此时译码无差错，即</a:t>
                </a:r>
                <a:r>
                  <a:rPr lang="zh-CN" altLang="en-US" b="1" dirty="0" smtClean="0">
                    <a:sym typeface="Symbol" panose="05050102010706020507" pitchFamily="18" charset="2"/>
                  </a:rPr>
                  <a:t></a:t>
                </a:r>
                <a:r>
                  <a:rPr lang="en-US" altLang="zh-CN" b="1" dirty="0" smtClean="0">
                    <a:sym typeface="Symbol" panose="05050102010706020507" pitchFamily="18" charset="2"/>
                  </a:rPr>
                  <a:t>=0</a:t>
                </a:r>
                <a:r>
                  <a:rPr lang="zh-CN" altLang="en-US" b="1" dirty="0" smtClean="0">
                    <a:sym typeface="Symbol" panose="05050102010706020507" pitchFamily="18" charset="2"/>
                  </a:rPr>
                  <a:t>。</a:t>
                </a:r>
                <a:endParaRPr lang="en-US" altLang="zh-CN" b="1" dirty="0" smtClean="0">
                  <a:sym typeface="Symbol" panose="05050102010706020507" pitchFamily="18" charset="2"/>
                </a:endParaRPr>
              </a:p>
              <a:p>
                <a:pPr>
                  <a:lnSpc>
                    <a:spcPct val="150000"/>
                  </a:lnSpc>
                </a:pPr>
                <a:r>
                  <a:rPr lang="zh-CN" altLang="en-US" b="1" dirty="0" smtClean="0">
                    <a:sym typeface="Symbol" panose="05050102010706020507" pitchFamily="18" charset="2"/>
                  </a:rPr>
                  <a:t>编码效率为</a:t>
                </a:r>
                <a14:m>
                  <m:oMath xmlns:m="http://schemas.openxmlformats.org/officeDocument/2006/math">
                    <m:r>
                      <a:rPr lang="en-US" altLang="zh-CN" b="1" i="1" smtClean="0">
                        <a:latin typeface="Cambria Math" panose="02040503050406030204" pitchFamily="18" charset="0"/>
                        <a:sym typeface="Symbol" panose="05050102010706020507" pitchFamily="18" charset="2"/>
                      </a:rPr>
                      <m:t>𝜼</m:t>
                    </m:r>
                    <m:r>
                      <a:rPr lang="en-US" altLang="zh-CN" b="1" i="1" smtClean="0">
                        <a:latin typeface="Cambria Math" panose="02040503050406030204" pitchFamily="18" charset="0"/>
                        <a:sym typeface="Symbol" panose="05050102010706020507" pitchFamily="18" charset="2"/>
                      </a:rPr>
                      <m:t>=</m:t>
                    </m:r>
                    <m:f>
                      <m:fPr>
                        <m:ctrlPr>
                          <a:rPr lang="en-US" altLang="zh-CN" b="1" i="1" smtClean="0">
                            <a:latin typeface="Cambria Math" panose="02040503050406030204" pitchFamily="18" charset="0"/>
                            <a:sym typeface="Symbol" panose="05050102010706020507" pitchFamily="18" charset="2"/>
                          </a:rPr>
                        </m:ctrlPr>
                      </m:fPr>
                      <m:num>
                        <m:r>
                          <a:rPr lang="en-US" altLang="zh-CN" b="1" i="1">
                            <a:latin typeface="Cambria Math" panose="02040503050406030204" pitchFamily="18" charset="0"/>
                            <a:sym typeface="Symbol" panose="05050102010706020507" pitchFamily="18" charset="2"/>
                          </a:rPr>
                          <m:t>2</m:t>
                        </m:r>
                        <m:r>
                          <a:rPr lang="en-US" altLang="zh-CN" b="1" i="1" smtClean="0">
                            <a:latin typeface="Cambria Math" panose="02040503050406030204" pitchFamily="18" charset="0"/>
                            <a:sym typeface="Symbol" panose="05050102010706020507" pitchFamily="18" charset="2"/>
                          </a:rPr>
                          <m:t>.</m:t>
                        </m:r>
                        <m:r>
                          <a:rPr lang="en-US" altLang="zh-CN" b="1" i="1" smtClean="0">
                            <a:latin typeface="Cambria Math" panose="02040503050406030204" pitchFamily="18" charset="0"/>
                            <a:sym typeface="Symbol" panose="05050102010706020507" pitchFamily="18" charset="2"/>
                          </a:rPr>
                          <m:t>𝟓𝟓</m:t>
                        </m:r>
                      </m:num>
                      <m:den>
                        <m:r>
                          <a:rPr lang="en-US" altLang="zh-CN" b="1" i="1" smtClean="0">
                            <a:latin typeface="Cambria Math" panose="02040503050406030204" pitchFamily="18" charset="0"/>
                            <a:sym typeface="Symbol" panose="05050102010706020507" pitchFamily="18" charset="2"/>
                          </a:rPr>
                          <m:t>𝟑</m:t>
                        </m:r>
                      </m:den>
                    </m:f>
                    <m:r>
                      <a:rPr lang="en-US" altLang="zh-CN" b="1" i="1" smtClean="0">
                        <a:latin typeface="Cambria Math" panose="02040503050406030204" pitchFamily="18" charset="0"/>
                        <a:sym typeface="Symbol" panose="05050102010706020507" pitchFamily="18" charset="2"/>
                      </a:rPr>
                      <m:t>=</m:t>
                    </m:r>
                    <m:r>
                      <a:rPr lang="en-US" altLang="zh-CN" b="1" i="1" smtClean="0">
                        <a:latin typeface="Cambria Math" panose="02040503050406030204" pitchFamily="18" charset="0"/>
                        <a:sym typeface="Symbol" panose="05050102010706020507" pitchFamily="18" charset="2"/>
                      </a:rPr>
                      <m:t>𝟖𝟓</m:t>
                    </m:r>
                    <m:r>
                      <a:rPr lang="en-US" altLang="zh-CN" b="1" i="1" smtClean="0">
                        <a:latin typeface="Cambria Math" panose="02040503050406030204" pitchFamily="18" charset="0"/>
                        <a:sym typeface="Symbol" panose="05050102010706020507" pitchFamily="18" charset="2"/>
                      </a:rPr>
                      <m:t>%</m:t>
                    </m:r>
                  </m:oMath>
                </a14:m>
                <a:endParaRPr lang="en-US" altLang="zh-CN" b="1" dirty="0" smtClean="0"/>
              </a:p>
              <a:p>
                <a:pPr>
                  <a:lnSpc>
                    <a:spcPct val="150000"/>
                  </a:lnSpc>
                </a:pPr>
                <a:r>
                  <a:rPr lang="zh-CN" altLang="en-US" b="1" dirty="0" smtClean="0">
                    <a:solidFill>
                      <a:srgbClr val="FF0000"/>
                    </a:solidFill>
                  </a:rPr>
                  <a:t>效率太低</a:t>
                </a:r>
                <a:endParaRPr lang="zh-CN" altLang="en-US" b="1"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863589" y="692696"/>
                <a:ext cx="7308812" cy="3178434"/>
              </a:xfrm>
              <a:prstGeom prst="rect">
                <a:avLst/>
              </a:prstGeom>
              <a:blipFill>
                <a:blip r:embed="rId2"/>
                <a:stretch>
                  <a:fillRect l="-1334" r="-1084" b="-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4559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06FE5AD-68A3-4B23-94C7-30B381CC12D4}" type="slidenum">
              <a:rPr lang="en-US" altLang="zh-CN" sz="1400">
                <a:latin typeface="Arial" panose="020B0604020202020204" pitchFamily="34" charset="0"/>
              </a:rPr>
              <a:pPr/>
              <a:t>47</a:t>
            </a:fld>
            <a:endParaRPr lang="en-US" altLang="zh-CN" sz="1400">
              <a:latin typeface="Arial" panose="020B0604020202020204" pitchFamily="34" charset="0"/>
            </a:endParaRPr>
          </a:p>
        </p:txBody>
      </p:sp>
      <mc:AlternateContent xmlns:mc="http://schemas.openxmlformats.org/markup-compatibility/2006" xmlns:a14="http://schemas.microsoft.com/office/drawing/2010/main">
        <mc:Choice Requires="a14">
          <p:sp>
            <p:nvSpPr>
              <p:cNvPr id="161795" name="Rectangle 3"/>
              <p:cNvSpPr>
                <a:spLocks noGrp="1" noChangeArrowheads="1"/>
              </p:cNvSpPr>
              <p:nvPr>
                <p:ph type="body" idx="1"/>
              </p:nvPr>
            </p:nvSpPr>
            <p:spPr>
              <a:xfrm>
                <a:off x="1371600" y="1628775"/>
                <a:ext cx="7088188" cy="4114800"/>
              </a:xfrm>
            </p:spPr>
            <p:txBody>
              <a:bodyPr/>
              <a:lstStyle/>
              <a:p>
                <a:pPr marL="0" indent="20638" eaLnBrk="1" hangingPunct="1">
                  <a:lnSpc>
                    <a:spcPct val="130000"/>
                  </a:lnSpc>
                  <a:buNone/>
                </a:pPr>
                <a:r>
                  <a:rPr lang="zh-CN" altLang="en-US" sz="2800" dirty="0" smtClean="0">
                    <a:latin typeface="Times New Roman" pitchFamily="18" charset="0"/>
                  </a:rPr>
                  <a:t>在变长编码中，码长</a:t>
                </a:r>
                <a:r>
                  <a:rPr lang="en-US" altLang="zh-CN" sz="2800" i="1" dirty="0" smtClean="0">
                    <a:latin typeface="Times New Roman" pitchFamily="18" charset="0"/>
                  </a:rPr>
                  <a:t>K</a:t>
                </a:r>
                <a:r>
                  <a:rPr lang="en-US" altLang="zh-CN" sz="2800" i="1" baseline="-25000" dirty="0" smtClean="0">
                    <a:latin typeface="Times New Roman" pitchFamily="18" charset="0"/>
                  </a:rPr>
                  <a:t>i</a:t>
                </a:r>
                <a:r>
                  <a:rPr lang="zh-CN" altLang="en-US" sz="2800" dirty="0" smtClean="0">
                    <a:latin typeface="Times New Roman" pitchFamily="18" charset="0"/>
                  </a:rPr>
                  <a:t>是</a:t>
                </a:r>
                <a:r>
                  <a:rPr lang="zh-CN" altLang="en-US" sz="2800" dirty="0">
                    <a:latin typeface="Times New Roman" pitchFamily="18" charset="0"/>
                  </a:rPr>
                  <a:t>变化的</a:t>
                </a:r>
                <a:endParaRPr lang="zh-CN" altLang="en-US" sz="2800" b="1" dirty="0" smtClean="0">
                  <a:latin typeface="Times New Roman" panose="02020603050405020304" pitchFamily="18" charset="0"/>
                </a:endParaRPr>
              </a:p>
              <a:p>
                <a:pPr algn="just" eaLnBrk="1" hangingPunct="1">
                  <a:lnSpc>
                    <a:spcPct val="130000"/>
                  </a:lnSpc>
                </a:pPr>
                <a:r>
                  <a:rPr lang="en-US" altLang="zh-CN" sz="2800" dirty="0" smtClean="0">
                    <a:solidFill>
                      <a:srgbClr val="FF0000"/>
                    </a:solidFill>
                    <a:latin typeface="Times New Roman" panose="02020603050405020304" pitchFamily="18" charset="0"/>
                  </a:rPr>
                  <a:t>m</a:t>
                </a:r>
                <a:r>
                  <a:rPr lang="zh-CN" altLang="en-US" sz="2800" b="1" dirty="0" smtClean="0">
                    <a:solidFill>
                      <a:srgbClr val="FF0000"/>
                    </a:solidFill>
                    <a:latin typeface="Times New Roman" panose="02020603050405020304" pitchFamily="18" charset="0"/>
                  </a:rPr>
                  <a:t>进制</a:t>
                </a:r>
                <a:r>
                  <a:rPr lang="zh-CN" altLang="en-US" sz="2800" b="1" dirty="0" smtClean="0">
                    <a:latin typeface="Times New Roman" panose="02020603050405020304" pitchFamily="18" charset="0"/>
                  </a:rPr>
                  <a:t>平均码长：</a:t>
                </a:r>
                <a14:m>
                  <m:oMath xmlns:m="http://schemas.openxmlformats.org/officeDocument/2006/math">
                    <m:bar>
                      <m:barPr>
                        <m:pos m:val="top"/>
                        <m:ctrlPr>
                          <a:rPr lang="en-US" altLang="zh-CN" sz="2800" b="1" i="1" smtClean="0">
                            <a:latin typeface="Cambria Math" panose="02040503050406030204" pitchFamily="18" charset="0"/>
                          </a:rPr>
                        </m:ctrlPr>
                      </m:barPr>
                      <m:e>
                        <m:r>
                          <a:rPr lang="en-US" altLang="zh-CN" sz="2800" b="1" i="1" smtClean="0">
                            <a:latin typeface="Cambria Math" panose="02040503050406030204" pitchFamily="18" charset="0"/>
                          </a:rPr>
                          <m:t>𝑲</m:t>
                        </m:r>
                        <m:r>
                          <a:rPr lang="en-US" altLang="zh-CN" sz="2800" b="1" i="1" smtClean="0">
                            <a:latin typeface="Cambria Math" panose="02040503050406030204" pitchFamily="18" charset="0"/>
                          </a:rPr>
                          <m:t>′</m:t>
                        </m:r>
                      </m:e>
                    </m:bar>
                    <m:r>
                      <a:rPr lang="en-US" altLang="zh-CN" sz="2800" b="1" i="1" smtClean="0">
                        <a:latin typeface="Cambria Math" panose="02040503050406030204" pitchFamily="18" charset="0"/>
                      </a:rPr>
                      <m:t>=</m:t>
                    </m:r>
                    <m:nary>
                      <m:naryPr>
                        <m:chr m:val="∑"/>
                        <m:supHide m:val="on"/>
                        <m:ctrlPr>
                          <a:rPr lang="en-US" altLang="zh-CN" sz="2800" b="1" i="1" smtClean="0">
                            <a:latin typeface="Cambria Math" panose="02040503050406030204" pitchFamily="18" charset="0"/>
                          </a:rPr>
                        </m:ctrlPr>
                      </m:naryPr>
                      <m:sub>
                        <m:r>
                          <m:rPr>
                            <m:brk m:alnAt="7"/>
                          </m:rPr>
                          <a:rPr lang="en-US" altLang="zh-CN" sz="2800" b="1" i="1" smtClean="0">
                            <a:latin typeface="Cambria Math" panose="02040503050406030204" pitchFamily="18" charset="0"/>
                          </a:rPr>
                          <m:t>𝒊</m:t>
                        </m:r>
                      </m:sub>
                      <m:sup/>
                      <m:e>
                        <m:r>
                          <a:rPr lang="en-US" altLang="zh-CN" sz="2800" b="1" i="1" smtClean="0">
                            <a:latin typeface="Cambria Math" panose="02040503050406030204" pitchFamily="18" charset="0"/>
                          </a:rPr>
                          <m:t>𝒑</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𝒊</m:t>
                                </m:r>
                              </m:sub>
                            </m:sSub>
                          </m:e>
                        </m:d>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𝑲</m:t>
                            </m:r>
                          </m:e>
                          <m:sub>
                            <m:r>
                              <a:rPr lang="en-US" altLang="zh-CN" sz="2800" b="1" i="1" smtClean="0">
                                <a:latin typeface="Cambria Math" panose="02040503050406030204" pitchFamily="18" charset="0"/>
                              </a:rPr>
                              <m:t>𝒊</m:t>
                            </m:r>
                          </m:sub>
                        </m:sSub>
                      </m:e>
                    </m:nary>
                  </m:oMath>
                </a14:m>
                <a:endParaRPr lang="zh-CN" altLang="en-US" sz="2800" b="1" dirty="0" smtClean="0">
                  <a:latin typeface="Times New Roman" panose="02020603050405020304" pitchFamily="18" charset="0"/>
                </a:endParaRPr>
              </a:p>
              <a:p>
                <a:pPr algn="just" eaLnBrk="1" hangingPunct="1">
                  <a:lnSpc>
                    <a:spcPct val="130000"/>
                  </a:lnSpc>
                </a:pPr>
                <a:r>
                  <a:rPr lang="zh-CN" altLang="en-US" sz="2800" b="1" dirty="0" smtClean="0">
                    <a:latin typeface="Times New Roman" panose="02020603050405020304" pitchFamily="18" charset="0"/>
                  </a:rPr>
                  <a:t>根据信源各个符号的统计特性，如</a:t>
                </a:r>
                <a:r>
                  <a:rPr lang="zh-CN" altLang="en-US" sz="2800" b="1" dirty="0" smtClean="0">
                    <a:solidFill>
                      <a:srgbClr val="FF0000"/>
                    </a:solidFill>
                    <a:latin typeface="Times New Roman" panose="02020603050405020304" pitchFamily="18" charset="0"/>
                  </a:rPr>
                  <a:t>概率大的符号用短码，概率小的用较长的码</a:t>
                </a:r>
                <a:r>
                  <a:rPr lang="zh-CN" altLang="en-US" sz="2800" b="1" dirty="0" smtClean="0">
                    <a:latin typeface="Times New Roman" panose="02020603050405020304" pitchFamily="18" charset="0"/>
                  </a:rPr>
                  <a:t>，使得编码后平均码长降低，从而提高编码效率。（统计匹配）</a:t>
                </a:r>
              </a:p>
            </p:txBody>
          </p:sp>
        </mc:Choice>
        <mc:Fallback xmlns="">
          <p:sp>
            <p:nvSpPr>
              <p:cNvPr id="161795" name="Rectangle 3"/>
              <p:cNvSpPr>
                <a:spLocks noGrp="1" noRot="1" noChangeAspect="1" noMove="1" noResize="1" noEditPoints="1" noAdjustHandles="1" noChangeArrowheads="1" noChangeShapeType="1" noTextEdit="1"/>
              </p:cNvSpPr>
              <p:nvPr>
                <p:ph type="body" idx="1"/>
              </p:nvPr>
            </p:nvSpPr>
            <p:spPr>
              <a:xfrm>
                <a:off x="1371600" y="1628775"/>
                <a:ext cx="7088188" cy="4114800"/>
              </a:xfrm>
              <a:blipFill>
                <a:blip r:embed="rId2"/>
                <a:stretch>
                  <a:fillRect l="-1462" t="-296" r="-1720"/>
                </a:stretch>
              </a:blipFill>
            </p:spPr>
            <p:txBody>
              <a:bodyPr/>
              <a:lstStyle/>
              <a:p>
                <a:r>
                  <a:rPr lang="zh-CN" altLang="en-US">
                    <a:noFill/>
                  </a:rPr>
                  <a:t> </a:t>
                </a:r>
              </a:p>
            </p:txBody>
          </p:sp>
        </mc:Fallback>
      </mc:AlternateContent>
      <p:sp>
        <p:nvSpPr>
          <p:cNvPr id="15366" name="Rectangle 4"/>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67" name="标题 8"/>
          <p:cNvSpPr>
            <a:spLocks noGrp="1"/>
          </p:cNvSpPr>
          <p:nvPr>
            <p:ph type="title" idx="4294967295"/>
          </p:nvPr>
        </p:nvSpPr>
        <p:spPr>
          <a:xfrm>
            <a:off x="1173163" y="457200"/>
            <a:ext cx="7772400" cy="1143000"/>
          </a:xfrm>
        </p:spPr>
        <p:txBody>
          <a:bodyPr/>
          <a:lstStyle/>
          <a:p>
            <a:pPr eaLnBrk="1" hangingPunct="1"/>
            <a:r>
              <a:rPr lang="en-US" altLang="zh-CN" sz="3600" dirty="0" smtClean="0"/>
              <a:t>5.2.2</a:t>
            </a:r>
            <a:r>
              <a:rPr lang="zh-CN" altLang="en-US" sz="3600" b="1" dirty="0" smtClean="0">
                <a:solidFill>
                  <a:srgbClr val="FF0000"/>
                </a:solidFill>
              </a:rPr>
              <a:t>变长</a:t>
            </a:r>
            <a:r>
              <a:rPr lang="zh-CN" altLang="en-US" sz="3600" b="1" dirty="0" smtClean="0"/>
              <a:t>编码定理（香农第一定理）</a:t>
            </a:r>
            <a:endParaRPr lang="zh-CN" altLang="en-US" sz="36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 calcmode="lin" valueType="num">
                                      <p:cBhvr additive="base">
                                        <p:cTn id="7" dur="500" fill="hold"/>
                                        <p:tgtEl>
                                          <p:spTgt spid="161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1795">
                                            <p:txEl>
                                              <p:pRg st="1" end="1"/>
                                            </p:txEl>
                                          </p:spTgt>
                                        </p:tgtEl>
                                        <p:attrNameLst>
                                          <p:attrName>style.visibility</p:attrName>
                                        </p:attrNameLst>
                                      </p:cBhvr>
                                      <p:to>
                                        <p:strVal val="visible"/>
                                      </p:to>
                                    </p:set>
                                    <p:anim calcmode="lin" valueType="num">
                                      <p:cBhvr additive="base">
                                        <p:cTn id="13" dur="500" fill="hold"/>
                                        <p:tgtEl>
                                          <p:spTgt spid="161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1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1795">
                                            <p:txEl>
                                              <p:pRg st="2" end="2"/>
                                            </p:txEl>
                                          </p:spTgt>
                                        </p:tgtEl>
                                        <p:attrNameLst>
                                          <p:attrName>style.visibility</p:attrName>
                                        </p:attrNameLst>
                                      </p:cBhvr>
                                      <p:to>
                                        <p:strVal val="visible"/>
                                      </p:to>
                                    </p:set>
                                    <p:anim calcmode="lin" valueType="num">
                                      <p:cBhvr additive="base">
                                        <p:cTn id="19" dur="500" fill="hold"/>
                                        <p:tgtEl>
                                          <p:spTgt spid="161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179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BA9619A-3E32-4E56-A1F7-4EE0F91E4682}" type="slidenum">
              <a:rPr lang="en-US" altLang="zh-CN" sz="1400">
                <a:latin typeface="Arial" panose="020B0604020202020204" pitchFamily="34" charset="0"/>
              </a:rPr>
              <a:pPr/>
              <a:t>48</a:t>
            </a:fld>
            <a:endParaRPr lang="en-US" altLang="zh-CN" sz="1400">
              <a:latin typeface="Arial" panose="020B0604020202020204" pitchFamily="34" charset="0"/>
            </a:endParaRPr>
          </a:p>
        </p:txBody>
      </p:sp>
      <mc:AlternateContent xmlns:mc="http://schemas.openxmlformats.org/markup-compatibility/2006" xmlns:a14="http://schemas.microsoft.com/office/drawing/2010/main">
        <mc:Choice Requires="a14">
          <p:sp>
            <p:nvSpPr>
              <p:cNvPr id="16389" name="Rectangle 3"/>
              <p:cNvSpPr>
                <a:spLocks noGrp="1" noChangeArrowheads="1"/>
              </p:cNvSpPr>
              <p:nvPr>
                <p:ph type="body" idx="1"/>
              </p:nvPr>
            </p:nvSpPr>
            <p:spPr>
              <a:xfrm>
                <a:off x="935596" y="1797288"/>
                <a:ext cx="7772400" cy="4114800"/>
              </a:xfrm>
            </p:spPr>
            <p:txBody>
              <a:bodyPr/>
              <a:lstStyle/>
              <a:p>
                <a:pPr marL="0" indent="0" algn="just" eaLnBrk="1" hangingPunct="1">
                  <a:lnSpc>
                    <a:spcPct val="115000"/>
                  </a:lnSpc>
                  <a:buFont typeface="Monotype Sorts" pitchFamily="2" charset="2"/>
                  <a:buNone/>
                </a:pPr>
                <a:r>
                  <a:rPr lang="zh-CN" altLang="en-US" sz="2800" b="1" dirty="0" smtClean="0">
                    <a:latin typeface="Times New Roman" panose="02020603050405020304" pitchFamily="18" charset="0"/>
                  </a:rPr>
                  <a:t>若离散无记忆信源的符号熵为</a:t>
                </a:r>
                <a:r>
                  <a:rPr lang="en-US" altLang="zh-CN" sz="2800" b="1" i="1" dirty="0" smtClean="0">
                    <a:latin typeface="Times New Roman" panose="02020603050405020304" pitchFamily="18" charset="0"/>
                  </a:rPr>
                  <a:t>H</a:t>
                </a:r>
                <a:r>
                  <a:rPr lang="en-US" altLang="zh-CN" sz="2800" b="1" dirty="0" smtClean="0">
                    <a:latin typeface="Times New Roman" panose="02020603050405020304" pitchFamily="18" charset="0"/>
                  </a:rPr>
                  <a:t>(</a:t>
                </a:r>
                <a:r>
                  <a:rPr lang="en-US" altLang="zh-CN" sz="2800" b="1" i="1" dirty="0" smtClean="0">
                    <a:latin typeface="Times New Roman" panose="02020603050405020304" pitchFamily="18" charset="0"/>
                  </a:rPr>
                  <a:t>X</a:t>
                </a:r>
                <a:r>
                  <a:rPr lang="en-US" altLang="zh-CN" sz="2800" b="1" dirty="0" smtClean="0">
                    <a:latin typeface="Times New Roman" panose="02020603050405020304" pitchFamily="18" charset="0"/>
                  </a:rPr>
                  <a:t>)</a:t>
                </a:r>
                <a:r>
                  <a:rPr lang="zh-CN" altLang="en-US" sz="2800" b="1" dirty="0" smtClean="0">
                    <a:latin typeface="Times New Roman" panose="02020603050405020304" pitchFamily="18" charset="0"/>
                  </a:rPr>
                  <a:t>，每个信源符号用</a:t>
                </a:r>
                <a:r>
                  <a:rPr lang="en-US" altLang="zh-CN" sz="2800" b="1" dirty="0" smtClean="0">
                    <a:solidFill>
                      <a:srgbClr val="0000FF"/>
                    </a:solidFill>
                    <a:latin typeface="Times New Roman" panose="02020603050405020304" pitchFamily="18" charset="0"/>
                  </a:rPr>
                  <a:t>m</a:t>
                </a:r>
                <a:r>
                  <a:rPr lang="zh-CN" altLang="en-US" sz="2800" b="1" dirty="0" smtClean="0">
                    <a:solidFill>
                      <a:srgbClr val="0000FF"/>
                    </a:solidFill>
                    <a:latin typeface="Times New Roman" panose="02020603050405020304" pitchFamily="18" charset="0"/>
                  </a:rPr>
                  <a:t>进制码元</a:t>
                </a:r>
                <a:r>
                  <a:rPr lang="zh-CN" altLang="en-US" sz="2800" b="1" dirty="0" smtClean="0">
                    <a:latin typeface="Times New Roman" panose="02020603050405020304" pitchFamily="18" charset="0"/>
                  </a:rPr>
                  <a:t>进行变长编码，一定存在一种无失真编码方法，其</a:t>
                </a:r>
                <a:r>
                  <a:rPr lang="zh-CN" altLang="en-US" sz="2800" b="1" dirty="0" smtClean="0">
                    <a:solidFill>
                      <a:srgbClr val="0000FF"/>
                    </a:solidFill>
                    <a:latin typeface="Times New Roman" panose="02020603050405020304" pitchFamily="18" charset="0"/>
                  </a:rPr>
                  <a:t>（</a:t>
                </a:r>
                <a:r>
                  <a:rPr lang="en-US" altLang="zh-CN" sz="2800" b="1" dirty="0" smtClean="0">
                    <a:solidFill>
                      <a:srgbClr val="0000FF"/>
                    </a:solidFill>
                    <a:latin typeface="Times New Roman" panose="02020603050405020304" pitchFamily="18" charset="0"/>
                  </a:rPr>
                  <a:t>m</a:t>
                </a:r>
                <a:r>
                  <a:rPr lang="zh-CN" altLang="en-US" sz="2800" b="1" dirty="0" smtClean="0">
                    <a:solidFill>
                      <a:srgbClr val="0000FF"/>
                    </a:solidFill>
                    <a:latin typeface="Times New Roman" panose="02020603050405020304" pitchFamily="18" charset="0"/>
                  </a:rPr>
                  <a:t>进制）</a:t>
                </a:r>
                <a:r>
                  <a:rPr lang="zh-CN" altLang="en-US" sz="2800" b="1" dirty="0" smtClean="0">
                    <a:solidFill>
                      <a:srgbClr val="FF0000"/>
                    </a:solidFill>
                    <a:latin typeface="Times New Roman" panose="02020603050405020304" pitchFamily="18" charset="0"/>
                  </a:rPr>
                  <a:t>码字平均长度</a:t>
                </a:r>
                <a14:m>
                  <m:oMath xmlns:m="http://schemas.openxmlformats.org/officeDocument/2006/math">
                    <m:bar>
                      <m:barPr>
                        <m:pos m:val="top"/>
                        <m:ctrlPr>
                          <a:rPr lang="en-US" altLang="zh-CN" sz="2800" b="1" i="1" smtClean="0">
                            <a:solidFill>
                              <a:srgbClr val="FF0000"/>
                            </a:solidFill>
                            <a:latin typeface="Cambria Math" panose="02040503050406030204" pitchFamily="18" charset="0"/>
                          </a:rPr>
                        </m:ctrlPr>
                      </m:barPr>
                      <m:e>
                        <m:r>
                          <a:rPr lang="en-US" altLang="zh-CN" sz="2800" b="1" i="1" smtClean="0">
                            <a:solidFill>
                              <a:srgbClr val="FF0000"/>
                            </a:solidFill>
                            <a:latin typeface="Cambria Math" panose="02040503050406030204" pitchFamily="18" charset="0"/>
                          </a:rPr>
                          <m:t>𝑲</m:t>
                        </m:r>
                        <m:r>
                          <a:rPr lang="en-US" altLang="zh-CN" sz="2800" b="1" i="1" smtClean="0">
                            <a:solidFill>
                              <a:srgbClr val="FF0000"/>
                            </a:solidFill>
                            <a:latin typeface="Cambria Math" panose="02040503050406030204" pitchFamily="18" charset="0"/>
                          </a:rPr>
                          <m:t>′</m:t>
                        </m:r>
                      </m:e>
                    </m:bar>
                  </m:oMath>
                </a14:m>
                <a:r>
                  <a:rPr lang="zh-CN" altLang="en-US" sz="2800" b="1" dirty="0" smtClean="0">
                    <a:latin typeface="Times New Roman" panose="02020603050405020304" pitchFamily="18" charset="0"/>
                  </a:rPr>
                  <a:t>满足下列不等式</a:t>
                </a:r>
              </a:p>
            </p:txBody>
          </p:sp>
        </mc:Choice>
        <mc:Fallback xmlns="">
          <p:sp>
            <p:nvSpPr>
              <p:cNvPr id="16389" name="Rectangle 3"/>
              <p:cNvSpPr>
                <a:spLocks noGrp="1" noRot="1" noChangeAspect="1" noMove="1" noResize="1" noEditPoints="1" noAdjustHandles="1" noChangeArrowheads="1" noChangeShapeType="1" noTextEdit="1"/>
              </p:cNvSpPr>
              <p:nvPr>
                <p:ph type="body" idx="1"/>
              </p:nvPr>
            </p:nvSpPr>
            <p:spPr>
              <a:xfrm>
                <a:off x="935596" y="1797288"/>
                <a:ext cx="7772400" cy="4114800"/>
              </a:xfrm>
              <a:blipFill>
                <a:blip r:embed="rId2"/>
                <a:stretch>
                  <a:fillRect l="-1569" t="-1630" r="-1647"/>
                </a:stretch>
              </a:blipFill>
            </p:spPr>
            <p:txBody>
              <a:bodyPr/>
              <a:lstStyle/>
              <a:p>
                <a:r>
                  <a:rPr lang="zh-CN" altLang="en-US">
                    <a:noFill/>
                  </a:rPr>
                  <a:t> </a:t>
                </a:r>
              </a:p>
            </p:txBody>
          </p:sp>
        </mc:Fallback>
      </mc:AlternateContent>
      <p:sp>
        <p:nvSpPr>
          <p:cNvPr id="16390" name="Rectangle 5"/>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391" name="标题 8"/>
          <p:cNvSpPr>
            <a:spLocks noGrp="1"/>
          </p:cNvSpPr>
          <p:nvPr>
            <p:ph type="title" idx="4294967295"/>
          </p:nvPr>
        </p:nvSpPr>
        <p:spPr>
          <a:xfrm>
            <a:off x="1173163" y="457200"/>
            <a:ext cx="7772400" cy="1143000"/>
          </a:xfrm>
        </p:spPr>
        <p:txBody>
          <a:bodyPr/>
          <a:lstStyle/>
          <a:p>
            <a:pPr eaLnBrk="1" hangingPunct="1"/>
            <a:r>
              <a:rPr lang="zh-CN" altLang="en-US" sz="3600" dirty="0">
                <a:solidFill>
                  <a:srgbClr val="FF0000"/>
                </a:solidFill>
              </a:rPr>
              <a:t>单个符号</a:t>
            </a:r>
            <a:r>
              <a:rPr lang="zh-CN" altLang="en-US" sz="3600" dirty="0"/>
              <a:t>变长编码定理</a:t>
            </a:r>
            <a:endParaRPr lang="zh-CN" altLang="en-US" sz="3600" dirty="0" smtClean="0"/>
          </a:p>
        </p:txBody>
      </p:sp>
      <mc:AlternateContent xmlns:mc="http://schemas.openxmlformats.org/markup-compatibility/2006" xmlns:a14="http://schemas.microsoft.com/office/drawing/2010/main">
        <mc:Choice Requires="a14">
          <p:sp>
            <p:nvSpPr>
              <p:cNvPr id="3" name="文本框 2"/>
              <p:cNvSpPr txBox="1"/>
              <p:nvPr/>
            </p:nvSpPr>
            <p:spPr>
              <a:xfrm>
                <a:off x="1619672" y="4120573"/>
                <a:ext cx="5760640" cy="1042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𝐻</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num>
                        <m:den>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log</m:t>
                              </m:r>
                            </m:fName>
                            <m:e>
                              <m:r>
                                <a:rPr lang="en-US" altLang="zh-CN" sz="3200" b="0" i="1" smtClean="0">
                                  <a:latin typeface="Cambria Math" panose="02040503050406030204" pitchFamily="18" charset="0"/>
                                </a:rPr>
                                <m:t>𝑚</m:t>
                              </m:r>
                            </m:e>
                          </m:func>
                        </m:den>
                      </m:f>
                      <m:r>
                        <a:rPr lang="zh-CN" altLang="en-US" sz="3200" dirty="0" smtClean="0">
                          <a:latin typeface="Cambria Math" panose="02040503050406030204" pitchFamily="18" charset="0"/>
                        </a:rPr>
                        <m:t>≤</m:t>
                      </m:r>
                      <m:bar>
                        <m:barPr>
                          <m:pos m:val="top"/>
                          <m:ctrlPr>
                            <a:rPr lang="en-US" altLang="zh-CN" sz="3200" i="1" dirty="0" smtClean="0">
                              <a:latin typeface="Cambria Math" panose="02040503050406030204" pitchFamily="18" charset="0"/>
                            </a:rPr>
                          </m:ctrlPr>
                        </m:barPr>
                        <m:e>
                          <m:sSup>
                            <m:sSupPr>
                              <m:ctrlPr>
                                <a:rPr lang="en-US" altLang="zh-CN" sz="3200" b="0" i="1" dirty="0" smtClean="0">
                                  <a:latin typeface="Cambria Math" panose="02040503050406030204" pitchFamily="18" charset="0"/>
                                </a:rPr>
                              </m:ctrlPr>
                            </m:sSupPr>
                            <m:e>
                              <m:r>
                                <a:rPr lang="en-US" altLang="zh-CN" sz="3200" b="0" i="1" dirty="0" smtClean="0">
                                  <a:latin typeface="Cambria Math" panose="02040503050406030204" pitchFamily="18" charset="0"/>
                                </a:rPr>
                                <m:t>𝐾</m:t>
                              </m:r>
                            </m:e>
                            <m:sup>
                              <m:r>
                                <a:rPr lang="en-US" altLang="zh-CN" sz="3200" b="0" i="1" dirty="0" smtClean="0">
                                  <a:latin typeface="Cambria Math" panose="02040503050406030204" pitchFamily="18" charset="0"/>
                                </a:rPr>
                                <m:t>′</m:t>
                              </m:r>
                            </m:sup>
                          </m:sSup>
                        </m:e>
                      </m:bar>
                      <m:r>
                        <a:rPr lang="en-US" altLang="zh-CN" sz="3200" b="0" i="1" dirty="0" smtClean="0">
                          <a:latin typeface="Cambria Math" panose="02040503050406030204" pitchFamily="18" charset="0"/>
                        </a:rPr>
                        <m:t>&lt;</m:t>
                      </m:r>
                      <m:f>
                        <m:fPr>
                          <m:ctrlPr>
                            <a:rPr lang="en-US" altLang="zh-CN" sz="3200" b="0" i="1" dirty="0" smtClean="0">
                              <a:latin typeface="Cambria Math" panose="02040503050406030204" pitchFamily="18" charset="0"/>
                            </a:rPr>
                          </m:ctrlPr>
                        </m:fPr>
                        <m:num>
                          <m:r>
                            <a:rPr lang="en-US" altLang="zh-CN" sz="3200" b="0" i="1" dirty="0" smtClean="0">
                              <a:latin typeface="Cambria Math" panose="02040503050406030204" pitchFamily="18" charset="0"/>
                            </a:rPr>
                            <m:t>𝐻</m:t>
                          </m:r>
                          <m:d>
                            <m:dPr>
                              <m:ctrlPr>
                                <a:rPr lang="en-US" altLang="zh-CN" sz="3200" b="0" i="1" dirty="0" smtClean="0">
                                  <a:latin typeface="Cambria Math" panose="02040503050406030204" pitchFamily="18" charset="0"/>
                                </a:rPr>
                              </m:ctrlPr>
                            </m:dPr>
                            <m:e>
                              <m:r>
                                <a:rPr lang="en-US" altLang="zh-CN" sz="3200" b="0" i="1" dirty="0" smtClean="0">
                                  <a:latin typeface="Cambria Math" panose="02040503050406030204" pitchFamily="18" charset="0"/>
                                </a:rPr>
                                <m:t>𝑋</m:t>
                              </m:r>
                            </m:e>
                          </m:d>
                        </m:num>
                        <m:den>
                          <m:func>
                            <m:funcPr>
                              <m:ctrlPr>
                                <a:rPr lang="en-US" altLang="zh-CN" sz="3200" b="0" i="1" dirty="0" smtClean="0">
                                  <a:latin typeface="Cambria Math" panose="02040503050406030204" pitchFamily="18" charset="0"/>
                                </a:rPr>
                              </m:ctrlPr>
                            </m:funcPr>
                            <m:fName>
                              <m:r>
                                <m:rPr>
                                  <m:sty m:val="p"/>
                                </m:rPr>
                                <a:rPr lang="en-US" altLang="zh-CN" sz="3200" b="0" i="0" dirty="0" smtClean="0">
                                  <a:latin typeface="Cambria Math" panose="02040503050406030204" pitchFamily="18" charset="0"/>
                                </a:rPr>
                                <m:t>log</m:t>
                              </m:r>
                            </m:fName>
                            <m:e>
                              <m:r>
                                <a:rPr lang="en-US" altLang="zh-CN" sz="3200" b="0" i="1" dirty="0" smtClean="0">
                                  <a:latin typeface="Cambria Math" panose="02040503050406030204" pitchFamily="18" charset="0"/>
                                </a:rPr>
                                <m:t>𝑚</m:t>
                              </m:r>
                            </m:e>
                          </m:func>
                        </m:den>
                      </m:f>
                      <m:r>
                        <a:rPr lang="en-US" altLang="zh-CN" sz="3200" b="0" i="1" dirty="0" smtClean="0">
                          <a:latin typeface="Cambria Math" panose="02040503050406030204" pitchFamily="18" charset="0"/>
                        </a:rPr>
                        <m:t>+1</m:t>
                      </m:r>
                    </m:oMath>
                  </m:oMathPara>
                </a14:m>
                <a:endParaRPr lang="en-US" altLang="zh-CN" sz="3200"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1619672" y="4120573"/>
                <a:ext cx="5760640" cy="104208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2CB15FA-F64D-4094-A965-762E0A2C4A89}" type="slidenum">
              <a:rPr lang="en-US" altLang="zh-CN" sz="1400">
                <a:latin typeface="Arial" panose="020B0604020202020204" pitchFamily="34" charset="0"/>
              </a:rPr>
              <a:pPr/>
              <a:t>49</a:t>
            </a:fld>
            <a:endParaRPr lang="en-US" altLang="zh-CN" sz="1400">
              <a:latin typeface="Arial" panose="020B0604020202020204" pitchFamily="34" charset="0"/>
            </a:endParaRPr>
          </a:p>
        </p:txBody>
      </p:sp>
      <mc:AlternateContent xmlns:mc="http://schemas.openxmlformats.org/markup-compatibility/2006" xmlns:a14="http://schemas.microsoft.com/office/drawing/2010/main">
        <mc:Choice Requires="a14">
          <p:sp>
            <p:nvSpPr>
              <p:cNvPr id="17413" name="Rectangle 3"/>
              <p:cNvSpPr>
                <a:spLocks noGrp="1" noChangeArrowheads="1"/>
              </p:cNvSpPr>
              <p:nvPr>
                <p:ph type="body" idx="1"/>
              </p:nvPr>
            </p:nvSpPr>
            <p:spPr>
              <a:xfrm>
                <a:off x="1043608" y="1484784"/>
                <a:ext cx="7772400" cy="4114800"/>
              </a:xfrm>
            </p:spPr>
            <p:txBody>
              <a:bodyPr/>
              <a:lstStyle/>
              <a:p>
                <a:pPr marL="0" indent="0" algn="just" eaLnBrk="1" hangingPunct="1">
                  <a:lnSpc>
                    <a:spcPct val="120000"/>
                  </a:lnSpc>
                  <a:buNone/>
                </a:pPr>
                <a:endParaRPr lang="en-US" altLang="zh-CN" sz="2400" b="1" dirty="0" smtClean="0">
                  <a:latin typeface="Times New Roman" panose="02020603050405020304" pitchFamily="18" charset="0"/>
                </a:endParaRPr>
              </a:p>
              <a:p>
                <a:pPr marL="0" indent="0" algn="just" eaLnBrk="1" hangingPunct="1">
                  <a:lnSpc>
                    <a:spcPct val="120000"/>
                  </a:lnSpc>
                  <a:buNone/>
                </a:pPr>
                <a:endParaRPr lang="en-US" altLang="zh-CN" sz="2400" b="1" dirty="0">
                  <a:latin typeface="Times New Roman" panose="02020603050405020304" pitchFamily="18" charset="0"/>
                </a:endParaRPr>
              </a:p>
              <a:p>
                <a:pPr marL="0" indent="0" algn="just" eaLnBrk="1" hangingPunct="1">
                  <a:lnSpc>
                    <a:spcPct val="120000"/>
                  </a:lnSpc>
                  <a:buNone/>
                </a:pPr>
                <a:r>
                  <a:rPr lang="zh-CN" altLang="en-US" sz="2400" b="1" dirty="0" smtClean="0">
                    <a:latin typeface="Times New Roman" panose="02020603050405020304" pitchFamily="18" charset="0"/>
                  </a:rPr>
                  <a:t>对于平均符号熵为</a:t>
                </a:r>
                <a:r>
                  <a:rPr lang="en-US" altLang="zh-CN" sz="2400" b="1" i="1" dirty="0" smtClean="0">
                    <a:latin typeface="Times New Roman" panose="02020603050405020304" pitchFamily="18" charset="0"/>
                  </a:rPr>
                  <a:t>H</a:t>
                </a:r>
                <a:r>
                  <a:rPr lang="en-US" altLang="zh-CN" sz="2400" b="1" baseline="-25000" dirty="0" smtClean="0">
                    <a:latin typeface="Times New Roman" panose="02020603050405020304" pitchFamily="18" charset="0"/>
                  </a:rPr>
                  <a:t>L</a:t>
                </a:r>
                <a:r>
                  <a:rPr lang="en-US" altLang="zh-CN" sz="2400" b="1" dirty="0" smtClean="0">
                    <a:latin typeface="Times New Roman" panose="02020603050405020304" pitchFamily="18" charset="0"/>
                  </a:rPr>
                  <a:t>(</a:t>
                </a:r>
                <a:r>
                  <a:rPr lang="en-US" altLang="zh-CN" sz="2400" b="1" i="1" dirty="0" smtClean="0">
                    <a:latin typeface="Times New Roman" panose="02020603050405020304" pitchFamily="18" charset="0"/>
                  </a:rPr>
                  <a:t>X</a:t>
                </a:r>
                <a:r>
                  <a:rPr lang="en-US" altLang="zh-CN" sz="2400" b="1" dirty="0" smtClean="0">
                    <a:latin typeface="Times New Roman" panose="02020603050405020304" pitchFamily="18" charset="0"/>
                  </a:rPr>
                  <a:t>)</a:t>
                </a:r>
                <a:r>
                  <a:rPr lang="zh-CN" altLang="en-US" sz="2400" b="1" dirty="0" smtClean="0">
                    <a:latin typeface="Times New Roman" panose="02020603050405020304" pitchFamily="18" charset="0"/>
                  </a:rPr>
                  <a:t>的离散平稳无记忆信源，必存在一种</a:t>
                </a:r>
                <a:r>
                  <a:rPr lang="zh-CN" altLang="en-US" sz="2400" b="1" dirty="0" smtClean="0">
                    <a:solidFill>
                      <a:srgbClr val="FF0000"/>
                    </a:solidFill>
                    <a:latin typeface="Times New Roman" panose="02020603050405020304" pitchFamily="18" charset="0"/>
                  </a:rPr>
                  <a:t>无失真编码方法</a:t>
                </a:r>
                <a:r>
                  <a:rPr lang="zh-CN" altLang="en-US" sz="2400" b="1" dirty="0" smtClean="0">
                    <a:latin typeface="Times New Roman" panose="02020603050405020304" pitchFamily="18" charset="0"/>
                  </a:rPr>
                  <a:t>，使</a:t>
                </a:r>
                <a:r>
                  <a:rPr lang="zh-CN" altLang="en-US" sz="2400" b="1" dirty="0" smtClean="0">
                    <a:solidFill>
                      <a:srgbClr val="FF0000"/>
                    </a:solidFill>
                    <a:latin typeface="Times New Roman" panose="02020603050405020304" pitchFamily="18" charset="0"/>
                  </a:rPr>
                  <a:t>平均信息率</a:t>
                </a:r>
                <a14:m>
                  <m:oMath xmlns:m="http://schemas.openxmlformats.org/officeDocument/2006/math">
                    <m:bar>
                      <m:barPr>
                        <m:pos m:val="top"/>
                        <m:ctrlPr>
                          <a:rPr lang="en-US" altLang="zh-CN" sz="2400" b="1" i="1">
                            <a:solidFill>
                              <a:srgbClr val="FF0000"/>
                            </a:solidFill>
                            <a:latin typeface="Cambria Math" panose="02040503050406030204" pitchFamily="18" charset="0"/>
                          </a:rPr>
                        </m:ctrlPr>
                      </m:barPr>
                      <m:e>
                        <m:r>
                          <a:rPr lang="en-US" altLang="zh-CN" sz="2400" b="1" i="1">
                            <a:solidFill>
                              <a:srgbClr val="FF0000"/>
                            </a:solidFill>
                            <a:latin typeface="Cambria Math" panose="02040503050406030204" pitchFamily="18" charset="0"/>
                          </a:rPr>
                          <m:t>𝑲</m:t>
                        </m:r>
                      </m:e>
                    </m:bar>
                  </m:oMath>
                </a14:m>
                <a:r>
                  <a:rPr lang="zh-CN" altLang="en-US" sz="2400" b="1" dirty="0" smtClean="0">
                    <a:latin typeface="Times New Roman" panose="02020603050405020304" pitchFamily="18" charset="0"/>
                  </a:rPr>
                  <a:t>满足不等式</a:t>
                </a:r>
                <a:endParaRPr lang="en-US" altLang="zh-CN" sz="2400" b="1" dirty="0" smtClean="0">
                  <a:latin typeface="Times New Roman" panose="02020603050405020304" pitchFamily="18" charset="0"/>
                </a:endParaRPr>
              </a:p>
              <a:p>
                <a:pPr marL="0" indent="0" algn="just" eaLnBrk="1" hangingPunct="1">
                  <a:lnSpc>
                    <a:spcPct val="120000"/>
                  </a:lnSpc>
                  <a:buNone/>
                </a:pPr>
                <a:endParaRPr lang="en-US" altLang="zh-CN" sz="2400" b="1" dirty="0" smtClean="0">
                  <a:latin typeface="Times New Roman" panose="02020603050405020304" pitchFamily="18" charset="0"/>
                </a:endParaRPr>
              </a:p>
              <a:p>
                <a:pPr marL="0" indent="0" algn="just" eaLnBrk="1" hangingPunct="1">
                  <a:lnSpc>
                    <a:spcPct val="120000"/>
                  </a:lnSpc>
                  <a:buFont typeface="Monotype Sorts" pitchFamily="2" charset="2"/>
                  <a:buNone/>
                </a:pPr>
                <a14:m>
                  <m:oMath xmlns:m="http://schemas.openxmlformats.org/officeDocument/2006/math">
                    <m:bar>
                      <m:barPr>
                        <m:pos m:val="top"/>
                        <m:ctrlPr>
                          <a:rPr lang="en-US" altLang="zh-CN" sz="2400" i="1" smtClean="0">
                            <a:latin typeface="Cambria Math" panose="02040503050406030204" pitchFamily="18" charset="0"/>
                          </a:rPr>
                        </m:ctrlPr>
                      </m:barPr>
                      <m:e>
                        <m:r>
                          <a:rPr lang="en-US" altLang="zh-CN" sz="2400" b="0" i="1" smtClean="0">
                            <a:latin typeface="Cambria Math" panose="02040503050406030204" pitchFamily="18" charset="0"/>
                          </a:rPr>
                          <m:t>𝐾</m:t>
                        </m:r>
                      </m:e>
                    </m:bar>
                    <m:r>
                      <a:rPr lang="en-US" altLang="zh-CN" sz="2400" b="0" i="1" smtClean="0">
                        <a:latin typeface="Cambria Math" panose="02040503050406030204" pitchFamily="18" charset="0"/>
                      </a:rPr>
                      <m:t>=</m:t>
                    </m:r>
                    <m:f>
                      <m:fPr>
                        <m:ctrlPr>
                          <a:rPr lang="el-GR" altLang="zh-CN" sz="2400" i="1" smtClean="0">
                            <a:latin typeface="Cambria Math" panose="02040503050406030204" pitchFamily="18" charset="0"/>
                          </a:rPr>
                        </m:ctrlPr>
                      </m:fPr>
                      <m:num>
                        <m:bar>
                          <m:barPr>
                            <m:pos m:val="top"/>
                            <m:ctrlPr>
                              <a:rPr lang="en-US" altLang="zh-CN" sz="2400" i="1" smtClean="0">
                                <a:latin typeface="Cambria Math" panose="02040503050406030204" pitchFamily="18" charset="0"/>
                              </a:rPr>
                            </m:ctrlPr>
                          </m:bar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𝐿</m:t>
                                </m:r>
                              </m:sub>
                            </m:sSub>
                          </m:e>
                        </m:bar>
                      </m:num>
                      <m:den>
                        <m:r>
                          <a:rPr lang="en-US" altLang="zh-CN" sz="2400" b="0" i="1" smtClean="0">
                            <a:latin typeface="Cambria Math" panose="02040503050406030204" pitchFamily="18" charset="0"/>
                          </a:rPr>
                          <m:t>𝐿</m:t>
                        </m:r>
                      </m:den>
                    </m:f>
                    <m:r>
                      <m:rPr>
                        <m:sty m:val="p"/>
                      </m:rPr>
                      <a:rPr lang="en-US" altLang="zh-CN" sz="2400" b="0" i="0" smtClean="0">
                        <a:latin typeface="Cambria Math" panose="02040503050406030204" pitchFamily="18" charset="0"/>
                      </a:rPr>
                      <m:t>log</m:t>
                    </m:r>
                    <m:r>
                      <a:rPr lang="en-US" altLang="zh-CN" sz="2400" b="0" i="1" smtClean="0">
                        <a:latin typeface="Cambria Math" panose="02040503050406030204" pitchFamily="18" charset="0"/>
                      </a:rPr>
                      <m:t>𝑚</m:t>
                    </m:r>
                  </m:oMath>
                </a14:m>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当</a:t>
                </a:r>
                <a:r>
                  <a:rPr lang="en-US" altLang="zh-CN" sz="2400" b="1" dirty="0" smtClean="0">
                    <a:latin typeface="Times New Roman" panose="02020603050405020304" pitchFamily="18" charset="0"/>
                  </a:rPr>
                  <a:t>L</a:t>
                </a:r>
                <a:r>
                  <a:rPr lang="zh-CN" altLang="en-US" sz="2400" b="1" dirty="0" smtClean="0">
                    <a:latin typeface="Times New Roman" panose="02020603050405020304" pitchFamily="18" charset="0"/>
                  </a:rPr>
                  <a:t>足够大时，可使</a:t>
                </a:r>
                <a14:m>
                  <m:oMath xmlns:m="http://schemas.openxmlformats.org/officeDocument/2006/math">
                    <m:f>
                      <m:fPr>
                        <m:ctrlPr>
                          <a:rPr lang="el-GR" altLang="zh-CN" sz="2400" b="1" i="1" smtClean="0">
                            <a:latin typeface="Cambria Math" panose="02040503050406030204" pitchFamily="18" charset="0"/>
                          </a:rPr>
                        </m:ctrlPr>
                      </m:fPr>
                      <m:num>
                        <m:r>
                          <a:rPr lang="en-US" altLang="zh-CN" sz="2400" b="1" i="0" smtClean="0">
                            <a:latin typeface="Cambria Math" panose="02040503050406030204" pitchFamily="18" charset="0"/>
                          </a:rPr>
                          <m:t>𝐥𝐨𝐠</m:t>
                        </m:r>
                        <m:r>
                          <a:rPr lang="en-US" altLang="zh-CN" sz="2400" b="1" i="1" smtClean="0">
                            <a:latin typeface="Cambria Math" panose="02040503050406030204" pitchFamily="18" charset="0"/>
                          </a:rPr>
                          <m:t>𝒎</m:t>
                        </m:r>
                      </m:num>
                      <m:den>
                        <m:r>
                          <a:rPr lang="en-US" altLang="zh-CN" sz="2400" b="1" i="1" smtClean="0">
                            <a:latin typeface="Cambria Math" panose="02040503050406030204" pitchFamily="18" charset="0"/>
                          </a:rPr>
                          <m:t>𝑳</m:t>
                        </m:r>
                      </m:den>
                    </m:f>
                    <m:r>
                      <a:rPr lang="en-US" altLang="zh-CN" sz="2400" b="1" i="1" smtClean="0">
                        <a:latin typeface="Cambria Math" panose="02040503050406030204" pitchFamily="18" charset="0"/>
                      </a:rPr>
                      <m:t>&lt;</m:t>
                    </m:r>
                    <m:r>
                      <a:rPr lang="zh-CN" altLang="en-US" sz="2400" b="1" i="1" smtClean="0">
                        <a:latin typeface="Cambria Math" panose="02040503050406030204" pitchFamily="18" charset="0"/>
                      </a:rPr>
                      <m:t>𝜺</m:t>
                    </m:r>
                  </m:oMath>
                </a14:m>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得到</a:t>
                </a:r>
                <a:endParaRPr lang="en-US" altLang="zh-CN" sz="2400" b="1" dirty="0">
                  <a:latin typeface="Times New Roman" panose="02020603050405020304" pitchFamily="18" charset="0"/>
                </a:endParaRPr>
              </a:p>
              <a:p>
                <a:pPr marL="0" indent="0" algn="just" eaLnBrk="1" hangingPunct="1">
                  <a:lnSpc>
                    <a:spcPct val="120000"/>
                  </a:lnSpc>
                  <a:buFont typeface="Monotype Sorts" pitchFamily="2" charset="2"/>
                  <a:buNone/>
                </a:pPr>
                <a:endParaRPr lang="en-US" altLang="zh-CN" sz="2400" b="1" dirty="0">
                  <a:latin typeface="Times New Roman" panose="02020603050405020304" pitchFamily="18" charset="0"/>
                </a:endParaRPr>
              </a:p>
              <a:p>
                <a:pPr marL="0" indent="0" algn="just" eaLnBrk="1" hangingPunct="1">
                  <a:lnSpc>
                    <a:spcPct val="120000"/>
                  </a:lnSpc>
                  <a:buFont typeface="Monotype Sorts" pitchFamily="2" charset="2"/>
                  <a:buNone/>
                </a:pPr>
                <a:r>
                  <a:rPr lang="zh-CN" altLang="en-US" sz="2400" b="1" dirty="0" smtClean="0"/>
                  <a:t>其中</a:t>
                </a:r>
                <a:r>
                  <a:rPr lang="zh-CN" altLang="en-US" sz="2400" b="1" dirty="0" smtClean="0">
                    <a:sym typeface="Symbol" panose="05050102010706020507" pitchFamily="18" charset="2"/>
                  </a:rPr>
                  <a:t></a:t>
                </a:r>
                <a:r>
                  <a:rPr lang="zh-CN" altLang="en-US" sz="2400" b="1" dirty="0" smtClean="0"/>
                  <a:t>为任意小正数。</a:t>
                </a:r>
              </a:p>
            </p:txBody>
          </p:sp>
        </mc:Choice>
        <mc:Fallback xmlns="">
          <p:sp>
            <p:nvSpPr>
              <p:cNvPr id="17413" name="Rectangle 3"/>
              <p:cNvSpPr>
                <a:spLocks noGrp="1" noRot="1" noChangeAspect="1" noMove="1" noResize="1" noEditPoints="1" noAdjustHandles="1" noChangeArrowheads="1" noChangeShapeType="1" noTextEdit="1"/>
              </p:cNvSpPr>
              <p:nvPr>
                <p:ph type="body" idx="1"/>
              </p:nvPr>
            </p:nvSpPr>
            <p:spPr>
              <a:xfrm>
                <a:off x="1043608" y="1484784"/>
                <a:ext cx="7772400" cy="4114800"/>
              </a:xfrm>
              <a:blipFill>
                <a:blip r:embed="rId4"/>
                <a:stretch>
                  <a:fillRect l="-1176" r="-1255" b="-9185"/>
                </a:stretch>
              </a:blipFill>
            </p:spPr>
            <p:txBody>
              <a:bodyPr/>
              <a:lstStyle/>
              <a:p>
                <a:r>
                  <a:rPr lang="zh-CN" altLang="en-US">
                    <a:noFill/>
                  </a:rPr>
                  <a:t> </a:t>
                </a:r>
              </a:p>
            </p:txBody>
          </p:sp>
        </mc:Fallback>
      </mc:AlternateContent>
      <p:sp>
        <p:nvSpPr>
          <p:cNvPr id="17414" name="Rectangle 5"/>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7410" name="Object 4"/>
          <p:cNvGraphicFramePr>
            <a:graphicFrameLocks noChangeAspect="1"/>
          </p:cNvGraphicFramePr>
          <p:nvPr>
            <p:extLst>
              <p:ext uri="{D42A27DB-BD31-4B8C-83A1-F6EECF244321}">
                <p14:modId xmlns:p14="http://schemas.microsoft.com/office/powerpoint/2010/main" val="4025187584"/>
              </p:ext>
            </p:extLst>
          </p:nvPr>
        </p:nvGraphicFramePr>
        <p:xfrm>
          <a:off x="2593471" y="4856104"/>
          <a:ext cx="3561014" cy="542182"/>
        </p:xfrm>
        <a:graphic>
          <a:graphicData uri="http://schemas.openxmlformats.org/presentationml/2006/ole">
            <mc:AlternateContent xmlns:mc="http://schemas.openxmlformats.org/markup-compatibility/2006">
              <mc:Choice xmlns:v="urn:schemas-microsoft-com:vml" Requires="v">
                <p:oleObj spid="_x0000_s17911" name="公式" r:id="rId5" imgW="1562100" imgH="241300" progId="Equation.3">
                  <p:embed/>
                </p:oleObj>
              </mc:Choice>
              <mc:Fallback>
                <p:oleObj name="公式" r:id="rId5" imgW="1562100" imgH="2413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471" y="4856104"/>
                        <a:ext cx="3561014" cy="542182"/>
                      </a:xfrm>
                      <a:prstGeom prst="rect">
                        <a:avLst/>
                      </a:prstGeom>
                      <a:noFill/>
                      <a:ln>
                        <a:noFill/>
                      </a:ln>
                      <a:extLst/>
                    </p:spPr>
                  </p:pic>
                </p:oleObj>
              </mc:Fallback>
            </mc:AlternateContent>
          </a:graphicData>
        </a:graphic>
      </p:graphicFrame>
      <p:sp>
        <p:nvSpPr>
          <p:cNvPr id="17415" name="标题 8"/>
          <p:cNvSpPr>
            <a:spLocks noGrp="1"/>
          </p:cNvSpPr>
          <p:nvPr>
            <p:ph type="title" idx="4294967295"/>
          </p:nvPr>
        </p:nvSpPr>
        <p:spPr>
          <a:xfrm>
            <a:off x="1147614" y="530556"/>
            <a:ext cx="7772400" cy="811560"/>
          </a:xfrm>
        </p:spPr>
        <p:txBody>
          <a:bodyPr/>
          <a:lstStyle/>
          <a:p>
            <a:pPr eaLnBrk="1" hangingPunct="1"/>
            <a:r>
              <a:rPr lang="zh-CN" altLang="en-US" sz="3600" dirty="0"/>
              <a:t>离散平稳无记忆</a:t>
            </a:r>
            <a:r>
              <a:rPr lang="zh-CN" altLang="en-US" sz="3600" b="1" dirty="0">
                <a:solidFill>
                  <a:srgbClr val="FF0000"/>
                </a:solidFill>
              </a:rPr>
              <a:t>序列</a:t>
            </a:r>
            <a:r>
              <a:rPr lang="zh-CN" altLang="en-US" sz="3600" dirty="0"/>
              <a:t>变长编码定理</a:t>
            </a:r>
            <a:endParaRPr lang="zh-CN" altLang="en-US" sz="3600" dirty="0" smtClean="0"/>
          </a:p>
        </p:txBody>
      </p:sp>
      <mc:AlternateContent xmlns:mc="http://schemas.openxmlformats.org/markup-compatibility/2006" xmlns:a14="http://schemas.microsoft.com/office/drawing/2010/main">
        <mc:Choice Requires="a14">
          <p:sp>
            <p:nvSpPr>
              <p:cNvPr id="2" name="文本框 1"/>
              <p:cNvSpPr txBox="1"/>
              <p:nvPr/>
            </p:nvSpPr>
            <p:spPr>
              <a:xfrm>
                <a:off x="2195736" y="3406492"/>
                <a:ext cx="4212468" cy="698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𝐿</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𝐾</m:t>
                          </m:r>
                        </m:e>
                      </m:ba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𝐿</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l-GR"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𝐿</m:t>
                          </m:r>
                        </m:den>
                      </m:f>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195736" y="3406492"/>
                <a:ext cx="4212468" cy="698846"/>
              </a:xfrm>
              <a:prstGeom prst="rect">
                <a:avLst/>
              </a:prstGeom>
              <a:blipFill>
                <a:blip r:embed="rId7"/>
                <a:stretch>
                  <a:fillRect/>
                </a:stretch>
              </a:blipFill>
            </p:spPr>
            <p:txBody>
              <a:bodyPr/>
              <a:lstStyle/>
              <a:p>
                <a:r>
                  <a:rPr lang="zh-CN" altLang="en-US">
                    <a:noFill/>
                  </a:rPr>
                  <a:t> </a:t>
                </a:r>
              </a:p>
            </p:txBody>
          </p:sp>
        </mc:Fallback>
      </mc:AlternateContent>
      <p:sp>
        <p:nvSpPr>
          <p:cNvPr id="4" name="文本框 3"/>
          <p:cNvSpPr txBox="1"/>
          <p:nvPr/>
        </p:nvSpPr>
        <p:spPr>
          <a:xfrm>
            <a:off x="1579433" y="5822319"/>
            <a:ext cx="6700750" cy="830997"/>
          </a:xfrm>
          <a:prstGeom prst="rect">
            <a:avLst/>
          </a:prstGeom>
          <a:noFill/>
        </p:spPr>
        <p:txBody>
          <a:bodyPr wrap="square" rtlCol="0">
            <a:spAutoFit/>
          </a:bodyPr>
          <a:lstStyle/>
          <a:p>
            <a:r>
              <a:rPr lang="zh-CN" altLang="en-US" dirty="0" smtClean="0">
                <a:solidFill>
                  <a:srgbClr val="FF0000"/>
                </a:solidFill>
              </a:rPr>
              <a:t>用变长编码来达到相当高的编码效率，一般所要求的符号长度</a:t>
            </a:r>
            <a:r>
              <a:rPr lang="en-US" altLang="zh-CN" dirty="0" smtClean="0">
                <a:solidFill>
                  <a:srgbClr val="FF0000"/>
                </a:solidFill>
              </a:rPr>
              <a:t>L</a:t>
            </a:r>
            <a:r>
              <a:rPr lang="zh-CN" altLang="en-US" dirty="0" smtClean="0">
                <a:solidFill>
                  <a:srgbClr val="FF0000"/>
                </a:solidFill>
              </a:rPr>
              <a:t>可以比定长编码小得多。</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11" name="文本框 10"/>
              <p:cNvSpPr txBox="1"/>
              <p:nvPr/>
            </p:nvSpPr>
            <p:spPr>
              <a:xfrm>
                <a:off x="944216" y="1441939"/>
                <a:ext cx="7871792" cy="696666"/>
              </a:xfrm>
              <a:prstGeom prst="rect">
                <a:avLst/>
              </a:prstGeom>
              <a:noFill/>
            </p:spPr>
            <p:txBody>
              <a:bodyPr wrap="square" lIns="0" tIns="0" rIns="0" bIns="0" rtlCol="0">
                <a:spAutoFit/>
              </a:bodyPr>
              <a:lstStyle/>
              <a:p>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𝐻</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num>
                      <m:den>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𝑚</m:t>
                            </m:r>
                          </m:e>
                        </m:func>
                      </m:den>
                    </m:f>
                    <m:r>
                      <a:rPr lang="zh-CN" altLang="en-US" sz="2800" dirty="0" smtClean="0">
                        <a:latin typeface="Cambria Math" panose="02040503050406030204" pitchFamily="18" charset="0"/>
                      </a:rPr>
                      <m:t>≤</m:t>
                    </m:r>
                    <m:bar>
                      <m:barPr>
                        <m:pos m:val="top"/>
                        <m:ctrlPr>
                          <a:rPr lang="en-US" altLang="zh-CN" sz="2800" i="1" dirty="0" smtClean="0">
                            <a:latin typeface="Cambria Math" panose="02040503050406030204" pitchFamily="18" charset="0"/>
                          </a:rPr>
                        </m:ctrlPr>
                      </m:barPr>
                      <m:e>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𝐾</m:t>
                            </m:r>
                          </m:e>
                          <m:sup>
                            <m:r>
                              <a:rPr lang="en-US" altLang="zh-CN" sz="2800" b="0" i="1" dirty="0" smtClean="0">
                                <a:latin typeface="Cambria Math" panose="02040503050406030204" pitchFamily="18" charset="0"/>
                              </a:rPr>
                              <m:t>′</m:t>
                            </m:r>
                          </m:sup>
                        </m:sSup>
                      </m:e>
                    </m:bar>
                    <m:r>
                      <a:rPr lang="en-US" altLang="zh-CN" sz="2800" b="0" i="1" dirty="0" smtClean="0">
                        <a:latin typeface="Cambria Math" panose="02040503050406030204" pitchFamily="18" charset="0"/>
                      </a:rPr>
                      <m:t>&lt;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𝐻</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𝑋</m:t>
                            </m:r>
                          </m:e>
                        </m:d>
                      </m:num>
                      <m:den>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log</m:t>
                            </m:r>
                          </m:fName>
                          <m:e>
                            <m:r>
                              <a:rPr lang="en-US" altLang="zh-CN" sz="2800" b="0" i="1" dirty="0" smtClean="0">
                                <a:latin typeface="Cambria Math" panose="02040503050406030204" pitchFamily="18" charset="0"/>
                              </a:rPr>
                              <m:t>𝑚</m:t>
                            </m:r>
                          </m:e>
                        </m:func>
                      </m:den>
                    </m:f>
                    <m:r>
                      <a:rPr lang="en-US" altLang="zh-CN" sz="2800" b="0" i="1" dirty="0" smtClean="0">
                        <a:latin typeface="Cambria Math" panose="02040503050406030204" pitchFamily="18" charset="0"/>
                      </a:rPr>
                      <m:t>+1</m:t>
                    </m:r>
                    <m:r>
                      <a:rPr lang="en-US" altLang="zh-CN" sz="2800" b="0" i="0" dirty="0" smtClean="0">
                        <a:latin typeface="Cambria Math" panose="02040503050406030204" pitchFamily="18" charset="0"/>
                      </a:rPr>
                      <m:t> </m:t>
                    </m:r>
                    <m:r>
                      <a:rPr lang="en-US" altLang="zh-CN" sz="2800" b="0" i="1" dirty="0" smtClean="0">
                        <a:latin typeface="Cambria Math" panose="02040503050406030204" pitchFamily="18" charset="0"/>
                        <a:ea typeface="Cambria Math" panose="02040503050406030204" pitchFamily="18" charset="0"/>
                      </a:rPr>
                      <m:t>→</m:t>
                    </m:r>
                  </m:oMath>
                </a14:m>
                <a:r>
                  <a:rPr lang="en-US" altLang="zh-CN" sz="2800" dirty="0" smtClean="0"/>
                  <a:t> </a:t>
                </a:r>
                <a14:m>
                  <m:oMath xmlns:m="http://schemas.openxmlformats.org/officeDocument/2006/math">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𝐿</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𝐻</m:t>
                            </m:r>
                          </m:e>
                          <m:sub>
                            <m:r>
                              <a:rPr lang="en-US" altLang="zh-CN" sz="2800" b="0" i="1" smtClean="0">
                                <a:latin typeface="Cambria Math" panose="02040503050406030204" pitchFamily="18" charset="0"/>
                              </a:rPr>
                              <m:t>𝐿</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num>
                      <m:den>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log</m:t>
                            </m:r>
                          </m:fName>
                          <m:e>
                            <m:r>
                              <a:rPr lang="en-US" altLang="zh-CN" sz="2800" i="1">
                                <a:latin typeface="Cambria Math" panose="02040503050406030204" pitchFamily="18" charset="0"/>
                              </a:rPr>
                              <m:t>𝑚</m:t>
                            </m:r>
                          </m:e>
                        </m:func>
                      </m:den>
                    </m:f>
                    <m:r>
                      <a:rPr lang="zh-CN" altLang="en-US" sz="2800" dirty="0">
                        <a:latin typeface="Cambria Math" panose="02040503050406030204" pitchFamily="18" charset="0"/>
                      </a:rPr>
                      <m:t>≤</m:t>
                    </m:r>
                    <m:bar>
                      <m:barPr>
                        <m:pos m:val="top"/>
                        <m:ctrlPr>
                          <a:rPr lang="en-US" altLang="zh-CN" sz="2800" i="1" dirty="0">
                            <a:latin typeface="Cambria Math" panose="02040503050406030204" pitchFamily="18" charset="0"/>
                          </a:rPr>
                        </m:ctrlPr>
                      </m:barPr>
                      <m:e>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𝐿</m:t>
                            </m:r>
                          </m:sub>
                        </m:sSub>
                      </m:e>
                    </m:bar>
                    <m:r>
                      <a:rPr lang="en-US" altLang="zh-CN" sz="2800" i="1" dirty="0">
                        <a:latin typeface="Cambria Math" panose="02040503050406030204" pitchFamily="18" charset="0"/>
                      </a:rPr>
                      <m:t>&lt;</m:t>
                    </m:r>
                    <m:f>
                      <m:fPr>
                        <m:ctrlPr>
                          <a:rPr lang="en-US" altLang="zh-CN" sz="2800" i="1" dirty="0">
                            <a:latin typeface="Cambria Math" panose="02040503050406030204" pitchFamily="18" charset="0"/>
                          </a:rPr>
                        </m:ctrlPr>
                      </m:fPr>
                      <m:num>
                        <m:r>
                          <a:rPr lang="en-US" altLang="zh-CN" sz="2800" b="0" i="1" dirty="0" smtClean="0">
                            <a:latin typeface="Cambria Math" panose="02040503050406030204" pitchFamily="18" charset="0"/>
                          </a:rPr>
                          <m:t>𝐿</m:t>
                        </m:r>
                        <m:sSub>
                          <m:sSubPr>
                            <m:ctrlPr>
                              <a:rPr lang="en-US" altLang="zh-CN" sz="2800" b="0" i="1" dirty="0" smtClean="0">
                                <a:latin typeface="Cambria Math" panose="02040503050406030204" pitchFamily="18" charset="0"/>
                              </a:rPr>
                            </m:ctrlPr>
                          </m:sSubPr>
                          <m:e>
                            <m:r>
                              <a:rPr lang="en-US" altLang="zh-CN" sz="2800" i="1" dirty="0">
                                <a:latin typeface="Cambria Math" panose="02040503050406030204" pitchFamily="18" charset="0"/>
                              </a:rPr>
                              <m:t>𝐻</m:t>
                            </m:r>
                          </m:e>
                          <m:sub>
                            <m:r>
                              <a:rPr lang="en-US" altLang="zh-CN" sz="2800" b="0" i="1" dirty="0" smtClean="0">
                                <a:latin typeface="Cambria Math" panose="02040503050406030204" pitchFamily="18" charset="0"/>
                              </a:rPr>
                              <m:t>𝐿</m:t>
                            </m:r>
                          </m:sub>
                        </m:sSub>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𝑋</m:t>
                            </m:r>
                          </m:e>
                        </m:d>
                      </m:num>
                      <m:den>
                        <m:func>
                          <m:funcPr>
                            <m:ctrlPr>
                              <a:rPr lang="en-US" altLang="zh-CN" sz="2800" i="1" dirty="0">
                                <a:latin typeface="Cambria Math" panose="02040503050406030204" pitchFamily="18" charset="0"/>
                              </a:rPr>
                            </m:ctrlPr>
                          </m:funcPr>
                          <m:fName>
                            <m:r>
                              <m:rPr>
                                <m:sty m:val="p"/>
                              </m:rPr>
                              <a:rPr lang="en-US" altLang="zh-CN" sz="2800" dirty="0">
                                <a:latin typeface="Cambria Math" panose="02040503050406030204" pitchFamily="18" charset="0"/>
                              </a:rPr>
                              <m:t>log</m:t>
                            </m:r>
                          </m:fName>
                          <m:e>
                            <m:r>
                              <a:rPr lang="en-US" altLang="zh-CN" sz="2800" i="1" dirty="0">
                                <a:latin typeface="Cambria Math" panose="02040503050406030204" pitchFamily="18" charset="0"/>
                              </a:rPr>
                              <m:t>𝑚</m:t>
                            </m:r>
                          </m:e>
                        </m:func>
                      </m:den>
                    </m:f>
                    <m:r>
                      <a:rPr lang="en-US" altLang="zh-CN" sz="2800" i="1" dirty="0">
                        <a:latin typeface="Cambria Math" panose="02040503050406030204" pitchFamily="18" charset="0"/>
                      </a:rPr>
                      <m:t>+1</m:t>
                    </m:r>
                  </m:oMath>
                </a14:m>
                <a:endParaRPr lang="en-US" altLang="zh-CN" sz="2800" dirty="0" smtClean="0"/>
              </a:p>
            </p:txBody>
          </p:sp>
        </mc:Choice>
        <mc:Fallback xmlns="">
          <p:sp>
            <p:nvSpPr>
              <p:cNvPr id="11" name="文本框 10"/>
              <p:cNvSpPr txBox="1">
                <a:spLocks noRot="1" noChangeAspect="1" noMove="1" noResize="1" noEditPoints="1" noAdjustHandles="1" noChangeArrowheads="1" noChangeShapeType="1" noTextEdit="1"/>
              </p:cNvSpPr>
              <p:nvPr/>
            </p:nvSpPr>
            <p:spPr>
              <a:xfrm>
                <a:off x="944216" y="1441939"/>
                <a:ext cx="7871792" cy="696666"/>
              </a:xfrm>
              <a:prstGeom prst="rect">
                <a:avLst/>
              </a:prstGeom>
              <a:blipFill>
                <a:blip r:embed="rId8"/>
                <a:stretch>
                  <a:fillRect l="-77"/>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515D491-4222-48D1-B14E-33D86F922523}" type="slidenum">
              <a:rPr lang="en-US" altLang="zh-CN" sz="1400">
                <a:latin typeface="Arial" panose="020B0604020202020204" pitchFamily="34" charset="0"/>
              </a:rPr>
              <a:pPr/>
              <a:t>5</a:t>
            </a:fld>
            <a:endParaRPr lang="en-US" altLang="zh-CN" sz="1400">
              <a:latin typeface="Arial" panose="020B0604020202020204" pitchFamily="34" charset="0"/>
            </a:endParaRPr>
          </a:p>
        </p:txBody>
      </p:sp>
      <p:sp>
        <p:nvSpPr>
          <p:cNvPr id="48132" name="Rectangle 2"/>
          <p:cNvSpPr>
            <a:spLocks noGrp="1" noChangeArrowheads="1"/>
          </p:cNvSpPr>
          <p:nvPr>
            <p:ph type="title" idx="4294967295"/>
          </p:nvPr>
        </p:nvSpPr>
        <p:spPr>
          <a:xfrm>
            <a:off x="785273" y="419935"/>
            <a:ext cx="7772400" cy="1143000"/>
          </a:xfrm>
        </p:spPr>
        <p:txBody>
          <a:bodyPr/>
          <a:lstStyle/>
          <a:p>
            <a:pPr algn="ctr" eaLnBrk="1" hangingPunct="1"/>
            <a:r>
              <a:rPr lang="zh-CN" altLang="en-US" sz="3600" b="1" dirty="0" smtClean="0"/>
              <a:t>第</a:t>
            </a:r>
            <a:r>
              <a:rPr lang="en-US" altLang="zh-CN" sz="3600" b="1" dirty="0" smtClean="0"/>
              <a:t>5</a:t>
            </a:r>
            <a:r>
              <a:rPr lang="zh-CN" altLang="en-US" sz="3600" b="1" dirty="0" smtClean="0"/>
              <a:t>章　信源编码</a:t>
            </a:r>
          </a:p>
        </p:txBody>
      </p:sp>
      <p:sp>
        <p:nvSpPr>
          <p:cNvPr id="6" name="Line 12"/>
          <p:cNvSpPr>
            <a:spLocks noChangeShapeType="1"/>
          </p:cNvSpPr>
          <p:nvPr/>
        </p:nvSpPr>
        <p:spPr bwMode="auto">
          <a:xfrm flipV="1">
            <a:off x="2304500" y="3474746"/>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7" name="Line 14"/>
          <p:cNvSpPr>
            <a:spLocks noChangeShapeType="1"/>
          </p:cNvSpPr>
          <p:nvPr/>
        </p:nvSpPr>
        <p:spPr bwMode="auto">
          <a:xfrm flipV="1">
            <a:off x="2328313" y="2476530"/>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8" name="Group 16"/>
          <p:cNvGrpSpPr>
            <a:grpSpLocks/>
          </p:cNvGrpSpPr>
          <p:nvPr/>
        </p:nvGrpSpPr>
        <p:grpSpPr bwMode="auto">
          <a:xfrm>
            <a:off x="2018750" y="1917402"/>
            <a:ext cx="609600" cy="636598"/>
            <a:chOff x="1248" y="1339"/>
            <a:chExt cx="428" cy="389"/>
          </a:xfrm>
        </p:grpSpPr>
        <p:grpSp>
          <p:nvGrpSpPr>
            <p:cNvPr id="9" name="Group 17"/>
            <p:cNvGrpSpPr>
              <a:grpSpLocks/>
            </p:cNvGrpSpPr>
            <p:nvPr/>
          </p:nvGrpSpPr>
          <p:grpSpPr bwMode="auto">
            <a:xfrm>
              <a:off x="1248" y="1339"/>
              <a:ext cx="428" cy="389"/>
              <a:chOff x="624" y="1536"/>
              <a:chExt cx="1251" cy="1256"/>
            </a:xfrm>
          </p:grpSpPr>
          <p:sp>
            <p:nvSpPr>
              <p:cNvPr id="1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1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1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1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1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16" name="Group 23"/>
              <p:cNvGrpSpPr>
                <a:grpSpLocks/>
              </p:cNvGrpSpPr>
              <p:nvPr/>
            </p:nvGrpSpPr>
            <p:grpSpPr bwMode="auto">
              <a:xfrm>
                <a:off x="776" y="1687"/>
                <a:ext cx="947" cy="952"/>
                <a:chOff x="4166" y="1706"/>
                <a:chExt cx="1252" cy="1252"/>
              </a:xfrm>
            </p:grpSpPr>
            <p:sp>
              <p:nvSpPr>
                <p:cNvPr id="1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10" name="Text Box 28"/>
            <p:cNvSpPr txBox="1">
              <a:spLocks noChangeArrowheads="1"/>
            </p:cNvSpPr>
            <p:nvPr/>
          </p:nvSpPr>
          <p:spPr bwMode="auto">
            <a:xfrm>
              <a:off x="1344" y="1393"/>
              <a:ext cx="239" cy="321"/>
            </a:xfrm>
            <a:prstGeom prst="rect">
              <a:avLst/>
            </a:prstGeom>
            <a:noFill/>
            <a:ln w="9525">
              <a:noFill/>
              <a:miter lim="800000"/>
              <a:headEnd/>
              <a:tailEnd/>
            </a:ln>
            <a:effectLst/>
          </p:spPr>
          <p:txBody>
            <a:bodyPr>
              <a:spAutoFit/>
            </a:bodyPr>
            <a:lstStyle/>
            <a:p>
              <a:pPr algn="ctr">
                <a:spcBef>
                  <a:spcPct val="50000"/>
                </a:spcBef>
              </a:pPr>
              <a:r>
                <a:rPr lang="en-US" altLang="zh-CN" sz="2400" b="1" dirty="0"/>
                <a:t>1</a:t>
              </a:r>
            </a:p>
          </p:txBody>
        </p:sp>
      </p:grpSp>
      <p:grpSp>
        <p:nvGrpSpPr>
          <p:cNvPr id="21" name="Group 29"/>
          <p:cNvGrpSpPr>
            <a:grpSpLocks/>
          </p:cNvGrpSpPr>
          <p:nvPr/>
        </p:nvGrpSpPr>
        <p:grpSpPr bwMode="auto">
          <a:xfrm>
            <a:off x="2012400" y="2917534"/>
            <a:ext cx="612775" cy="619125"/>
            <a:chOff x="1244" y="1839"/>
            <a:chExt cx="430" cy="435"/>
          </a:xfrm>
        </p:grpSpPr>
        <p:grpSp>
          <p:nvGrpSpPr>
            <p:cNvPr id="22" name="Group 30"/>
            <p:cNvGrpSpPr>
              <a:grpSpLocks/>
            </p:cNvGrpSpPr>
            <p:nvPr/>
          </p:nvGrpSpPr>
          <p:grpSpPr bwMode="auto">
            <a:xfrm>
              <a:off x="1244" y="1839"/>
              <a:ext cx="430" cy="435"/>
              <a:chOff x="1248" y="1486"/>
              <a:chExt cx="822" cy="828"/>
            </a:xfrm>
          </p:grpSpPr>
          <p:sp>
            <p:nvSpPr>
              <p:cNvPr id="2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2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2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29" name="Group 36"/>
              <p:cNvGrpSpPr>
                <a:grpSpLocks/>
              </p:cNvGrpSpPr>
              <p:nvPr/>
            </p:nvGrpSpPr>
            <p:grpSpPr bwMode="auto">
              <a:xfrm>
                <a:off x="1348" y="1588"/>
                <a:ext cx="621" cy="628"/>
                <a:chOff x="4166" y="1706"/>
                <a:chExt cx="1252" cy="1252"/>
              </a:xfrm>
            </p:grpSpPr>
            <p:sp>
              <p:nvSpPr>
                <p:cNvPr id="3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23" name="Text Box 41"/>
            <p:cNvSpPr txBox="1">
              <a:spLocks noChangeArrowheads="1"/>
            </p:cNvSpPr>
            <p:nvPr/>
          </p:nvSpPr>
          <p:spPr bwMode="auto">
            <a:xfrm>
              <a:off x="1344" y="1904"/>
              <a:ext cx="240" cy="321"/>
            </a:xfrm>
            <a:prstGeom prst="rect">
              <a:avLst/>
            </a:prstGeom>
            <a:noFill/>
            <a:ln w="9525">
              <a:noFill/>
              <a:miter lim="800000"/>
              <a:headEnd/>
              <a:tailEnd/>
            </a:ln>
            <a:effectLst/>
          </p:spPr>
          <p:txBody>
            <a:bodyPr>
              <a:spAutoFit/>
            </a:bodyPr>
            <a:lstStyle/>
            <a:p>
              <a:pPr algn="ctr">
                <a:spcBef>
                  <a:spcPct val="50000"/>
                </a:spcBef>
              </a:pPr>
              <a:r>
                <a:rPr lang="en-US" altLang="zh-CN" sz="2400" b="1"/>
                <a:t>2</a:t>
              </a:r>
            </a:p>
          </p:txBody>
        </p:sp>
      </p:grpSp>
      <p:sp>
        <p:nvSpPr>
          <p:cNvPr id="34" name="Rectangle 68"/>
          <p:cNvSpPr>
            <a:spLocks noChangeArrowheads="1"/>
          </p:cNvSpPr>
          <p:nvPr/>
        </p:nvSpPr>
        <p:spPr bwMode="auto">
          <a:xfrm>
            <a:off x="2699792" y="1988840"/>
            <a:ext cx="3943362" cy="427038"/>
          </a:xfrm>
          <a:prstGeom prst="rect">
            <a:avLst/>
          </a:prstGeom>
          <a:noFill/>
          <a:ln w="9525">
            <a:noFill/>
            <a:miter lim="800000"/>
            <a:headEnd/>
            <a:tailEnd/>
          </a:ln>
          <a:effectLst/>
        </p:spPr>
        <p:txBody>
          <a:bodyPr wrap="square">
            <a:spAutoFit/>
          </a:bodyPr>
          <a:lstStyle/>
          <a:p>
            <a:r>
              <a:rPr lang="en-US" altLang="zh-CN" sz="2200" b="1" dirty="0" smtClean="0">
                <a:solidFill>
                  <a:srgbClr val="FF0000"/>
                </a:solidFill>
                <a:latin typeface="+mn-ea"/>
              </a:rPr>
              <a:t>5.1 </a:t>
            </a:r>
            <a:r>
              <a:rPr lang="zh-CN" altLang="en-US" sz="2200" b="1" dirty="0" smtClean="0">
                <a:solidFill>
                  <a:srgbClr val="FF0000"/>
                </a:solidFill>
                <a:latin typeface="+mn-ea"/>
              </a:rPr>
              <a:t>编码的概念</a:t>
            </a:r>
            <a:endParaRPr lang="zh-CN" altLang="en-US" sz="2200" b="1" dirty="0">
              <a:solidFill>
                <a:srgbClr val="FF0000"/>
              </a:solidFill>
              <a:latin typeface="+mn-ea"/>
            </a:endParaRPr>
          </a:p>
        </p:txBody>
      </p:sp>
      <p:sp>
        <p:nvSpPr>
          <p:cNvPr id="35" name="Rectangle 69"/>
          <p:cNvSpPr>
            <a:spLocks noChangeArrowheads="1"/>
          </p:cNvSpPr>
          <p:nvPr/>
        </p:nvSpPr>
        <p:spPr bwMode="auto">
          <a:xfrm>
            <a:off x="2696617" y="3019123"/>
            <a:ext cx="3803661" cy="427037"/>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5.2 </a:t>
            </a:r>
            <a:r>
              <a:rPr lang="zh-CN" altLang="en-US" sz="2200" b="1" dirty="0" smtClean="0">
                <a:solidFill>
                  <a:schemeClr val="bg1">
                    <a:lumMod val="65000"/>
                  </a:schemeClr>
                </a:solidFill>
                <a:latin typeface="+mn-ea"/>
              </a:rPr>
              <a:t>无失真信源编码</a:t>
            </a:r>
            <a:r>
              <a:rPr lang="zh-CN" altLang="en-US" sz="2200" b="1" dirty="0">
                <a:solidFill>
                  <a:schemeClr val="bg1">
                    <a:lumMod val="65000"/>
                  </a:schemeClr>
                </a:solidFill>
                <a:latin typeface="+mn-ea"/>
              </a:rPr>
              <a:t>定理</a:t>
            </a:r>
          </a:p>
        </p:txBody>
      </p:sp>
      <p:sp>
        <p:nvSpPr>
          <p:cNvPr id="36" name="Line 12"/>
          <p:cNvSpPr>
            <a:spLocks noChangeShapeType="1"/>
          </p:cNvSpPr>
          <p:nvPr/>
        </p:nvSpPr>
        <p:spPr bwMode="auto">
          <a:xfrm flipV="1">
            <a:off x="2291784" y="5475010"/>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37" name="Line 14"/>
          <p:cNvSpPr>
            <a:spLocks noChangeShapeType="1"/>
          </p:cNvSpPr>
          <p:nvPr/>
        </p:nvSpPr>
        <p:spPr bwMode="auto">
          <a:xfrm flipV="1">
            <a:off x="2328313" y="4476794"/>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38" name="Group 16"/>
          <p:cNvGrpSpPr>
            <a:grpSpLocks/>
          </p:cNvGrpSpPr>
          <p:nvPr/>
        </p:nvGrpSpPr>
        <p:grpSpPr bwMode="auto">
          <a:xfrm>
            <a:off x="2018750" y="3917666"/>
            <a:ext cx="609600" cy="636598"/>
            <a:chOff x="1248" y="1339"/>
            <a:chExt cx="428" cy="389"/>
          </a:xfrm>
        </p:grpSpPr>
        <p:grpSp>
          <p:nvGrpSpPr>
            <p:cNvPr id="39" name="Group 17"/>
            <p:cNvGrpSpPr>
              <a:grpSpLocks/>
            </p:cNvGrpSpPr>
            <p:nvPr/>
          </p:nvGrpSpPr>
          <p:grpSpPr bwMode="auto">
            <a:xfrm>
              <a:off x="1248" y="1339"/>
              <a:ext cx="428" cy="389"/>
              <a:chOff x="624" y="1536"/>
              <a:chExt cx="1251" cy="1256"/>
            </a:xfrm>
          </p:grpSpPr>
          <p:sp>
            <p:nvSpPr>
              <p:cNvPr id="4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4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4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4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4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46" name="Group 23"/>
              <p:cNvGrpSpPr>
                <a:grpSpLocks/>
              </p:cNvGrpSpPr>
              <p:nvPr/>
            </p:nvGrpSpPr>
            <p:grpSpPr bwMode="auto">
              <a:xfrm>
                <a:off x="776" y="1687"/>
                <a:ext cx="947" cy="952"/>
                <a:chOff x="4166" y="1706"/>
                <a:chExt cx="1252" cy="1252"/>
              </a:xfrm>
            </p:grpSpPr>
            <p:sp>
              <p:nvSpPr>
                <p:cNvPr id="4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4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4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40" name="Text Box 28"/>
            <p:cNvSpPr txBox="1">
              <a:spLocks noChangeArrowheads="1"/>
            </p:cNvSpPr>
            <p:nvPr/>
          </p:nvSpPr>
          <p:spPr bwMode="auto">
            <a:xfrm>
              <a:off x="1344" y="1393"/>
              <a:ext cx="239" cy="282"/>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3</a:t>
              </a:r>
              <a:endParaRPr lang="en-US" altLang="zh-CN" sz="2400" b="1" dirty="0"/>
            </a:p>
          </p:txBody>
        </p:sp>
      </p:grpSp>
      <p:grpSp>
        <p:nvGrpSpPr>
          <p:cNvPr id="51" name="Group 29"/>
          <p:cNvGrpSpPr>
            <a:grpSpLocks/>
          </p:cNvGrpSpPr>
          <p:nvPr/>
        </p:nvGrpSpPr>
        <p:grpSpPr bwMode="auto">
          <a:xfrm>
            <a:off x="1999684" y="4917798"/>
            <a:ext cx="612775" cy="619125"/>
            <a:chOff x="1244" y="1839"/>
            <a:chExt cx="430" cy="435"/>
          </a:xfrm>
        </p:grpSpPr>
        <p:grpSp>
          <p:nvGrpSpPr>
            <p:cNvPr id="52" name="Group 30"/>
            <p:cNvGrpSpPr>
              <a:grpSpLocks/>
            </p:cNvGrpSpPr>
            <p:nvPr/>
          </p:nvGrpSpPr>
          <p:grpSpPr bwMode="auto">
            <a:xfrm>
              <a:off x="1244" y="1839"/>
              <a:ext cx="430" cy="435"/>
              <a:chOff x="1248" y="1486"/>
              <a:chExt cx="822" cy="828"/>
            </a:xfrm>
          </p:grpSpPr>
          <p:sp>
            <p:nvSpPr>
              <p:cNvPr id="5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5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5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5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5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59" name="Group 36"/>
              <p:cNvGrpSpPr>
                <a:grpSpLocks/>
              </p:cNvGrpSpPr>
              <p:nvPr/>
            </p:nvGrpSpPr>
            <p:grpSpPr bwMode="auto">
              <a:xfrm>
                <a:off x="1348" y="1588"/>
                <a:ext cx="621" cy="628"/>
                <a:chOff x="4166" y="1706"/>
                <a:chExt cx="1252" cy="1252"/>
              </a:xfrm>
            </p:grpSpPr>
            <p:sp>
              <p:nvSpPr>
                <p:cNvPr id="6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53" name="Text Box 41"/>
            <p:cNvSpPr txBox="1">
              <a:spLocks noChangeArrowheads="1"/>
            </p:cNvSpPr>
            <p:nvPr/>
          </p:nvSpPr>
          <p:spPr bwMode="auto">
            <a:xfrm>
              <a:off x="1344" y="1904"/>
              <a:ext cx="240" cy="324"/>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4</a:t>
              </a:r>
              <a:endParaRPr lang="en-US" altLang="zh-CN" sz="2400" b="1" dirty="0"/>
            </a:p>
          </p:txBody>
        </p:sp>
      </p:grpSp>
      <p:sp>
        <p:nvSpPr>
          <p:cNvPr id="64" name="Rectangle 68"/>
          <p:cNvSpPr>
            <a:spLocks noChangeArrowheads="1"/>
          </p:cNvSpPr>
          <p:nvPr/>
        </p:nvSpPr>
        <p:spPr bwMode="auto">
          <a:xfrm>
            <a:off x="2699792" y="3989104"/>
            <a:ext cx="3943362" cy="427038"/>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5.3 </a:t>
            </a:r>
            <a:r>
              <a:rPr lang="zh-CN" altLang="en-US" sz="2200" b="1" dirty="0" smtClean="0">
                <a:solidFill>
                  <a:schemeClr val="bg1">
                    <a:lumMod val="65000"/>
                  </a:schemeClr>
                </a:solidFill>
                <a:latin typeface="+mn-ea"/>
              </a:rPr>
              <a:t>限失真信源编码定理</a:t>
            </a:r>
            <a:endParaRPr lang="zh-CN" altLang="en-US" sz="2200" b="1" dirty="0">
              <a:solidFill>
                <a:schemeClr val="bg1">
                  <a:lumMod val="65000"/>
                </a:schemeClr>
              </a:solidFill>
              <a:latin typeface="+mn-ea"/>
            </a:endParaRPr>
          </a:p>
        </p:txBody>
      </p:sp>
      <p:sp>
        <p:nvSpPr>
          <p:cNvPr id="65" name="Rectangle 69"/>
          <p:cNvSpPr>
            <a:spLocks noChangeArrowheads="1"/>
          </p:cNvSpPr>
          <p:nvPr/>
        </p:nvSpPr>
        <p:spPr bwMode="auto">
          <a:xfrm>
            <a:off x="2683901" y="5019387"/>
            <a:ext cx="3803661" cy="427037"/>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5.4 </a:t>
            </a:r>
            <a:r>
              <a:rPr lang="zh-CN" altLang="en-US" sz="2200" b="1" dirty="0" smtClean="0">
                <a:solidFill>
                  <a:schemeClr val="bg1">
                    <a:lumMod val="65000"/>
                  </a:schemeClr>
                </a:solidFill>
                <a:latin typeface="+mn-ea"/>
              </a:rPr>
              <a:t>常用信源编码方法简介</a:t>
            </a:r>
            <a:endParaRPr lang="zh-CN" altLang="en-US" sz="2200" b="1" dirty="0">
              <a:solidFill>
                <a:schemeClr val="bg1">
                  <a:lumMod val="65000"/>
                </a:schemeClr>
              </a:solidFill>
              <a:latin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1E18A41-C4C4-44BD-9775-71B2D0526518}" type="slidenum">
              <a:rPr lang="en-US" altLang="zh-CN" sz="1400">
                <a:latin typeface="Arial" panose="020B0604020202020204" pitchFamily="34" charset="0"/>
              </a:rPr>
              <a:pPr/>
              <a:t>50</a:t>
            </a:fld>
            <a:endParaRPr lang="en-US" altLang="zh-CN" sz="1400">
              <a:latin typeface="Arial" panose="020B0604020202020204" pitchFamily="34" charset="0"/>
            </a:endParaRPr>
          </a:p>
        </p:txBody>
      </p:sp>
      <p:sp>
        <p:nvSpPr>
          <p:cNvPr id="65540" name="Rectangle 3"/>
          <p:cNvSpPr>
            <a:spLocks noGrp="1" noChangeArrowheads="1"/>
          </p:cNvSpPr>
          <p:nvPr>
            <p:ph type="body" idx="1"/>
          </p:nvPr>
        </p:nvSpPr>
        <p:spPr>
          <a:xfrm>
            <a:off x="1143000" y="1251719"/>
            <a:ext cx="7772400" cy="4114800"/>
          </a:xfrm>
        </p:spPr>
        <p:txBody>
          <a:bodyPr/>
          <a:lstStyle/>
          <a:p>
            <a:pPr marL="0" indent="20638" algn="just" eaLnBrk="1" hangingPunct="1">
              <a:lnSpc>
                <a:spcPct val="120000"/>
              </a:lnSpc>
              <a:buFont typeface="Monotype Sorts" pitchFamily="2" charset="2"/>
              <a:buNone/>
            </a:pPr>
            <a:r>
              <a:rPr lang="zh-CN" altLang="en-US" sz="2400" b="1" dirty="0" smtClean="0">
                <a:latin typeface="Times New Roman" panose="02020603050405020304" pitchFamily="18" charset="0"/>
              </a:rPr>
              <a:t>变长编码效率的</a:t>
            </a:r>
            <a:r>
              <a:rPr lang="zh-CN" altLang="en-US" sz="2400" b="1" dirty="0" smtClean="0">
                <a:solidFill>
                  <a:srgbClr val="FF0000"/>
                </a:solidFill>
                <a:latin typeface="Times New Roman" panose="02020603050405020304" pitchFamily="18" charset="0"/>
              </a:rPr>
              <a:t>下界</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marL="0" indent="20638" algn="just" eaLnBrk="1" hangingPunct="1">
              <a:lnSpc>
                <a:spcPct val="120000"/>
              </a:lnSpc>
              <a:buFont typeface="Monotype Sorts" pitchFamily="2" charset="2"/>
              <a:buNone/>
            </a:pPr>
            <a:endParaRPr lang="en-US" altLang="zh-CN" sz="2400" b="1" dirty="0">
              <a:latin typeface="Times New Roman" panose="02020603050405020304" pitchFamily="18" charset="0"/>
            </a:endParaRPr>
          </a:p>
          <a:p>
            <a:pPr marL="0" indent="20638" algn="just" eaLnBrk="1" hangingPunct="1">
              <a:lnSpc>
                <a:spcPct val="120000"/>
              </a:lnSpc>
              <a:buFont typeface="Monotype Sorts" pitchFamily="2" charset="2"/>
              <a:buNone/>
            </a:pPr>
            <a:endParaRPr lang="en-US" altLang="zh-CN" sz="2400" b="1" dirty="0" smtClean="0">
              <a:latin typeface="Times New Roman" panose="02020603050405020304" pitchFamily="18" charset="0"/>
            </a:endParaRPr>
          </a:p>
          <a:p>
            <a:pPr marL="0" indent="0" algn="just" eaLnBrk="1" hangingPunct="1">
              <a:lnSpc>
                <a:spcPct val="115000"/>
              </a:lnSpc>
              <a:buNone/>
            </a:pPr>
            <a:r>
              <a:rPr lang="zh-CN" altLang="en-US" sz="2400" b="1" dirty="0" smtClean="0">
                <a:solidFill>
                  <a:srgbClr val="FF0000"/>
                </a:solidFill>
                <a:latin typeface="宋体" panose="02010600030101010101" pitchFamily="2" charset="-122"/>
              </a:rPr>
              <a:t>无失真</a:t>
            </a:r>
            <a:r>
              <a:rPr lang="zh-CN" altLang="en-US" sz="2400" b="1" dirty="0" smtClean="0">
                <a:latin typeface="宋体" panose="02010600030101010101" pitchFamily="2" charset="-122"/>
              </a:rPr>
              <a:t>编码效率</a:t>
            </a:r>
            <a:r>
              <a:rPr lang="zh-CN" altLang="en-US" sz="2400" b="1" dirty="0">
                <a:solidFill>
                  <a:srgbClr val="FF0000"/>
                </a:solidFill>
                <a:latin typeface="宋体" panose="02010600030101010101" pitchFamily="2" charset="-122"/>
              </a:rPr>
              <a:t>总是小于</a:t>
            </a:r>
            <a:r>
              <a:rPr lang="en-US" altLang="zh-CN" sz="2400" b="1" dirty="0">
                <a:solidFill>
                  <a:srgbClr val="FF0000"/>
                </a:solidFill>
                <a:latin typeface="宋体" panose="02010600030101010101" pitchFamily="2" charset="-122"/>
              </a:rPr>
              <a:t>1</a:t>
            </a:r>
            <a:r>
              <a:rPr lang="zh-CN" altLang="en-US" sz="2400" b="1" dirty="0">
                <a:latin typeface="宋体" panose="02010600030101010101" pitchFamily="2" charset="-122"/>
              </a:rPr>
              <a:t>，可以用它来衡量各种编码方法的优劣。</a:t>
            </a:r>
          </a:p>
          <a:p>
            <a:pPr marL="0" indent="0" algn="just" eaLnBrk="1" hangingPunct="1">
              <a:lnSpc>
                <a:spcPct val="115000"/>
              </a:lnSpc>
              <a:buNone/>
            </a:pPr>
            <a:r>
              <a:rPr lang="zh-CN" altLang="en-US" sz="2400" b="1" dirty="0">
                <a:latin typeface="宋体" panose="02010600030101010101" pitchFamily="2" charset="-122"/>
              </a:rPr>
              <a:t>为了衡量各种编码方法与</a:t>
            </a:r>
            <a:r>
              <a:rPr lang="zh-CN" altLang="en-US" sz="2400" b="1" dirty="0">
                <a:solidFill>
                  <a:srgbClr val="FF0000"/>
                </a:solidFill>
                <a:latin typeface="宋体" panose="02010600030101010101" pitchFamily="2" charset="-122"/>
              </a:rPr>
              <a:t>最佳码</a:t>
            </a:r>
            <a:r>
              <a:rPr lang="zh-CN" altLang="en-US" sz="2400" b="1" dirty="0">
                <a:latin typeface="宋体" panose="02010600030101010101" pitchFamily="2" charset="-122"/>
              </a:rPr>
              <a:t>的差距，定义码的剩余度为</a:t>
            </a:r>
            <a:r>
              <a:rPr lang="zh-CN" altLang="en-US" sz="2400" dirty="0"/>
              <a:t> </a:t>
            </a:r>
          </a:p>
          <a:p>
            <a:pPr marL="0" indent="20638" algn="just" eaLnBrk="1" hangingPunct="1">
              <a:lnSpc>
                <a:spcPct val="120000"/>
              </a:lnSpc>
              <a:buFont typeface="Monotype Sorts" pitchFamily="2" charset="2"/>
              <a:buNone/>
            </a:pPr>
            <a:r>
              <a:rPr lang="zh-CN" altLang="en-US" sz="2400" b="1" dirty="0" smtClean="0">
                <a:latin typeface="Times New Roman" panose="02020603050405020304" pitchFamily="18" charset="0"/>
              </a:rPr>
              <a:t> </a:t>
            </a:r>
          </a:p>
        </p:txBody>
      </p:sp>
      <p:sp>
        <p:nvSpPr>
          <p:cNvPr id="65541" name="标题 6"/>
          <p:cNvSpPr>
            <a:spLocks noGrp="1"/>
          </p:cNvSpPr>
          <p:nvPr>
            <p:ph type="title" idx="4294967295"/>
          </p:nvPr>
        </p:nvSpPr>
        <p:spPr>
          <a:xfrm>
            <a:off x="1079612" y="385712"/>
            <a:ext cx="7772400" cy="703548"/>
          </a:xfrm>
        </p:spPr>
        <p:txBody>
          <a:bodyPr/>
          <a:lstStyle/>
          <a:p>
            <a:pPr algn="ctr" eaLnBrk="1" hangingPunct="1"/>
            <a:r>
              <a:rPr lang="zh-CN" altLang="en-US" sz="3600" dirty="0"/>
              <a:t>变</a:t>
            </a:r>
            <a:r>
              <a:rPr lang="zh-CN" altLang="en-US" sz="3600" dirty="0" smtClean="0"/>
              <a:t>长编码效率</a:t>
            </a:r>
          </a:p>
        </p:txBody>
      </p:sp>
      <p:graphicFrame>
        <p:nvGraphicFramePr>
          <p:cNvPr id="5" name="Object 4"/>
          <p:cNvGraphicFramePr>
            <a:graphicFrameLocks noChangeAspect="1"/>
          </p:cNvGraphicFramePr>
          <p:nvPr>
            <p:extLst>
              <p:ext uri="{D42A27DB-BD31-4B8C-83A1-F6EECF244321}">
                <p14:modId xmlns:p14="http://schemas.microsoft.com/office/powerpoint/2010/main" val="239716821"/>
              </p:ext>
            </p:extLst>
          </p:nvPr>
        </p:nvGraphicFramePr>
        <p:xfrm>
          <a:off x="2339752" y="1772816"/>
          <a:ext cx="3947982" cy="1243885"/>
        </p:xfrm>
        <a:graphic>
          <a:graphicData uri="http://schemas.openxmlformats.org/presentationml/2006/ole">
            <mc:AlternateContent xmlns:mc="http://schemas.openxmlformats.org/markup-compatibility/2006">
              <mc:Choice xmlns:v="urn:schemas-microsoft-com:vml" Requires="v">
                <p:oleObj spid="_x0000_s50928" name="Equation" r:id="rId4" imgW="1854000" imgH="583920" progId="Equation.DSMT4">
                  <p:embed/>
                </p:oleObj>
              </mc:Choice>
              <mc:Fallback>
                <p:oleObj name="Equation" r:id="rId4" imgW="1854000" imgH="583920" progId="Equation.DSMT4">
                  <p:embed/>
                  <p:pic>
                    <p:nvPicPr>
                      <p:cNvPr id="4198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1772816"/>
                        <a:ext cx="3947982" cy="1243885"/>
                      </a:xfrm>
                      <a:prstGeom prst="rect">
                        <a:avLst/>
                      </a:prstGeom>
                      <a:noFill/>
                      <a:ln>
                        <a:noFill/>
                      </a:ln>
                      <a:effectLs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1453345215"/>
              </p:ext>
            </p:extLst>
          </p:nvPr>
        </p:nvGraphicFramePr>
        <p:xfrm>
          <a:off x="2123728" y="4247775"/>
          <a:ext cx="5472112" cy="1497013"/>
        </p:xfrm>
        <a:graphic>
          <a:graphicData uri="http://schemas.openxmlformats.org/presentationml/2006/ole">
            <mc:AlternateContent xmlns:mc="http://schemas.openxmlformats.org/markup-compatibility/2006">
              <mc:Choice xmlns:v="urn:schemas-microsoft-com:vml" Requires="v">
                <p:oleObj spid="_x0000_s50929" name="公式" r:id="rId6" imgW="2336800" imgH="635000" progId="Equation.3">
                  <p:embed/>
                </p:oleObj>
              </mc:Choice>
              <mc:Fallback>
                <p:oleObj name="公式" r:id="rId6" imgW="2336800" imgH="635000" progId="Equation.3">
                  <p:embed/>
                  <p:pic>
                    <p:nvPicPr>
                      <p:cNvPr id="1843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728" y="4247775"/>
                        <a:ext cx="5472112"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798730" y="5865648"/>
            <a:ext cx="7985738" cy="707886"/>
          </a:xfrm>
          <a:prstGeom prst="rect">
            <a:avLst/>
          </a:prstGeom>
        </p:spPr>
        <p:txBody>
          <a:bodyPr wrap="square">
            <a:spAutoFit/>
          </a:bodyPr>
          <a:lstStyle/>
          <a:p>
            <a:r>
              <a:rPr lang="zh-CN" altLang="en-US" sz="2000" dirty="0" smtClean="0">
                <a:latin typeface="Arial" pitchFamily="34" charset="0"/>
              </a:rPr>
              <a:t>对某</a:t>
            </a:r>
            <a:r>
              <a:rPr lang="zh-CN" altLang="en-US" sz="2000" dirty="0">
                <a:latin typeface="Arial" pitchFamily="34" charset="0"/>
              </a:rPr>
              <a:t>一信源和某一</a:t>
            </a:r>
            <a:r>
              <a:rPr lang="zh-CN" altLang="en-US" sz="2000" dirty="0" smtClean="0">
                <a:latin typeface="Arial" pitchFamily="34" charset="0"/>
              </a:rPr>
              <a:t>码符号集</a:t>
            </a:r>
            <a:r>
              <a:rPr lang="zh-CN" altLang="en-US" sz="2000" dirty="0">
                <a:latin typeface="Arial" pitchFamily="34" charset="0"/>
              </a:rPr>
              <a:t>，若有一</a:t>
            </a:r>
            <a:r>
              <a:rPr lang="zh-CN" altLang="en-US" sz="2000" dirty="0" smtClean="0">
                <a:latin typeface="Arial" pitchFamily="34" charset="0"/>
              </a:rPr>
              <a:t>个唯一可</a:t>
            </a:r>
            <a:r>
              <a:rPr lang="zh-CN" altLang="en-US" sz="2000" dirty="0">
                <a:latin typeface="Arial" pitchFamily="34" charset="0"/>
              </a:rPr>
              <a:t>译码，其平均长度</a:t>
            </a:r>
            <a:r>
              <a:rPr lang="zh-CN" altLang="en-US" sz="2000" dirty="0" smtClean="0">
                <a:latin typeface="Arial" pitchFamily="34" charset="0"/>
              </a:rPr>
              <a:t>小于所有其他</a:t>
            </a:r>
            <a:r>
              <a:rPr lang="zh-CN" altLang="en-US" sz="2000" dirty="0">
                <a:latin typeface="Arial" pitchFamily="34" charset="0"/>
              </a:rPr>
              <a:t>唯一</a:t>
            </a:r>
            <a:r>
              <a:rPr lang="zh-CN" altLang="en-US" sz="2000" dirty="0" smtClean="0">
                <a:latin typeface="Arial" pitchFamily="34" charset="0"/>
              </a:rPr>
              <a:t>可</a:t>
            </a:r>
            <a:r>
              <a:rPr lang="zh-CN" altLang="en-US" sz="2000" dirty="0">
                <a:latin typeface="Arial" pitchFamily="34" charset="0"/>
              </a:rPr>
              <a:t>译码的平均长度，则称该码为</a:t>
            </a:r>
            <a:r>
              <a:rPr lang="zh-CN" altLang="en-US" sz="2000" b="1" dirty="0">
                <a:solidFill>
                  <a:srgbClr val="FF0000"/>
                </a:solidFill>
                <a:latin typeface="Arial" pitchFamily="34" charset="0"/>
              </a:rPr>
              <a:t>最佳码</a:t>
            </a:r>
            <a:r>
              <a:rPr lang="zh-CN" altLang="en-US" sz="2000" dirty="0">
                <a:latin typeface="Arial" pitchFamily="34" charset="0"/>
              </a:rPr>
              <a:t>或</a:t>
            </a:r>
            <a:r>
              <a:rPr lang="zh-CN" altLang="en-US" sz="2000" b="1" dirty="0">
                <a:latin typeface="Arial" pitchFamily="34" charset="0"/>
              </a:rPr>
              <a:t>紧致码</a:t>
            </a:r>
            <a:r>
              <a:rPr lang="zh-CN" altLang="en-US" sz="2000" dirty="0">
                <a:latin typeface="Arial" pitchFamily="34" charset="0"/>
              </a:rPr>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92230B5-C107-4EA4-9C12-97577513A729}" type="slidenum">
              <a:rPr lang="zh-CN" altLang="en-US" smtClean="0"/>
              <a:pPr/>
              <a:t>51</a:t>
            </a:fld>
            <a:endParaRPr lang="zh-CN" altLang="en-US"/>
          </a:p>
        </p:txBody>
      </p:sp>
      <p:sp>
        <p:nvSpPr>
          <p:cNvPr id="7" name="Rectangle 3"/>
          <p:cNvSpPr txBox="1">
            <a:spLocks noChangeArrowheads="1"/>
          </p:cNvSpPr>
          <p:nvPr/>
        </p:nvSpPr>
        <p:spPr>
          <a:xfrm>
            <a:off x="684213" y="2349500"/>
            <a:ext cx="1008062" cy="503238"/>
          </a:xfrm>
          <a:prstGeom prst="rect">
            <a:avLst/>
          </a:prstGeom>
        </p:spPr>
        <p:txBody>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smtClean="0">
                <a:ln>
                  <a:noFill/>
                </a:ln>
                <a:solidFill>
                  <a:schemeClr val="tx1"/>
                </a:solidFill>
                <a:effectLst/>
                <a:uLnTx/>
                <a:uFillTx/>
                <a:latin typeface="Times New Roman" pitchFamily="18" charset="0"/>
                <a:ea typeface="+mn-ea"/>
                <a:cs typeface="Times New Roman" pitchFamily="18" charset="0"/>
              </a:rPr>
              <a:t>由</a:t>
            </a:r>
            <a:endParaRPr kumimoji="0" lang="zh-CN" altLang="en-US" sz="28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endParaRPr>
          </a:p>
        </p:txBody>
      </p:sp>
      <p:sp>
        <p:nvSpPr>
          <p:cNvPr id="9" name="Rectangle 9"/>
          <p:cNvSpPr>
            <a:spLocks noChangeArrowheads="1"/>
          </p:cNvSpPr>
          <p:nvPr/>
        </p:nvSpPr>
        <p:spPr bwMode="auto">
          <a:xfrm>
            <a:off x="539750" y="981075"/>
            <a:ext cx="7696200" cy="1079500"/>
          </a:xfrm>
          <a:prstGeom prst="rect">
            <a:avLst/>
          </a:prstGeom>
          <a:noFill/>
          <a:ln w="9525">
            <a:noFill/>
            <a:miter lim="800000"/>
            <a:headEnd/>
            <a:tailEnd/>
          </a:ln>
        </p:spPr>
        <p:txBody>
          <a:bodyPr/>
          <a:lstStyle/>
          <a:p>
            <a:pPr marL="342900" indent="-342900" algn="l">
              <a:lnSpc>
                <a:spcPct val="115000"/>
              </a:lnSpc>
              <a:spcBef>
                <a:spcPct val="20000"/>
              </a:spcBef>
              <a:buFontTx/>
              <a:buChar char="•"/>
            </a:pPr>
            <a:r>
              <a:rPr kumimoji="0" lang="zh-CN" altLang="en-US" sz="2800" b="1" dirty="0">
                <a:solidFill>
                  <a:schemeClr val="tx1"/>
                </a:solidFill>
                <a:latin typeface="Times New Roman" pitchFamily="18" charset="0"/>
                <a:cs typeface="Times New Roman" pitchFamily="18" charset="0"/>
              </a:rPr>
              <a:t>若对</a:t>
            </a:r>
            <a:r>
              <a:rPr kumimoji="0" lang="zh-CN" altLang="en-US" sz="2800" b="1" dirty="0">
                <a:solidFill>
                  <a:srgbClr val="FF0000"/>
                </a:solidFill>
                <a:latin typeface="Times New Roman" pitchFamily="18" charset="0"/>
                <a:cs typeface="Times New Roman" pitchFamily="18" charset="0"/>
              </a:rPr>
              <a:t>例</a:t>
            </a:r>
            <a:r>
              <a:rPr kumimoji="0" lang="en-US" altLang="zh-CN" sz="2800" b="1" dirty="0">
                <a:solidFill>
                  <a:srgbClr val="FF0000"/>
                </a:solidFill>
                <a:latin typeface="Times New Roman" pitchFamily="18" charset="0"/>
                <a:cs typeface="Times New Roman" pitchFamily="18" charset="0"/>
              </a:rPr>
              <a:t>5-2</a:t>
            </a:r>
            <a:r>
              <a:rPr kumimoji="0" lang="zh-CN" altLang="en-US" sz="2800" b="1" dirty="0">
                <a:solidFill>
                  <a:schemeClr val="tx1"/>
                </a:solidFill>
                <a:latin typeface="Times New Roman" pitchFamily="18" charset="0"/>
                <a:cs typeface="Times New Roman" pitchFamily="18" charset="0"/>
              </a:rPr>
              <a:t>用变长码</a:t>
            </a:r>
            <a:r>
              <a:rPr kumimoji="0" lang="zh-CN" altLang="en-US" sz="2800" b="1" dirty="0" smtClean="0">
                <a:solidFill>
                  <a:schemeClr val="tx1"/>
                </a:solidFill>
                <a:latin typeface="Times New Roman" pitchFamily="18" charset="0"/>
                <a:cs typeface="Times New Roman" pitchFamily="18" charset="0"/>
              </a:rPr>
              <a:t>实现</a:t>
            </a:r>
            <a:r>
              <a:rPr kumimoji="0" lang="en-US" altLang="zh-CN" sz="2800" b="1" dirty="0" smtClean="0">
                <a:solidFill>
                  <a:schemeClr val="tx1"/>
                </a:solidFill>
                <a:latin typeface="Times New Roman" pitchFamily="18" charset="0"/>
                <a:cs typeface="Times New Roman" pitchFamily="18" charset="0"/>
              </a:rPr>
              <a:t>，</a:t>
            </a:r>
            <a:r>
              <a:rPr kumimoji="0" lang="zh-CN" altLang="en-US" sz="2800" b="1" dirty="0" smtClean="0">
                <a:solidFill>
                  <a:schemeClr val="tx1"/>
                </a:solidFill>
                <a:latin typeface="Times New Roman" pitchFamily="18" charset="0"/>
                <a:cs typeface="Times New Roman" pitchFamily="18" charset="0"/>
              </a:rPr>
              <a:t>要求</a:t>
            </a:r>
            <a:r>
              <a:rPr kumimoji="0" lang="en-US" altLang="zh-CN" sz="2800" b="1" i="1" dirty="0">
                <a:solidFill>
                  <a:schemeClr val="tx1"/>
                </a:solidFill>
                <a:latin typeface="Times New Roman" pitchFamily="18" charset="0"/>
                <a:cs typeface="Times New Roman" pitchFamily="18" charset="0"/>
              </a:rPr>
              <a:t>η</a:t>
            </a:r>
            <a:r>
              <a:rPr kumimoji="0" lang="zh-CN" altLang="en-US" sz="2800" b="1" dirty="0">
                <a:solidFill>
                  <a:schemeClr val="tx1"/>
                </a:solidFill>
                <a:latin typeface="Times New Roman" pitchFamily="18" charset="0"/>
                <a:cs typeface="Times New Roman" pitchFamily="18" charset="0"/>
              </a:rPr>
              <a:t>＞</a:t>
            </a:r>
            <a:r>
              <a:rPr kumimoji="0" lang="en-US" altLang="zh-CN" sz="2800" b="1" dirty="0">
                <a:solidFill>
                  <a:schemeClr val="tx1"/>
                </a:solidFill>
                <a:latin typeface="Times New Roman" pitchFamily="18" charset="0"/>
                <a:cs typeface="Times New Roman" pitchFamily="18" charset="0"/>
              </a:rPr>
              <a:t>90</a:t>
            </a:r>
            <a:r>
              <a:rPr kumimoji="0" lang="en-US" altLang="zh-CN" sz="2800" b="1" dirty="0" smtClean="0">
                <a:solidFill>
                  <a:schemeClr val="tx1"/>
                </a:solidFill>
                <a:latin typeface="Times New Roman" pitchFamily="18" charset="0"/>
                <a:cs typeface="Times New Roman" pitchFamily="18" charset="0"/>
              </a:rPr>
              <a:t>%，</a:t>
            </a:r>
            <a:r>
              <a:rPr kumimoji="0" lang="zh-CN" altLang="en-US" sz="2800" b="1" dirty="0" smtClean="0">
                <a:solidFill>
                  <a:schemeClr val="tx1"/>
                </a:solidFill>
                <a:latin typeface="Times New Roman" pitchFamily="18" charset="0"/>
                <a:cs typeface="Times New Roman" pitchFamily="18" charset="0"/>
              </a:rPr>
              <a:t>用二进制进行编码</a:t>
            </a:r>
            <a:r>
              <a:rPr kumimoji="0" lang="en-US" altLang="zh-CN" sz="2800" b="1" dirty="0" smtClean="0">
                <a:solidFill>
                  <a:schemeClr val="tx1"/>
                </a:solidFill>
                <a:latin typeface="Times New Roman" pitchFamily="18" charset="0"/>
                <a:cs typeface="Times New Roman" pitchFamily="18" charset="0"/>
              </a:rPr>
              <a:t>，</a:t>
            </a:r>
            <a:r>
              <a:rPr kumimoji="0" lang="en-US" altLang="zh-CN" sz="2800" b="1" i="1" dirty="0" smtClean="0">
                <a:solidFill>
                  <a:schemeClr val="tx1"/>
                </a:solidFill>
                <a:latin typeface="Times New Roman" pitchFamily="18" charset="0"/>
                <a:cs typeface="Times New Roman" pitchFamily="18" charset="0"/>
              </a:rPr>
              <a:t>m</a:t>
            </a:r>
            <a:r>
              <a:rPr kumimoji="0" lang="zh-CN" altLang="en-US" sz="2800" b="1" dirty="0">
                <a:solidFill>
                  <a:schemeClr val="tx1"/>
                </a:solidFill>
                <a:latin typeface="Times New Roman" pitchFamily="18" charset="0"/>
                <a:cs typeface="Times New Roman" pitchFamily="18" charset="0"/>
              </a:rPr>
              <a:t>＝</a:t>
            </a:r>
            <a:r>
              <a:rPr kumimoji="0" lang="en-US" altLang="zh-CN" sz="2800" b="1" dirty="0" smtClean="0">
                <a:solidFill>
                  <a:schemeClr val="tx1"/>
                </a:solidFill>
                <a:latin typeface="Times New Roman" pitchFamily="18" charset="0"/>
                <a:cs typeface="Times New Roman" pitchFamily="18" charset="0"/>
              </a:rPr>
              <a:t>2，log</a:t>
            </a:r>
            <a:r>
              <a:rPr kumimoji="0" lang="en-US" altLang="zh-CN" sz="2800" b="1" baseline="-30000" dirty="0" smtClean="0">
                <a:solidFill>
                  <a:schemeClr val="tx1"/>
                </a:solidFill>
                <a:latin typeface="Times New Roman" pitchFamily="18" charset="0"/>
                <a:cs typeface="Times New Roman" pitchFamily="18" charset="0"/>
              </a:rPr>
              <a:t>2</a:t>
            </a:r>
            <a:r>
              <a:rPr kumimoji="0" lang="en-US" altLang="zh-CN" sz="2800" b="1" i="1" dirty="0" smtClean="0">
                <a:solidFill>
                  <a:schemeClr val="tx1"/>
                </a:solidFill>
                <a:latin typeface="Times New Roman" pitchFamily="18" charset="0"/>
                <a:cs typeface="Times New Roman" pitchFamily="18" charset="0"/>
              </a:rPr>
              <a:t>m</a:t>
            </a:r>
            <a:r>
              <a:rPr kumimoji="0" lang="en-US" altLang="zh-CN" sz="2800" b="1" dirty="0" smtClean="0">
                <a:solidFill>
                  <a:schemeClr val="tx1"/>
                </a:solidFill>
                <a:latin typeface="Times New Roman" pitchFamily="18" charset="0"/>
                <a:cs typeface="Times New Roman" pitchFamily="18" charset="0"/>
              </a:rPr>
              <a:t>=1</a:t>
            </a:r>
            <a:r>
              <a:rPr kumimoji="0" lang="zh-CN" altLang="en-US" sz="2800" b="1" dirty="0" smtClean="0">
                <a:solidFill>
                  <a:schemeClr val="tx1"/>
                </a:solidFill>
                <a:latin typeface="Times New Roman" pitchFamily="18" charset="0"/>
                <a:cs typeface="Times New Roman" pitchFamily="18" charset="0"/>
              </a:rPr>
              <a:t>。</a:t>
            </a:r>
            <a:endParaRPr kumimoji="0" lang="zh-CN" altLang="en-US" sz="2800" b="1" dirty="0">
              <a:solidFill>
                <a:schemeClr val="tx1"/>
              </a:solidFill>
              <a:latin typeface="Times New Roman" pitchFamily="18" charset="0"/>
              <a:cs typeface="Times New Roman" pitchFamily="18" charset="0"/>
            </a:endParaRPr>
          </a:p>
        </p:txBody>
      </p:sp>
      <p:sp>
        <p:nvSpPr>
          <p:cNvPr id="10" name="Rectangle 10"/>
          <p:cNvSpPr>
            <a:spLocks noChangeArrowheads="1"/>
          </p:cNvSpPr>
          <p:nvPr/>
        </p:nvSpPr>
        <p:spPr bwMode="auto">
          <a:xfrm>
            <a:off x="1285852" y="5286388"/>
            <a:ext cx="2663825" cy="792163"/>
          </a:xfrm>
          <a:prstGeom prst="rect">
            <a:avLst/>
          </a:prstGeom>
          <a:noFill/>
          <a:ln w="9525">
            <a:noFill/>
            <a:miter lim="800000"/>
            <a:headEnd/>
            <a:tailEnd/>
          </a:ln>
        </p:spPr>
        <p:txBody>
          <a:bodyPr/>
          <a:lstStyle/>
          <a:p>
            <a:pPr marL="342900" indent="-342900" algn="l">
              <a:lnSpc>
                <a:spcPct val="90000"/>
              </a:lnSpc>
              <a:spcBef>
                <a:spcPct val="20000"/>
              </a:spcBef>
            </a:pPr>
            <a:r>
              <a:rPr kumimoji="0" lang="zh-CN" altLang="en-US" sz="3200" b="1" dirty="0">
                <a:solidFill>
                  <a:schemeClr val="tx1"/>
                </a:solidFill>
                <a:latin typeface="Times New Roman" pitchFamily="18" charset="0"/>
                <a:cs typeface="Times New Roman" pitchFamily="18" charset="0"/>
              </a:rPr>
              <a:t>得</a:t>
            </a:r>
            <a:r>
              <a:rPr kumimoji="0" lang="en-US" altLang="zh-CN" sz="3200" b="1" i="1" dirty="0">
                <a:solidFill>
                  <a:srgbClr val="FF0000"/>
                </a:solidFill>
                <a:latin typeface="Times New Roman" pitchFamily="18" charset="0"/>
                <a:cs typeface="Times New Roman" pitchFamily="18" charset="0"/>
              </a:rPr>
              <a:t>L</a:t>
            </a:r>
            <a:r>
              <a:rPr kumimoji="0" lang="en-US" altLang="zh-CN" sz="3200" b="1" dirty="0">
                <a:solidFill>
                  <a:srgbClr val="FF0000"/>
                </a:solidFill>
                <a:latin typeface="Times New Roman" pitchFamily="18" charset="0"/>
                <a:cs typeface="Times New Roman" pitchFamily="18" charset="0"/>
              </a:rPr>
              <a:t>= 4</a:t>
            </a:r>
          </a:p>
        </p:txBody>
      </p:sp>
      <p:graphicFrame>
        <p:nvGraphicFramePr>
          <p:cNvPr id="505860" name="Object 4"/>
          <p:cNvGraphicFramePr>
            <a:graphicFrameLocks noChangeAspect="1"/>
          </p:cNvGraphicFramePr>
          <p:nvPr/>
        </p:nvGraphicFramePr>
        <p:xfrm>
          <a:off x="1857356" y="2214554"/>
          <a:ext cx="3857652" cy="1215425"/>
        </p:xfrm>
        <a:graphic>
          <a:graphicData uri="http://schemas.openxmlformats.org/presentationml/2006/ole">
            <mc:AlternateContent xmlns:mc="http://schemas.openxmlformats.org/markup-compatibility/2006">
              <mc:Choice xmlns:v="urn:schemas-microsoft-com:vml" Requires="v">
                <p:oleObj spid="_x0000_s51944" name="Equation" r:id="rId3" imgW="1854000" imgH="583920" progId="Equation.DSMT4">
                  <p:embed/>
                </p:oleObj>
              </mc:Choice>
              <mc:Fallback>
                <p:oleObj name="Equation" r:id="rId3" imgW="1854000" imgH="583920" progId="Equation.DSMT4">
                  <p:embed/>
                  <p:pic>
                    <p:nvPicPr>
                      <p:cNvPr id="5058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56" y="2214554"/>
                        <a:ext cx="3857652" cy="121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5861" name="Object 5"/>
          <p:cNvGraphicFramePr>
            <a:graphicFrameLocks noChangeAspect="1"/>
          </p:cNvGraphicFramePr>
          <p:nvPr/>
        </p:nvGraphicFramePr>
        <p:xfrm>
          <a:off x="1928794" y="3714752"/>
          <a:ext cx="2428892" cy="1509852"/>
        </p:xfrm>
        <a:graphic>
          <a:graphicData uri="http://schemas.openxmlformats.org/presentationml/2006/ole">
            <mc:AlternateContent xmlns:mc="http://schemas.openxmlformats.org/markup-compatibility/2006">
              <mc:Choice xmlns:v="urn:schemas-microsoft-com:vml" Requires="v">
                <p:oleObj spid="_x0000_s51945" name="Equation" r:id="rId5" imgW="939600" imgH="583920" progId="Equation.DSMT4">
                  <p:embed/>
                </p:oleObj>
              </mc:Choice>
              <mc:Fallback>
                <p:oleObj name="Equation" r:id="rId5" imgW="939600" imgH="583920" progId="Equation.DSMT4">
                  <p:embed/>
                  <p:pic>
                    <p:nvPicPr>
                      <p:cNvPr id="5058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794" y="3714752"/>
                        <a:ext cx="2428892" cy="150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137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1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1000"/>
                                        <p:tgtEl>
                                          <p:spTgt spid="7">
                                            <p:txEl>
                                              <p:pRg st="0" end="0"/>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5058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58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wipe(left)">
                                      <p:cBhvr>
                                        <p:cTn id="23"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Grp="1" noChangeAspect="1"/>
          </p:cNvGraphicFramePr>
          <p:nvPr>
            <p:ph sz="half" idx="1"/>
          </p:nvPr>
        </p:nvGraphicFramePr>
        <p:xfrm>
          <a:off x="1214438" y="3502025"/>
          <a:ext cx="7556500" cy="1241425"/>
        </p:xfrm>
        <a:graphic>
          <a:graphicData uri="http://schemas.openxmlformats.org/presentationml/2006/ole">
            <mc:AlternateContent xmlns:mc="http://schemas.openxmlformats.org/markup-compatibility/2006">
              <mc:Choice xmlns:v="urn:schemas-microsoft-com:vml" Requires="v">
                <p:oleObj spid="_x0000_s20449" name="公式" r:id="rId3" imgW="1777229" imgH="291973" progId="Equation.3">
                  <p:embed/>
                </p:oleObj>
              </mc:Choice>
              <mc:Fallback>
                <p:oleObj name="公式" r:id="rId3" imgW="1777229" imgH="29197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3502025"/>
                        <a:ext cx="75565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0" name="Rectangle 10"/>
          <p:cNvSpPr>
            <a:spLocks noChangeArrowheads="1"/>
          </p:cNvSpPr>
          <p:nvPr/>
        </p:nvSpPr>
        <p:spPr bwMode="auto">
          <a:xfrm>
            <a:off x="900113" y="614363"/>
            <a:ext cx="6992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3600" b="1">
                <a:solidFill>
                  <a:srgbClr val="FF0000"/>
                </a:solidFill>
              </a:rPr>
              <a:t>例</a:t>
            </a:r>
            <a:r>
              <a:rPr lang="en-US" altLang="zh-CN" sz="3600" b="1">
                <a:solidFill>
                  <a:srgbClr val="FF0000"/>
                </a:solidFill>
              </a:rPr>
              <a:t>5.3</a:t>
            </a:r>
            <a:r>
              <a:rPr lang="zh-CN" altLang="en-US" sz="3200" b="1"/>
              <a:t>设离散无记忆信源的概率空间为</a:t>
            </a:r>
            <a:endParaRPr lang="zh-CN" altLang="en-US" sz="3600" b="1"/>
          </a:p>
        </p:txBody>
      </p:sp>
      <p:graphicFrame>
        <p:nvGraphicFramePr>
          <p:cNvPr id="19459" name="Object 11"/>
          <p:cNvGraphicFramePr>
            <a:graphicFrameLocks noGrp="1" noChangeAspect="1"/>
          </p:cNvGraphicFramePr>
          <p:nvPr>
            <p:ph sz="half" idx="2"/>
          </p:nvPr>
        </p:nvGraphicFramePr>
        <p:xfrm>
          <a:off x="2916238" y="1624013"/>
          <a:ext cx="2735262" cy="1622425"/>
        </p:xfrm>
        <a:graphic>
          <a:graphicData uri="http://schemas.openxmlformats.org/presentationml/2006/ole">
            <mc:AlternateContent xmlns:mc="http://schemas.openxmlformats.org/markup-compatibility/2006">
              <mc:Choice xmlns:v="urn:schemas-microsoft-com:vml" Requires="v">
                <p:oleObj spid="_x0000_s20450" name="公式" r:id="rId5" imgW="1028700" imgH="609600" progId="Equation.3">
                  <p:embed/>
                </p:oleObj>
              </mc:Choice>
              <mc:Fallback>
                <p:oleObj name="公式" r:id="rId5" imgW="1028700" imgH="609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624013"/>
                        <a:ext cx="2735262" cy="162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02543A2-8373-454B-BBEA-FD381AD75405}" type="slidenum">
              <a:rPr lang="en-US" altLang="zh-CN" sz="1400">
                <a:latin typeface="Arial" panose="020B0604020202020204" pitchFamily="34" charset="0"/>
              </a:rPr>
              <a:pPr/>
              <a:t>53</a:t>
            </a:fld>
            <a:endParaRPr lang="en-US" altLang="zh-CN" sz="1400">
              <a:latin typeface="Arial" panose="020B0604020202020204" pitchFamily="34" charset="0"/>
            </a:endParaRPr>
          </a:p>
        </p:txBody>
      </p:sp>
      <p:sp>
        <p:nvSpPr>
          <p:cNvPr id="20487" name="Rectangle 3"/>
          <p:cNvSpPr>
            <a:spLocks noGrp="1" noChangeArrowheads="1"/>
          </p:cNvSpPr>
          <p:nvPr>
            <p:ph type="body" idx="1"/>
          </p:nvPr>
        </p:nvSpPr>
        <p:spPr>
          <a:xfrm>
            <a:off x="1282700" y="3684588"/>
            <a:ext cx="6940550" cy="24114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kern="1200" dirty="0"/>
              <a:t>编码效率为</a:t>
            </a:r>
          </a:p>
        </p:txBody>
      </p:sp>
      <p:sp>
        <p:nvSpPr>
          <p:cNvPr id="20488" name="Rectangle 5"/>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482" name="Object 4"/>
          <p:cNvGraphicFramePr>
            <a:graphicFrameLocks noChangeAspect="1"/>
          </p:cNvGraphicFramePr>
          <p:nvPr/>
        </p:nvGraphicFramePr>
        <p:xfrm>
          <a:off x="3878263" y="3721100"/>
          <a:ext cx="3095625" cy="1016000"/>
        </p:xfrm>
        <a:graphic>
          <a:graphicData uri="http://schemas.openxmlformats.org/presentationml/2006/ole">
            <mc:AlternateContent xmlns:mc="http://schemas.openxmlformats.org/markup-compatibility/2006">
              <mc:Choice xmlns:v="urn:schemas-microsoft-com:vml" Requires="v">
                <p:oleObj spid="_x0000_s89190" name="公式" r:id="rId3" imgW="1193800" imgH="393700" progId="Equation.3">
                  <p:embed/>
                </p:oleObj>
              </mc:Choice>
              <mc:Fallback>
                <p:oleObj name="公式" r:id="rId3" imgW="11938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263" y="3721100"/>
                        <a:ext cx="3095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9" name="Rectangle 6"/>
          <p:cNvSpPr>
            <a:spLocks noChangeArrowheads="1"/>
          </p:cNvSpPr>
          <p:nvPr/>
        </p:nvSpPr>
        <p:spPr bwMode="auto">
          <a:xfrm>
            <a:off x="1258888" y="4732464"/>
            <a:ext cx="7489825" cy="176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chemeClr val="accent1"/>
              </a:buClr>
              <a:buSzPct val="70000"/>
              <a:buFont typeface="Monotype Sorts" pitchFamily="2" charset="2"/>
              <a:buChar char="n"/>
            </a:pPr>
            <a:r>
              <a:rPr lang="zh-CN" altLang="en-US" sz="3200" b="1" dirty="0">
                <a:latin typeface="+mn-lt"/>
                <a:ea typeface="+mn-ea"/>
              </a:rPr>
              <a:t>输出的</a:t>
            </a:r>
            <a:r>
              <a:rPr lang="zh-CN" altLang="en-US" sz="3200" b="1" dirty="0" smtClean="0">
                <a:solidFill>
                  <a:srgbClr val="FF0000"/>
                </a:solidFill>
                <a:latin typeface="+mn-lt"/>
                <a:ea typeface="+mn-ea"/>
              </a:rPr>
              <a:t>信息传输率</a:t>
            </a:r>
            <a:r>
              <a:rPr lang="zh-CN" altLang="en-US" sz="3200" b="1" dirty="0">
                <a:latin typeface="+mn-lt"/>
                <a:ea typeface="+mn-ea"/>
              </a:rPr>
              <a:t>为</a:t>
            </a:r>
          </a:p>
          <a:p>
            <a:pPr eaLnBrk="1" hangingPunct="1">
              <a:spcBef>
                <a:spcPct val="20000"/>
              </a:spcBef>
              <a:buClr>
                <a:schemeClr val="accent1"/>
              </a:buClr>
              <a:buSzPct val="70000"/>
            </a:pPr>
            <a:r>
              <a:rPr lang="en-US" altLang="zh-CN" sz="3200" b="1" dirty="0">
                <a:latin typeface="+mn-lt"/>
                <a:ea typeface="+mn-ea"/>
              </a:rPr>
              <a:t>	</a:t>
            </a:r>
            <a:r>
              <a:rPr lang="en-US" altLang="zh-CN" sz="3200" b="1" i="1" dirty="0" smtClean="0">
                <a:latin typeface="Arial" panose="020B0604020202020204" pitchFamily="34" charset="0"/>
                <a:ea typeface="+mn-ea"/>
                <a:cs typeface="Arial" panose="020B0604020202020204" pitchFamily="34" charset="0"/>
              </a:rPr>
              <a:t>u</a:t>
            </a:r>
            <a:r>
              <a:rPr lang="zh-CN" altLang="en-US" sz="3200" b="1" dirty="0" smtClean="0">
                <a:latin typeface="+mn-lt"/>
                <a:ea typeface="+mn-ea"/>
              </a:rPr>
              <a:t>＝</a:t>
            </a:r>
            <a:r>
              <a:rPr lang="en-US" altLang="zh-CN" sz="3200" b="1" dirty="0">
                <a:latin typeface="+mn-lt"/>
                <a:ea typeface="+mn-ea"/>
              </a:rPr>
              <a:t>0.811</a:t>
            </a:r>
            <a:r>
              <a:rPr lang="zh-CN" altLang="en-US" sz="3200" b="1" dirty="0">
                <a:latin typeface="+mn-lt"/>
                <a:ea typeface="+mn-ea"/>
              </a:rPr>
              <a:t>比特</a:t>
            </a:r>
            <a:r>
              <a:rPr lang="en-US" altLang="zh-CN" sz="3200" b="1" dirty="0">
                <a:latin typeface="+mn-lt"/>
                <a:ea typeface="+mn-ea"/>
              </a:rPr>
              <a:t>/</a:t>
            </a:r>
            <a:r>
              <a:rPr lang="zh-CN" altLang="en-US" sz="3200" b="1" dirty="0">
                <a:latin typeface="+mn-lt"/>
                <a:ea typeface="+mn-ea"/>
              </a:rPr>
              <a:t>二元码符号</a:t>
            </a:r>
          </a:p>
        </p:txBody>
      </p:sp>
      <p:sp>
        <p:nvSpPr>
          <p:cNvPr id="20490" name="标题 9"/>
          <p:cNvSpPr>
            <a:spLocks noGrp="1"/>
          </p:cNvSpPr>
          <p:nvPr>
            <p:ph type="title" idx="4294967295"/>
          </p:nvPr>
        </p:nvSpPr>
        <p:spPr>
          <a:xfrm>
            <a:off x="1173163" y="457200"/>
            <a:ext cx="7772400" cy="1143000"/>
          </a:xfrm>
        </p:spPr>
        <p:txBody>
          <a:bodyPr/>
          <a:lstStyle/>
          <a:p>
            <a:pPr eaLnBrk="1" hangingPunct="1"/>
            <a:r>
              <a:rPr lang="zh-CN" altLang="en-US" smtClean="0"/>
              <a:t>续例</a:t>
            </a:r>
            <a:r>
              <a:rPr lang="en-US" altLang="zh-CN" smtClean="0"/>
              <a:t>5.3</a:t>
            </a:r>
            <a:endParaRPr lang="zh-CN" altLang="en-US" smtClean="0"/>
          </a:p>
        </p:txBody>
      </p:sp>
      <mc:AlternateContent xmlns:mc="http://schemas.openxmlformats.org/markup-compatibility/2006" xmlns:a14="http://schemas.microsoft.com/office/drawing/2010/main">
        <mc:Choice Requires="a14">
          <p:sp>
            <p:nvSpPr>
              <p:cNvPr id="20491" name="Text Box 3"/>
              <p:cNvSpPr txBox="1">
                <a:spLocks noChangeArrowheads="1"/>
              </p:cNvSpPr>
              <p:nvPr/>
            </p:nvSpPr>
            <p:spPr bwMode="auto">
              <a:xfrm>
                <a:off x="1246188" y="1639888"/>
                <a:ext cx="7524750" cy="17562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accent1"/>
                  </a:buClr>
                  <a:buSzPct val="70000"/>
                  <a:buFont typeface="Monotype Sorts" pitchFamily="2" charset="2"/>
                  <a:buChar char="n"/>
                  <a:defRPr sz="3200" b="1">
                    <a:latin typeface="+mn-lt"/>
                    <a:ea typeface="+mn-ea"/>
                  </a:defRPr>
                </a:lvl1pPr>
                <a:lvl2pPr marL="742950" indent="-285750">
                  <a:spcBef>
                    <a:spcPct val="20000"/>
                  </a:spcBef>
                  <a:buChar char="–"/>
                  <a:defRPr sz="2800">
                    <a:latin typeface="+mn-lt"/>
                    <a:ea typeface="+mn-ea"/>
                  </a:defRPr>
                </a:lvl2pPr>
                <a:lvl3pPr marL="1143000" indent="-228600">
                  <a:spcBef>
                    <a:spcPct val="20000"/>
                  </a:spcBef>
                  <a:buChar char="•"/>
                  <a:defRPr>
                    <a:latin typeface="+mn-lt"/>
                    <a:ea typeface="+mn-ea"/>
                  </a:defRPr>
                </a:lvl3pPr>
                <a:lvl4pPr marL="1600200" indent="-228600">
                  <a:spcBef>
                    <a:spcPct val="20000"/>
                  </a:spcBef>
                  <a:buChar char="–"/>
                  <a:defRPr sz="2000">
                    <a:latin typeface="+mn-lt"/>
                    <a:ea typeface="+mn-ea"/>
                  </a:defRPr>
                </a:lvl4pPr>
                <a:lvl5pPr marL="2057400" indent="-22860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若</a:t>
                </a:r>
                <a:r>
                  <a:rPr lang="en-US" altLang="zh-CN" dirty="0"/>
                  <a:t>L=1,</a:t>
                </a:r>
                <a:r>
                  <a:rPr lang="zh-CN" altLang="en-US" dirty="0"/>
                  <a:t>用二元定长编码</a:t>
                </a:r>
                <a:r>
                  <a:rPr lang="en-US" altLang="zh-CN" dirty="0"/>
                  <a:t>(0</a:t>
                </a:r>
                <a:r>
                  <a:rPr lang="zh-CN" altLang="en-US" dirty="0"/>
                  <a:t>，</a:t>
                </a:r>
                <a:r>
                  <a:rPr lang="en-US" altLang="zh-CN" dirty="0"/>
                  <a:t>1)</a:t>
                </a:r>
                <a:r>
                  <a:rPr lang="zh-CN" altLang="en-US" dirty="0"/>
                  <a:t>来构造一个即时码：                                      。</a:t>
                </a:r>
              </a:p>
              <a:p>
                <a:r>
                  <a:rPr lang="zh-CN" altLang="en-US" dirty="0"/>
                  <a:t>平均码长</a:t>
                </a:r>
                <a14:m>
                  <m:oMath xmlns:m="http://schemas.openxmlformats.org/officeDocument/2006/math">
                    <m:bar>
                      <m:barPr>
                        <m:pos m:val="top"/>
                        <m:ctrlPr>
                          <a:rPr lang="en-US" altLang="zh-CN" i="1">
                            <a:latin typeface="Cambria Math" panose="02040503050406030204" pitchFamily="18" charset="0"/>
                          </a:rPr>
                        </m:ctrlPr>
                      </m:barPr>
                      <m:e>
                        <m:r>
                          <a:rPr lang="en-US" altLang="zh-CN">
                            <a:latin typeface="Cambria Math" panose="02040503050406030204" pitchFamily="18" charset="0"/>
                          </a:rPr>
                          <m:t>𝑲</m:t>
                        </m:r>
                      </m:e>
                    </m:bar>
                    <m:r>
                      <a:rPr lang="en-US" altLang="zh-CN">
                        <a:latin typeface="Cambria Math" panose="02040503050406030204" pitchFamily="18" charset="0"/>
                      </a:rPr>
                      <m:t>=</m:t>
                    </m:r>
                    <m:r>
                      <a:rPr lang="en-US" altLang="zh-CN">
                        <a:latin typeface="Cambria Math" panose="02040503050406030204" pitchFamily="18" charset="0"/>
                      </a:rPr>
                      <m:t>𝟏</m:t>
                    </m:r>
                  </m:oMath>
                </a14:m>
                <a:r>
                  <a:rPr lang="zh-CN" altLang="en-US" dirty="0"/>
                  <a:t> 二元码符号</a:t>
                </a:r>
                <a:r>
                  <a:rPr lang="en-US" altLang="zh-CN" dirty="0"/>
                  <a:t>/</a:t>
                </a:r>
                <a:r>
                  <a:rPr lang="zh-CN" altLang="en-US" dirty="0"/>
                  <a:t>信源符号</a:t>
                </a:r>
              </a:p>
            </p:txBody>
          </p:sp>
        </mc:Choice>
        <mc:Fallback xmlns="">
          <p:sp>
            <p:nvSpPr>
              <p:cNvPr id="20491" name="Text Box 3"/>
              <p:cNvSpPr txBox="1">
                <a:spLocks noRot="1" noChangeAspect="1" noMove="1" noResize="1" noEditPoints="1" noAdjustHandles="1" noChangeArrowheads="1" noChangeShapeType="1" noTextEdit="1"/>
              </p:cNvSpPr>
              <p:nvPr/>
            </p:nvSpPr>
            <p:spPr bwMode="auto">
              <a:xfrm>
                <a:off x="1246188" y="1639888"/>
                <a:ext cx="7524750" cy="1756250"/>
              </a:xfrm>
              <a:prstGeom prst="rect">
                <a:avLst/>
              </a:prstGeom>
              <a:blipFill>
                <a:blip r:embed="rId5"/>
                <a:stretch>
                  <a:fillRect l="-891" t="-5556" r="-243" b="-93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0483" name="Object 5"/>
          <p:cNvGraphicFramePr>
            <a:graphicFrameLocks noChangeAspect="1"/>
          </p:cNvGraphicFramePr>
          <p:nvPr>
            <p:extLst>
              <p:ext uri="{D42A27DB-BD31-4B8C-83A1-F6EECF244321}">
                <p14:modId xmlns:p14="http://schemas.microsoft.com/office/powerpoint/2010/main" val="257292662"/>
              </p:ext>
            </p:extLst>
          </p:nvPr>
        </p:nvGraphicFramePr>
        <p:xfrm>
          <a:off x="3554413" y="2060724"/>
          <a:ext cx="3455987" cy="692150"/>
        </p:xfrm>
        <a:graphic>
          <a:graphicData uri="http://schemas.openxmlformats.org/presentationml/2006/ole">
            <mc:AlternateContent xmlns:mc="http://schemas.openxmlformats.org/markup-compatibility/2006">
              <mc:Choice xmlns:v="urn:schemas-microsoft-com:vml" Requires="v">
                <p:oleObj spid="_x0000_s89191" name="公式" r:id="rId6" imgW="1091726" imgH="215806" progId="Equation.3">
                  <p:embed/>
                </p:oleObj>
              </mc:Choice>
              <mc:Fallback>
                <p:oleObj name="公式" r:id="rId6" imgW="1091726" imgH="215806"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4413" y="2060724"/>
                        <a:ext cx="345598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AFB173A-12B4-4C71-9EF3-34C95F52D620}" type="slidenum">
              <a:rPr lang="en-US" altLang="zh-CN" sz="1400">
                <a:latin typeface="Arial" panose="020B0604020202020204" pitchFamily="34" charset="0"/>
              </a:rPr>
              <a:pPr/>
              <a:t>54</a:t>
            </a:fld>
            <a:endParaRPr lang="en-US" altLang="zh-CN" sz="1400">
              <a:latin typeface="Arial" panose="020B0604020202020204" pitchFamily="34" charset="0"/>
            </a:endParaRPr>
          </a:p>
        </p:txBody>
      </p:sp>
      <p:sp>
        <p:nvSpPr>
          <p:cNvPr id="66564" name="Rectangle 3"/>
          <p:cNvSpPr>
            <a:spLocks noGrp="1" noChangeArrowheads="1"/>
          </p:cNvSpPr>
          <p:nvPr>
            <p:ph type="body" sz="half" idx="1"/>
          </p:nvPr>
        </p:nvSpPr>
        <p:spPr>
          <a:xfrm>
            <a:off x="701155" y="980728"/>
            <a:ext cx="7970837" cy="1303338"/>
          </a:xfrm>
        </p:spPr>
        <p:txBody>
          <a:bodyPr/>
          <a:lstStyle/>
          <a:p>
            <a:pPr marL="0" indent="20638" eaLnBrk="1" hangingPunct="1">
              <a:lnSpc>
                <a:spcPct val="115000"/>
              </a:lnSpc>
              <a:buFont typeface="Monotype Sorts" pitchFamily="2" charset="2"/>
              <a:buNone/>
            </a:pPr>
            <a:r>
              <a:rPr lang="zh-CN" altLang="en-US" sz="2400" b="1" dirty="0">
                <a:latin typeface="Times New Roman" panose="02020603050405020304" pitchFamily="18" charset="0"/>
              </a:rPr>
              <a:t>对</a:t>
            </a:r>
            <a:r>
              <a:rPr lang="en-US" altLang="zh-CN" sz="2400" b="1" dirty="0" smtClean="0">
                <a:latin typeface="Times New Roman" panose="02020603050405020304" pitchFamily="18" charset="0"/>
              </a:rPr>
              <a:t>L=2</a:t>
            </a:r>
            <a:r>
              <a:rPr lang="zh-CN" altLang="en-US" sz="2400" b="1" dirty="0" smtClean="0">
                <a:latin typeface="Times New Roman" panose="02020603050405020304" pitchFamily="18" charset="0"/>
              </a:rPr>
              <a:t>的信源序列进行</a:t>
            </a:r>
            <a:r>
              <a:rPr lang="zh-CN" altLang="en-US" sz="2400" b="1" dirty="0" smtClean="0">
                <a:solidFill>
                  <a:srgbClr val="FF0000"/>
                </a:solidFill>
                <a:latin typeface="Times New Roman" panose="02020603050405020304" pitchFamily="18" charset="0"/>
              </a:rPr>
              <a:t>变长编码</a:t>
            </a:r>
            <a:r>
              <a:rPr lang="zh-CN" altLang="en-US" sz="2400" b="1" dirty="0" smtClean="0">
                <a:latin typeface="Times New Roman" panose="02020603050405020304" pitchFamily="18" charset="0"/>
              </a:rPr>
              <a:t>（编码方法后面介绍），其即时码如下表 </a:t>
            </a:r>
          </a:p>
        </p:txBody>
      </p:sp>
      <p:graphicFrame>
        <p:nvGraphicFramePr>
          <p:cNvPr id="82021" name="Group 101"/>
          <p:cNvGraphicFramePr>
            <a:graphicFrameLocks noGrp="1"/>
          </p:cNvGraphicFramePr>
          <p:nvPr>
            <p:ph sz="half" idx="2"/>
            <p:extLst>
              <p:ext uri="{D42A27DB-BD31-4B8C-83A1-F6EECF244321}">
                <p14:modId xmlns:p14="http://schemas.microsoft.com/office/powerpoint/2010/main" val="1007832713"/>
              </p:ext>
            </p:extLst>
          </p:nvPr>
        </p:nvGraphicFramePr>
        <p:xfrm>
          <a:off x="5500464" y="1499955"/>
          <a:ext cx="3019872" cy="2286000"/>
        </p:xfrm>
        <a:graphic>
          <a:graphicData uri="http://schemas.openxmlformats.org/drawingml/2006/table">
            <a:tbl>
              <a:tblPr/>
              <a:tblGrid>
                <a:gridCol w="907219">
                  <a:extLst>
                    <a:ext uri="{9D8B030D-6E8A-4147-A177-3AD203B41FA5}">
                      <a16:colId xmlns:a16="http://schemas.microsoft.com/office/drawing/2014/main" val="2871333431"/>
                    </a:ext>
                  </a:extLst>
                </a:gridCol>
                <a:gridCol w="951260">
                  <a:extLst>
                    <a:ext uri="{9D8B030D-6E8A-4147-A177-3AD203B41FA5}">
                      <a16:colId xmlns:a16="http://schemas.microsoft.com/office/drawing/2014/main" val="2613198114"/>
                    </a:ext>
                  </a:extLst>
                </a:gridCol>
                <a:gridCol w="1161393">
                  <a:extLst>
                    <a:ext uri="{9D8B030D-6E8A-4147-A177-3AD203B41FA5}">
                      <a16:colId xmlns:a16="http://schemas.microsoft.com/office/drawing/2014/main" val="1258216104"/>
                    </a:ext>
                  </a:extLst>
                </a:gridCol>
              </a:tblGrid>
              <a:tr h="431750">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r>
                        <a:rPr kumimoji="0" lang="en-US" altLang="zh-CN" sz="2400" b="0" i="1"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i</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r>
                        <a:rPr kumimoji="0" lang="en-US" altLang="zh-CN" sz="2400" b="0" i="1"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即时码</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1940182"/>
                  </a:ext>
                </a:extLst>
              </a:tr>
              <a:tr h="431750">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2014847"/>
                  </a:ext>
                </a:extLst>
              </a:tr>
              <a:tr h="431750">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2</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8830007"/>
                  </a:ext>
                </a:extLst>
              </a:tr>
              <a:tr h="431750">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2</a:t>
                      </a: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2829341"/>
                  </a:ext>
                </a:extLst>
              </a:tr>
              <a:tr h="431750">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2</a:t>
                      </a:r>
                      <a:r>
                        <a:rPr kumimoji="0"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2</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accent1"/>
                        </a:buClr>
                        <a:buSzPct val="70000"/>
                        <a:buFont typeface="Monotype Sort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111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9462551"/>
                  </a:ext>
                </a:extLst>
              </a:tr>
            </a:tbl>
          </a:graphicData>
        </a:graphic>
      </p:graphicFrame>
      <p:sp>
        <p:nvSpPr>
          <p:cNvPr id="66591" name="标题 16"/>
          <p:cNvSpPr>
            <a:spLocks noGrp="1"/>
          </p:cNvSpPr>
          <p:nvPr>
            <p:ph type="title"/>
          </p:nvPr>
        </p:nvSpPr>
        <p:spPr>
          <a:xfrm>
            <a:off x="899592" y="151946"/>
            <a:ext cx="7772400" cy="828782"/>
          </a:xfrm>
        </p:spPr>
        <p:txBody>
          <a:bodyPr/>
          <a:lstStyle/>
          <a:p>
            <a:pPr eaLnBrk="1" hangingPunct="1"/>
            <a:r>
              <a:rPr lang="zh-CN" altLang="en-US" sz="3600" dirty="0" smtClean="0"/>
              <a:t>续例</a:t>
            </a:r>
            <a:r>
              <a:rPr lang="en-US" altLang="zh-CN" sz="3600" dirty="0" smtClean="0"/>
              <a:t>5.3</a:t>
            </a:r>
            <a:endParaRPr lang="zh-CN" altLang="en-US" sz="3600" dirty="0" smtClean="0"/>
          </a:p>
        </p:txBody>
      </p:sp>
      <p:graphicFrame>
        <p:nvGraphicFramePr>
          <p:cNvPr id="6" name="Object 6"/>
          <p:cNvGraphicFramePr>
            <a:graphicFrameLocks noChangeAspect="1"/>
          </p:cNvGraphicFramePr>
          <p:nvPr>
            <p:extLst>
              <p:ext uri="{D42A27DB-BD31-4B8C-83A1-F6EECF244321}">
                <p14:modId xmlns:p14="http://schemas.microsoft.com/office/powerpoint/2010/main" val="3895776190"/>
              </p:ext>
            </p:extLst>
          </p:nvPr>
        </p:nvGraphicFramePr>
        <p:xfrm>
          <a:off x="904281" y="1952836"/>
          <a:ext cx="4104456" cy="1544966"/>
        </p:xfrm>
        <a:graphic>
          <a:graphicData uri="http://schemas.openxmlformats.org/presentationml/2006/ole">
            <mc:AlternateContent xmlns:mc="http://schemas.openxmlformats.org/markup-compatibility/2006">
              <mc:Choice xmlns:v="urn:schemas-microsoft-com:vml" Requires="v">
                <p:oleObj spid="_x0000_s90203" name="公式" r:id="rId3" imgW="2146300" imgH="812800" progId="Equation.3">
                  <p:embed/>
                </p:oleObj>
              </mc:Choice>
              <mc:Fallback>
                <p:oleObj name="公式" r:id="rId3" imgW="2146300" imgH="812800" progId="Equation.3">
                  <p:embed/>
                  <p:pic>
                    <p:nvPicPr>
                      <p:cNvPr id="2150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81" y="1952836"/>
                        <a:ext cx="4104456" cy="1544966"/>
                      </a:xfrm>
                      <a:prstGeom prst="rect">
                        <a:avLst/>
                      </a:prstGeom>
                      <a:noFill/>
                      <a:ln>
                        <a:noFill/>
                      </a:ln>
                      <a:extLst/>
                    </p:spPr>
                  </p:pic>
                </p:oleObj>
              </mc:Fallback>
            </mc:AlternateContent>
          </a:graphicData>
        </a:graphic>
      </p:graphicFrame>
      <p:sp>
        <p:nvSpPr>
          <p:cNvPr id="7" name="Text Box 8"/>
          <p:cNvSpPr txBox="1">
            <a:spLocks noChangeArrowheads="1"/>
          </p:cNvSpPr>
          <p:nvPr/>
        </p:nvSpPr>
        <p:spPr bwMode="auto">
          <a:xfrm>
            <a:off x="2015716" y="2882015"/>
            <a:ext cx="410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dirty="0"/>
              <a:t>二元码符号</a:t>
            </a:r>
            <a:r>
              <a:rPr lang="en-US" altLang="zh-CN" b="1" dirty="0"/>
              <a:t>/</a:t>
            </a:r>
            <a:r>
              <a:rPr lang="zh-CN" altLang="en-US" b="1" dirty="0"/>
              <a:t>信源序列</a:t>
            </a:r>
          </a:p>
        </p:txBody>
      </p:sp>
      <p:graphicFrame>
        <p:nvGraphicFramePr>
          <p:cNvPr id="8" name="Object 4"/>
          <p:cNvGraphicFramePr>
            <a:graphicFrameLocks noChangeAspect="1"/>
          </p:cNvGraphicFramePr>
          <p:nvPr>
            <p:extLst>
              <p:ext uri="{D42A27DB-BD31-4B8C-83A1-F6EECF244321}">
                <p14:modId xmlns:p14="http://schemas.microsoft.com/office/powerpoint/2010/main" val="757929651"/>
              </p:ext>
            </p:extLst>
          </p:nvPr>
        </p:nvGraphicFramePr>
        <p:xfrm>
          <a:off x="899592" y="3637456"/>
          <a:ext cx="1800200" cy="916590"/>
        </p:xfrm>
        <a:graphic>
          <a:graphicData uri="http://schemas.openxmlformats.org/presentationml/2006/ole">
            <mc:AlternateContent xmlns:mc="http://schemas.openxmlformats.org/markup-compatibility/2006">
              <mc:Choice xmlns:v="urn:schemas-microsoft-com:vml" Requires="v">
                <p:oleObj spid="_x0000_s90204" name="公式" r:id="rId5" imgW="622030" imgH="317362" progId="Equation.3">
                  <p:embed/>
                </p:oleObj>
              </mc:Choice>
              <mc:Fallback>
                <p:oleObj name="公式" r:id="rId5" imgW="622030" imgH="317362" progId="Equation.3">
                  <p:embed/>
                  <p:pic>
                    <p:nvPicPr>
                      <p:cNvPr id="2150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3637456"/>
                        <a:ext cx="1800200" cy="916590"/>
                      </a:xfrm>
                      <a:prstGeom prst="rect">
                        <a:avLst/>
                      </a:prstGeom>
                      <a:noFill/>
                      <a:ln>
                        <a:noFill/>
                      </a:ln>
                      <a:extLst/>
                    </p:spPr>
                  </p:pic>
                </p:oleObj>
              </mc:Fallback>
            </mc:AlternateContent>
          </a:graphicData>
        </a:graphic>
      </p:graphicFrame>
      <p:sp>
        <p:nvSpPr>
          <p:cNvPr id="9" name="Text Box 13"/>
          <p:cNvSpPr txBox="1">
            <a:spLocks noChangeArrowheads="1"/>
          </p:cNvSpPr>
          <p:nvPr/>
        </p:nvSpPr>
        <p:spPr bwMode="auto">
          <a:xfrm>
            <a:off x="2762250" y="3885694"/>
            <a:ext cx="4248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dirty="0"/>
              <a:t>二元码符号</a:t>
            </a:r>
            <a:r>
              <a:rPr lang="en-US" altLang="zh-CN" b="1" dirty="0"/>
              <a:t>/</a:t>
            </a:r>
            <a:r>
              <a:rPr lang="zh-CN" altLang="en-US" b="1" dirty="0"/>
              <a:t>信源符号</a:t>
            </a:r>
          </a:p>
        </p:txBody>
      </p:sp>
      <p:sp>
        <p:nvSpPr>
          <p:cNvPr id="10" name="Text Box 8"/>
          <p:cNvSpPr txBox="1">
            <a:spLocks noChangeArrowheads="1"/>
          </p:cNvSpPr>
          <p:nvPr/>
        </p:nvSpPr>
        <p:spPr bwMode="auto">
          <a:xfrm>
            <a:off x="1331913" y="4718719"/>
            <a:ext cx="4392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dirty="0"/>
              <a:t>编码效率</a:t>
            </a:r>
          </a:p>
        </p:txBody>
      </p:sp>
      <p:graphicFrame>
        <p:nvGraphicFramePr>
          <p:cNvPr id="11" name="Object 14"/>
          <p:cNvGraphicFramePr>
            <a:graphicFrameLocks noChangeAspect="1"/>
          </p:cNvGraphicFramePr>
          <p:nvPr>
            <p:extLst>
              <p:ext uri="{D42A27DB-BD31-4B8C-83A1-F6EECF244321}">
                <p14:modId xmlns:p14="http://schemas.microsoft.com/office/powerpoint/2010/main" val="2159225319"/>
              </p:ext>
            </p:extLst>
          </p:nvPr>
        </p:nvGraphicFramePr>
        <p:xfrm>
          <a:off x="2765290" y="4519240"/>
          <a:ext cx="3246870" cy="853976"/>
        </p:xfrm>
        <a:graphic>
          <a:graphicData uri="http://schemas.openxmlformats.org/presentationml/2006/ole">
            <mc:AlternateContent xmlns:mc="http://schemas.openxmlformats.org/markup-compatibility/2006">
              <mc:Choice xmlns:v="urn:schemas-microsoft-com:vml" Requires="v">
                <p:oleObj spid="_x0000_s90205" name="公式" r:id="rId7" imgW="1485900" imgH="393700" progId="Equation.3">
                  <p:embed/>
                </p:oleObj>
              </mc:Choice>
              <mc:Fallback>
                <p:oleObj name="公式" r:id="rId7" imgW="1485900" imgH="393700" progId="Equation.3">
                  <p:embed/>
                  <p:pic>
                    <p:nvPicPr>
                      <p:cNvPr id="21508"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5290" y="4519240"/>
                        <a:ext cx="3246870" cy="853976"/>
                      </a:xfrm>
                      <a:prstGeom prst="rect">
                        <a:avLst/>
                      </a:prstGeom>
                      <a:no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12" name="Text Box 9"/>
              <p:cNvSpPr txBox="1">
                <a:spLocks noChangeArrowheads="1"/>
              </p:cNvSpPr>
              <p:nvPr/>
            </p:nvSpPr>
            <p:spPr bwMode="auto">
              <a:xfrm>
                <a:off x="1008806" y="5562213"/>
                <a:ext cx="7680784" cy="5027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dirty="0" smtClean="0"/>
                  <a:t>信息传输率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𝟖𝟏𝟏</m:t>
                    </m:r>
                    <m:r>
                      <a:rPr lang="en-US" altLang="zh-CN" b="1" i="1" smtClean="0">
                        <a:latin typeface="Cambria Math" panose="02040503050406030204" pitchFamily="18" charset="0"/>
                        <a:ea typeface="Cambria Math" panose="02040503050406030204" pitchFamily="18" charset="0"/>
                      </a:rPr>
                      <m:t>÷</m:t>
                    </m:r>
                    <m:bar>
                      <m:barPr>
                        <m:pos m:val="top"/>
                        <m:ctrlPr>
                          <a:rPr lang="en-US" altLang="zh-CN" b="1" i="1" smtClean="0">
                            <a:latin typeface="Cambria Math" panose="02040503050406030204" pitchFamily="18" charset="0"/>
                          </a:rPr>
                        </m:ctrlPr>
                      </m:barPr>
                      <m:e>
                        <m:r>
                          <a:rPr lang="en-US" altLang="zh-CN" b="1" i="1" smtClean="0">
                            <a:latin typeface="Cambria Math" panose="02040503050406030204" pitchFamily="18" charset="0"/>
                          </a:rPr>
                          <m:t>𝑲</m:t>
                        </m:r>
                      </m:e>
                    </m:bar>
                  </m:oMath>
                </a14:m>
                <a:r>
                  <a:rPr lang="zh-CN" altLang="en-US" b="1" dirty="0" smtClean="0"/>
                  <a:t>＝</a:t>
                </a:r>
                <a:r>
                  <a:rPr lang="en-US" altLang="zh-CN" b="1" dirty="0" smtClean="0"/>
                  <a:t>0.961</a:t>
                </a:r>
                <a:r>
                  <a:rPr lang="zh-CN" altLang="en-US" b="1" dirty="0"/>
                  <a:t>比特</a:t>
                </a:r>
                <a:r>
                  <a:rPr lang="en-US" altLang="zh-CN" b="1" dirty="0"/>
                  <a:t>/</a:t>
                </a:r>
                <a:r>
                  <a:rPr lang="zh-CN" altLang="en-US" b="1" dirty="0"/>
                  <a:t>二元码符号 </a:t>
                </a:r>
              </a:p>
            </p:txBody>
          </p:sp>
        </mc:Choice>
        <mc:Fallback xmlns="">
          <p:sp>
            <p:nvSpPr>
              <p:cNvPr id="12" name="Text Box 9"/>
              <p:cNvSpPr txBox="1">
                <a:spLocks noRot="1" noChangeAspect="1" noMove="1" noResize="1" noEditPoints="1" noAdjustHandles="1" noChangeArrowheads="1" noChangeShapeType="1" noTextEdit="1"/>
              </p:cNvSpPr>
              <p:nvPr/>
            </p:nvSpPr>
            <p:spPr bwMode="auto">
              <a:xfrm>
                <a:off x="1008806" y="5562213"/>
                <a:ext cx="7680784" cy="502766"/>
              </a:xfrm>
              <a:prstGeom prst="rect">
                <a:avLst/>
              </a:prstGeom>
              <a:blipFill>
                <a:blip r:embed="rId9"/>
                <a:stretch>
                  <a:fillRect l="-1190" t="-6024" b="-265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 name="灯片编号占位符 8"/>
          <p:cNvSpPr>
            <a:spLocks noGrp="1"/>
          </p:cNvSpPr>
          <p:nvPr>
            <p:ph type="sldNum" sz="quarter" idx="12"/>
          </p:nvPr>
        </p:nvSpPr>
        <p:spPr/>
        <p:txBody>
          <a:bodyPr/>
          <a:lstStyle/>
          <a:p>
            <a:fld id="{492230B5-C107-4EA4-9C12-97577513A729}" type="slidenum">
              <a:rPr lang="zh-CN" altLang="en-US" smtClean="0"/>
              <a:pPr/>
              <a:t>55</a:t>
            </a:fld>
            <a:endParaRPr lang="zh-CN" altLang="en-US"/>
          </a:p>
        </p:txBody>
      </p:sp>
      <p:sp>
        <p:nvSpPr>
          <p:cNvPr id="13" name="Rectangle 3"/>
          <p:cNvSpPr txBox="1">
            <a:spLocks noChangeArrowheads="1"/>
          </p:cNvSpPr>
          <p:nvPr/>
        </p:nvSpPr>
        <p:spPr>
          <a:xfrm>
            <a:off x="614362" y="260350"/>
            <a:ext cx="8029603" cy="1008063"/>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用同样的方法，进一步地将信源序列的长度增加到</a:t>
            </a:r>
            <a:r>
              <a:rPr kumimoji="0" lang="en-US" altLang="zh-CN" sz="24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L</a:t>
            </a:r>
            <a:r>
              <a:rPr kumimoji="0" lang="zh-CN" altLang="en-US"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3</a:t>
            </a:r>
            <a:r>
              <a:rPr kumimoji="0" lang="zh-CN" altLang="en-US"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或</a:t>
            </a:r>
            <a:r>
              <a:rPr kumimoji="0" lang="en-US" altLang="zh-CN" sz="2400" b="1" i="1"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L</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=4</a:t>
            </a:r>
            <a:r>
              <a:rPr kumimoji="0" lang="en-US" altLang="zh-CN"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对这些信源序列</a:t>
            </a:r>
            <a:r>
              <a:rPr kumimoji="0" lang="en-US" altLang="zh-CN" sz="24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zh-CN" altLang="en-US"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进行编码</a:t>
            </a:r>
            <a:r>
              <a:rPr kumimoji="0" lang="en-US" altLang="zh-CN" sz="2400" b="1" i="0" u="none" strike="noStrike" kern="1200" cap="none" spc="0" normalizeH="0" baseline="0" noProof="0" dirty="0" smtClean="0">
                <a:ln>
                  <a:noFill/>
                </a:ln>
                <a:solidFill>
                  <a:schemeClr val="tx1"/>
                </a:solidFill>
                <a:effectLst/>
                <a:uLnTx/>
                <a:uFillTx/>
                <a:latin typeface="宋体" charset="-122"/>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并求出其编码效率分别为</a:t>
            </a:r>
            <a:endParaRPr kumimoji="0" lang="zh-CN" altLang="en-US" sz="24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15" name="Rectangle 21"/>
          <p:cNvSpPr>
            <a:spLocks noChangeArrowheads="1"/>
          </p:cNvSpPr>
          <p:nvPr/>
        </p:nvSpPr>
        <p:spPr bwMode="auto">
          <a:xfrm>
            <a:off x="539750" y="1844674"/>
            <a:ext cx="7696200" cy="1584325"/>
          </a:xfrm>
          <a:prstGeom prst="rect">
            <a:avLst/>
          </a:prstGeom>
          <a:noFill/>
          <a:ln w="9525">
            <a:noFill/>
            <a:miter lim="800000"/>
            <a:headEnd/>
            <a:tailEnd/>
          </a:ln>
        </p:spPr>
        <p:txBody>
          <a:bodyPr/>
          <a:lstStyle/>
          <a:p>
            <a:pPr marL="342900" indent="-342900" algn="l">
              <a:spcBef>
                <a:spcPct val="20000"/>
              </a:spcBef>
              <a:buFontTx/>
              <a:buChar char="•"/>
            </a:pPr>
            <a:r>
              <a:rPr lang="zh-CN" altLang="en-US" sz="2400" b="1" dirty="0" smtClean="0">
                <a:solidFill>
                  <a:schemeClr val="tx1"/>
                </a:solidFill>
              </a:rPr>
              <a:t>相应的</a:t>
            </a:r>
            <a:r>
              <a:rPr lang="zh-CN" altLang="en-US" sz="2400" b="1" dirty="0" smtClean="0">
                <a:solidFill>
                  <a:srgbClr val="FF0000"/>
                </a:solidFill>
              </a:rPr>
              <a:t>信息</a:t>
            </a:r>
            <a:r>
              <a:rPr lang="zh-CN" altLang="en-US" sz="2400" b="1" dirty="0">
                <a:solidFill>
                  <a:srgbClr val="FF0000"/>
                </a:solidFill>
              </a:rPr>
              <a:t>传输率</a:t>
            </a:r>
            <a:r>
              <a:rPr lang="zh-CN" altLang="en-US" sz="2400" b="1" dirty="0">
                <a:solidFill>
                  <a:schemeClr val="tx1"/>
                </a:solidFill>
              </a:rPr>
              <a:t>分别</a:t>
            </a:r>
            <a:r>
              <a:rPr lang="zh-CN" altLang="en-US" sz="2400" b="1" dirty="0" smtClean="0">
                <a:solidFill>
                  <a:schemeClr val="tx1"/>
                </a:solidFill>
              </a:rPr>
              <a:t>为</a:t>
            </a:r>
            <a:endParaRPr lang="en-US" altLang="zh-CN" sz="2400" b="1" dirty="0" smtClean="0">
              <a:solidFill>
                <a:schemeClr val="tx1"/>
              </a:solidFill>
            </a:endParaRPr>
          </a:p>
          <a:p>
            <a:pPr marL="342900" indent="-342900" algn="ctr">
              <a:spcBef>
                <a:spcPct val="20000"/>
              </a:spcBef>
            </a:pPr>
            <a:r>
              <a:rPr lang="en-US" altLang="zh-CN" sz="2400" b="1" i="1" dirty="0" smtClean="0">
                <a:latin typeface="Times New Roman" pitchFamily="18" charset="0"/>
                <a:cs typeface="Times New Roman" pitchFamily="18" charset="0"/>
              </a:rPr>
              <a:t>u</a:t>
            </a:r>
            <a:r>
              <a:rPr lang="en-US" altLang="zh-CN" sz="2400" b="1" baseline="-25000"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0.985  </a:t>
            </a:r>
            <a:r>
              <a:rPr lang="zh-CN" altLang="en-US" sz="2400" b="1" dirty="0" smtClean="0">
                <a:latin typeface="Times New Roman" pitchFamily="18" charset="0"/>
                <a:cs typeface="Times New Roman" pitchFamily="18" charset="0"/>
              </a:rPr>
              <a:t>比特</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二元码符号</a:t>
            </a:r>
            <a:endParaRPr lang="en-US" altLang="zh-CN" sz="2400" b="1" dirty="0" smtClean="0">
              <a:latin typeface="Times New Roman" pitchFamily="18" charset="0"/>
              <a:cs typeface="Times New Roman" pitchFamily="18" charset="0"/>
            </a:endParaRPr>
          </a:p>
          <a:p>
            <a:pPr marL="342900" indent="-342900" algn="ctr">
              <a:spcBef>
                <a:spcPct val="20000"/>
              </a:spcBef>
            </a:pPr>
            <a:r>
              <a:rPr lang="en-US" altLang="zh-CN" sz="2400" b="1" i="1" dirty="0" smtClean="0">
                <a:latin typeface="Times New Roman" pitchFamily="18" charset="0"/>
                <a:cs typeface="Times New Roman" pitchFamily="18" charset="0"/>
              </a:rPr>
              <a:t>u</a:t>
            </a:r>
            <a:r>
              <a:rPr lang="en-US" altLang="zh-CN" sz="2400" b="1" baseline="-25000"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0.991  </a:t>
            </a:r>
            <a:r>
              <a:rPr lang="zh-CN" altLang="en-US" sz="2400" b="1" dirty="0" smtClean="0">
                <a:latin typeface="Times New Roman" pitchFamily="18" charset="0"/>
                <a:cs typeface="Times New Roman" pitchFamily="18" charset="0"/>
              </a:rPr>
              <a:t>比特</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二元码符号</a:t>
            </a:r>
            <a:endParaRPr kumimoji="0" lang="zh-CN" altLang="en-US" sz="2400" b="1" dirty="0">
              <a:solidFill>
                <a:schemeClr val="tx1"/>
              </a:solidFill>
            </a:endParaRPr>
          </a:p>
        </p:txBody>
      </p:sp>
      <p:sp>
        <p:nvSpPr>
          <p:cNvPr id="17" name="Rectangle 26"/>
          <p:cNvSpPr>
            <a:spLocks noChangeArrowheads="1"/>
          </p:cNvSpPr>
          <p:nvPr/>
        </p:nvSpPr>
        <p:spPr bwMode="auto">
          <a:xfrm>
            <a:off x="684213" y="3357563"/>
            <a:ext cx="7993062" cy="1800226"/>
          </a:xfrm>
          <a:prstGeom prst="rect">
            <a:avLst/>
          </a:prstGeom>
          <a:noFill/>
          <a:ln w="9525">
            <a:noFill/>
            <a:miter lim="800000"/>
            <a:headEnd/>
            <a:tailEnd/>
          </a:ln>
        </p:spPr>
        <p:txBody>
          <a:bodyPr/>
          <a:lstStyle/>
          <a:p>
            <a:pPr marL="342900" indent="-342900" algn="l">
              <a:lnSpc>
                <a:spcPct val="120000"/>
              </a:lnSpc>
              <a:buFontTx/>
              <a:buChar char="•"/>
            </a:pPr>
            <a:r>
              <a:rPr lang="zh-CN" altLang="en-US" sz="2400" b="1" dirty="0">
                <a:solidFill>
                  <a:schemeClr val="tx1"/>
                </a:solidFill>
                <a:latin typeface="Times New Roman" pitchFamily="18" charset="0"/>
                <a:cs typeface="Times New Roman" pitchFamily="18" charset="0"/>
              </a:rPr>
              <a:t>如果对这一信源采用</a:t>
            </a:r>
            <a:r>
              <a:rPr lang="zh-CN" altLang="en-US" sz="2400" b="1" dirty="0">
                <a:solidFill>
                  <a:srgbClr val="FF0000"/>
                </a:solidFill>
                <a:latin typeface="Times New Roman" pitchFamily="18" charset="0"/>
                <a:cs typeface="Times New Roman" pitchFamily="18" charset="0"/>
              </a:rPr>
              <a:t>定长二元码</a:t>
            </a:r>
            <a:r>
              <a:rPr lang="zh-CN" altLang="en-US" sz="2400" b="1" dirty="0" smtClean="0">
                <a:solidFill>
                  <a:srgbClr val="FF0000"/>
                </a:solidFill>
                <a:latin typeface="Times New Roman" pitchFamily="18" charset="0"/>
                <a:cs typeface="Times New Roman" pitchFamily="18" charset="0"/>
              </a:rPr>
              <a:t>编码</a:t>
            </a:r>
            <a:r>
              <a:rPr lang="en-US" altLang="zh-CN" sz="2400" b="1" dirty="0" smtClean="0">
                <a:solidFill>
                  <a:schemeClr val="tx1"/>
                </a:solidFill>
                <a:latin typeface="Times New Roman" pitchFamily="18" charset="0"/>
                <a:cs typeface="Times New Roman" pitchFamily="18" charset="0"/>
              </a:rPr>
              <a:t>，</a:t>
            </a:r>
            <a:r>
              <a:rPr lang="zh-CN" altLang="en-US" sz="2400" b="1" dirty="0" smtClean="0">
                <a:solidFill>
                  <a:schemeClr val="tx1"/>
                </a:solidFill>
                <a:latin typeface="Times New Roman" pitchFamily="18" charset="0"/>
                <a:cs typeface="Times New Roman" pitchFamily="18" charset="0"/>
              </a:rPr>
              <a:t>要求</a:t>
            </a:r>
            <a:r>
              <a:rPr lang="zh-CN" altLang="en-US" sz="2400" b="1" dirty="0">
                <a:solidFill>
                  <a:schemeClr val="tx1"/>
                </a:solidFill>
                <a:latin typeface="Times New Roman" pitchFamily="18" charset="0"/>
                <a:cs typeface="Times New Roman" pitchFamily="18" charset="0"/>
              </a:rPr>
              <a:t>编码效率达到</a:t>
            </a:r>
            <a:r>
              <a:rPr lang="en-US" altLang="zh-CN" sz="2400" b="1" dirty="0">
                <a:solidFill>
                  <a:schemeClr val="tx1"/>
                </a:solidFill>
                <a:latin typeface="Times New Roman" pitchFamily="18" charset="0"/>
                <a:cs typeface="Times New Roman" pitchFamily="18" charset="0"/>
              </a:rPr>
              <a:t>96</a:t>
            </a:r>
            <a:r>
              <a:rPr lang="zh-CN" altLang="en-US" sz="2400" b="1" dirty="0">
                <a:solidFill>
                  <a:schemeClr val="tx1"/>
                </a:solidFill>
                <a:latin typeface="Times New Roman" pitchFamily="18" charset="0"/>
                <a:cs typeface="Times New Roman" pitchFamily="18" charset="0"/>
              </a:rPr>
              <a:t>％</a:t>
            </a:r>
            <a:r>
              <a:rPr lang="zh-CN" altLang="en-US" sz="2400" b="1" dirty="0" smtClean="0">
                <a:solidFill>
                  <a:schemeClr val="tx1"/>
                </a:solidFill>
                <a:latin typeface="Times New Roman" pitchFamily="18" charset="0"/>
                <a:cs typeface="Times New Roman" pitchFamily="18" charset="0"/>
              </a:rPr>
              <a:t>时</a:t>
            </a:r>
            <a:r>
              <a:rPr lang="en-US" altLang="zh-CN" sz="2400" b="1" dirty="0" smtClean="0">
                <a:solidFill>
                  <a:schemeClr val="tx1"/>
                </a:solidFill>
                <a:latin typeface="Times New Roman" pitchFamily="18" charset="0"/>
                <a:cs typeface="Times New Roman" pitchFamily="18" charset="0"/>
              </a:rPr>
              <a:t>，</a:t>
            </a:r>
            <a:r>
              <a:rPr lang="zh-CN" altLang="en-US" sz="2400" b="1" dirty="0" smtClean="0">
                <a:solidFill>
                  <a:schemeClr val="tx1"/>
                </a:solidFill>
                <a:latin typeface="Times New Roman" pitchFamily="18" charset="0"/>
                <a:cs typeface="Times New Roman" pitchFamily="18" charset="0"/>
              </a:rPr>
              <a:t>允许</a:t>
            </a:r>
            <a:r>
              <a:rPr lang="zh-CN" altLang="en-US" sz="2400" b="1" dirty="0">
                <a:solidFill>
                  <a:schemeClr val="tx1"/>
                </a:solidFill>
                <a:latin typeface="Times New Roman" pitchFamily="18" charset="0"/>
                <a:cs typeface="Times New Roman" pitchFamily="18" charset="0"/>
              </a:rPr>
              <a:t>译码错误概率</a:t>
            </a:r>
            <a:r>
              <a:rPr lang="en-US" altLang="zh-CN" sz="2400" b="1" dirty="0">
                <a:solidFill>
                  <a:schemeClr val="tx1"/>
                </a:solidFill>
                <a:latin typeface="Times New Roman" pitchFamily="18" charset="0"/>
                <a:cs typeface="Times New Roman" pitchFamily="18" charset="0"/>
              </a:rPr>
              <a:t>δ≤</a:t>
            </a:r>
            <a:r>
              <a:rPr lang="en-US" altLang="zh-CN" sz="2400" b="1" dirty="0" smtClean="0">
                <a:solidFill>
                  <a:schemeClr val="tx1"/>
                </a:solidFill>
                <a:latin typeface="Times New Roman" pitchFamily="18" charset="0"/>
                <a:cs typeface="Times New Roman" pitchFamily="18" charset="0"/>
              </a:rPr>
              <a:t>10</a:t>
            </a:r>
            <a:r>
              <a:rPr lang="en-US" altLang="zh-CN" sz="2400" b="1" baseline="30000" dirty="0" smtClean="0">
                <a:solidFill>
                  <a:schemeClr val="tx1"/>
                </a:solidFill>
                <a:latin typeface="Times New Roman" pitchFamily="18" charset="0"/>
                <a:cs typeface="Times New Roman" pitchFamily="18" charset="0"/>
              </a:rPr>
              <a:t>-5</a:t>
            </a:r>
            <a:endParaRPr lang="en-US" altLang="zh-CN" sz="2400" b="1" baseline="30000" dirty="0">
              <a:solidFill>
                <a:schemeClr val="tx1"/>
              </a:solidFill>
              <a:latin typeface="Times New Roman" pitchFamily="18" charset="0"/>
              <a:cs typeface="Times New Roman" pitchFamily="18" charset="0"/>
            </a:endParaRPr>
          </a:p>
          <a:p>
            <a:pPr marL="342900" indent="-342900" algn="l">
              <a:lnSpc>
                <a:spcPct val="120000"/>
              </a:lnSpc>
              <a:buFontTx/>
              <a:buChar char="•"/>
            </a:pPr>
            <a:r>
              <a:rPr lang="zh-CN" altLang="en-US" sz="2400" b="1" dirty="0" smtClean="0">
                <a:latin typeface="Times New Roman" pitchFamily="18" charset="0"/>
                <a:cs typeface="Times New Roman" pitchFamily="18" charset="0"/>
              </a:rPr>
              <a:t>先计算</a:t>
            </a:r>
            <a:r>
              <a:rPr lang="zh-CN" altLang="en-US" sz="2400" b="1" dirty="0" smtClean="0">
                <a:solidFill>
                  <a:schemeClr val="tx1"/>
                </a:solidFill>
                <a:latin typeface="Times New Roman" pitchFamily="18" charset="0"/>
                <a:cs typeface="Times New Roman" pitchFamily="18" charset="0"/>
              </a:rPr>
              <a:t>自信息</a:t>
            </a:r>
            <a:r>
              <a:rPr lang="zh-CN" altLang="en-US" sz="2400" b="1" dirty="0">
                <a:solidFill>
                  <a:schemeClr val="tx1"/>
                </a:solidFill>
                <a:latin typeface="Times New Roman" pitchFamily="18" charset="0"/>
                <a:cs typeface="Times New Roman" pitchFamily="18" charset="0"/>
              </a:rPr>
              <a:t>的</a:t>
            </a:r>
            <a:r>
              <a:rPr lang="zh-CN" altLang="en-US" sz="2400" b="1" dirty="0" smtClean="0">
                <a:solidFill>
                  <a:schemeClr val="tx1"/>
                </a:solidFill>
                <a:latin typeface="Times New Roman" pitchFamily="18" charset="0"/>
                <a:cs typeface="Times New Roman" pitchFamily="18" charset="0"/>
              </a:rPr>
              <a:t>方差：</a:t>
            </a:r>
            <a:endParaRPr lang="zh-CN" altLang="en-US" sz="2400" b="1" dirty="0">
              <a:solidFill>
                <a:schemeClr val="tx1"/>
              </a:solidFill>
              <a:latin typeface="Times New Roman" pitchFamily="18" charset="0"/>
              <a:cs typeface="Times New Roman" pitchFamily="18" charset="0"/>
            </a:endParaRPr>
          </a:p>
        </p:txBody>
      </p:sp>
      <p:graphicFrame>
        <p:nvGraphicFramePr>
          <p:cNvPr id="18" name="Object 30"/>
          <p:cNvGraphicFramePr>
            <a:graphicFrameLocks noChangeAspect="1"/>
          </p:cNvGraphicFramePr>
          <p:nvPr>
            <p:extLst>
              <p:ext uri="{D42A27DB-BD31-4B8C-83A1-F6EECF244321}">
                <p14:modId xmlns:p14="http://schemas.microsoft.com/office/powerpoint/2010/main" val="4070115010"/>
              </p:ext>
            </p:extLst>
          </p:nvPr>
        </p:nvGraphicFramePr>
        <p:xfrm>
          <a:off x="2179638" y="4617522"/>
          <a:ext cx="5783262" cy="889000"/>
        </p:xfrm>
        <a:graphic>
          <a:graphicData uri="http://schemas.openxmlformats.org/presentationml/2006/ole">
            <mc:AlternateContent xmlns:mc="http://schemas.openxmlformats.org/markup-compatibility/2006">
              <mc:Choice xmlns:v="urn:schemas-microsoft-com:vml" Requires="v">
                <p:oleObj spid="_x0000_s91247" name="Equation" r:id="rId3" imgW="2984400" imgH="431640" progId="Equation.DSMT4">
                  <p:embed/>
                </p:oleObj>
              </mc:Choice>
              <mc:Fallback>
                <p:oleObj name="Equation" r:id="rId3" imgW="2984400" imgH="431640" progId="Equation.DSMT4">
                  <p:embed/>
                  <p:pic>
                    <p:nvPicPr>
                      <p:cNvPr id="18"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8" y="4617522"/>
                        <a:ext cx="578326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31"/>
          <p:cNvSpPr>
            <a:spLocks noChangeArrowheads="1"/>
          </p:cNvSpPr>
          <p:nvPr/>
        </p:nvSpPr>
        <p:spPr bwMode="auto">
          <a:xfrm>
            <a:off x="723900" y="5399218"/>
            <a:ext cx="7696200" cy="431800"/>
          </a:xfrm>
          <a:prstGeom prst="rect">
            <a:avLst/>
          </a:prstGeom>
          <a:noFill/>
          <a:ln w="9525">
            <a:noFill/>
            <a:miter lim="800000"/>
            <a:headEnd/>
            <a:tailEnd/>
          </a:ln>
        </p:spPr>
        <p:txBody>
          <a:bodyPr/>
          <a:lstStyle/>
          <a:p>
            <a:pPr marL="342900" indent="-342900" algn="l">
              <a:spcBef>
                <a:spcPct val="20000"/>
              </a:spcBef>
              <a:buFontTx/>
              <a:buChar char="•"/>
            </a:pPr>
            <a:r>
              <a:rPr lang="zh-CN" altLang="en-US" sz="2400" b="1" dirty="0">
                <a:solidFill>
                  <a:schemeClr val="tx1"/>
                </a:solidFill>
              </a:rPr>
              <a:t>所需要的信源序列长度</a:t>
            </a:r>
          </a:p>
        </p:txBody>
      </p:sp>
      <p:graphicFrame>
        <p:nvGraphicFramePr>
          <p:cNvPr id="20" name="Object 35"/>
          <p:cNvGraphicFramePr>
            <a:graphicFrameLocks noChangeAspect="1"/>
          </p:cNvGraphicFramePr>
          <p:nvPr>
            <p:extLst>
              <p:ext uri="{D42A27DB-BD31-4B8C-83A1-F6EECF244321}">
                <p14:modId xmlns:p14="http://schemas.microsoft.com/office/powerpoint/2010/main" val="3230634866"/>
              </p:ext>
            </p:extLst>
          </p:nvPr>
        </p:nvGraphicFramePr>
        <p:xfrm>
          <a:off x="2071670" y="5786454"/>
          <a:ext cx="5867400" cy="981075"/>
        </p:xfrm>
        <a:graphic>
          <a:graphicData uri="http://schemas.openxmlformats.org/presentationml/2006/ole">
            <mc:AlternateContent xmlns:mc="http://schemas.openxmlformats.org/markup-compatibility/2006">
              <mc:Choice xmlns:v="urn:schemas-microsoft-com:vml" Requires="v">
                <p:oleObj spid="_x0000_s91248" name="Equation" r:id="rId5" imgW="2933640" imgH="444240" progId="Equation.DSMT4">
                  <p:embed/>
                </p:oleObj>
              </mc:Choice>
              <mc:Fallback>
                <p:oleObj name="Equation" r:id="rId5" imgW="2933640" imgH="444240" progId="Equation.DSMT4">
                  <p:embed/>
                  <p:pic>
                    <p:nvPicPr>
                      <p:cNvPr id="2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670" y="5786454"/>
                        <a:ext cx="5867400" cy="981075"/>
                      </a:xfrm>
                      <a:prstGeom prst="rect">
                        <a:avLst/>
                      </a:prstGeom>
                      <a:noFill/>
                    </p:spPr>
                  </p:pic>
                </p:oleObj>
              </mc:Fallback>
            </mc:AlternateContent>
          </a:graphicData>
        </a:graphic>
      </p:graphicFrame>
      <p:graphicFrame>
        <p:nvGraphicFramePr>
          <p:cNvPr id="424969" name="Object 9"/>
          <p:cNvGraphicFramePr>
            <a:graphicFrameLocks noChangeAspect="1"/>
          </p:cNvGraphicFramePr>
          <p:nvPr/>
        </p:nvGraphicFramePr>
        <p:xfrm>
          <a:off x="3143239" y="1214421"/>
          <a:ext cx="3357587" cy="530145"/>
        </p:xfrm>
        <a:graphic>
          <a:graphicData uri="http://schemas.openxmlformats.org/presentationml/2006/ole">
            <mc:AlternateContent xmlns:mc="http://schemas.openxmlformats.org/markup-compatibility/2006">
              <mc:Choice xmlns:v="urn:schemas-microsoft-com:vml" Requires="v">
                <p:oleObj spid="_x0000_s91249" name="Equation" r:id="rId7" imgW="1447560" imgH="228600" progId="Equation.DSMT4">
                  <p:embed/>
                </p:oleObj>
              </mc:Choice>
              <mc:Fallback>
                <p:oleObj name="Equation" r:id="rId7" imgW="1447560" imgH="228600" progId="Equation.DSMT4">
                  <p:embed/>
                  <p:pic>
                    <p:nvPicPr>
                      <p:cNvPr id="42496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39" y="1214421"/>
                        <a:ext cx="3357587" cy="53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1416658465"/>
              </p:ext>
            </p:extLst>
          </p:nvPr>
        </p:nvGraphicFramePr>
        <p:xfrm>
          <a:off x="5005370" y="5332106"/>
          <a:ext cx="1603771" cy="474470"/>
        </p:xfrm>
        <a:graphic>
          <a:graphicData uri="http://schemas.openxmlformats.org/presentationml/2006/ole">
            <mc:AlternateContent xmlns:mc="http://schemas.openxmlformats.org/markup-compatibility/2006">
              <mc:Choice xmlns:v="urn:schemas-microsoft-com:vml" Requires="v">
                <p:oleObj spid="_x0000_s91250" name="Equation" r:id="rId9" imgW="1473120" imgH="431640" progId="Equation.DSMT4">
                  <p:embed/>
                </p:oleObj>
              </mc:Choice>
              <mc:Fallback>
                <p:oleObj name="Equation" r:id="rId9" imgW="1473120" imgH="431640" progId="Equation.DSMT4">
                  <p:embed/>
                  <p:pic>
                    <p:nvPicPr>
                      <p:cNvPr id="11268"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5370" y="5332106"/>
                        <a:ext cx="1603771" cy="474470"/>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6728970" y="5398987"/>
                <a:ext cx="2046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𝜀</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𝐻</m:t>
                          </m:r>
                        </m:e>
                        <m:sub>
                          <m:r>
                            <a:rPr lang="en-US" altLang="zh-CN" sz="1800" b="0" i="1" smtClean="0">
                              <a:latin typeface="Cambria Math" panose="02040503050406030204" pitchFamily="18" charset="0"/>
                            </a:rPr>
                            <m:t>𝐿</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𝜂</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𝜂</m:t>
                      </m:r>
                    </m:oMath>
                  </m:oMathPara>
                </a14:m>
                <a:endParaRPr lang="zh-CN" altLang="en-US" sz="1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6728970" y="5398987"/>
                <a:ext cx="2046714" cy="276999"/>
              </a:xfrm>
              <a:prstGeom prst="rect">
                <a:avLst/>
              </a:prstGeom>
              <a:blipFill>
                <a:blip r:embed="rId11"/>
                <a:stretch>
                  <a:fillRect l="-1190" t="-2222" r="-2083" b="-3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98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49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P spid="17" grpId="0" build="p"/>
      <p:bldP spid="1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5556" y="16565"/>
            <a:ext cx="7772400" cy="1143000"/>
          </a:xfrm>
        </p:spPr>
        <p:txBody>
          <a:bodyPr/>
          <a:lstStyle/>
          <a:p>
            <a:pPr algn="ctr"/>
            <a:r>
              <a:rPr lang="zh-CN" altLang="en-US" sz="3600" dirty="0" smtClean="0"/>
              <a:t>分析例</a:t>
            </a:r>
            <a:r>
              <a:rPr lang="en-US" altLang="zh-CN" sz="3600" dirty="0" smtClean="0"/>
              <a:t>5-3</a:t>
            </a:r>
            <a:endParaRPr lang="zh-CN" altLang="en-US" sz="3600" dirty="0"/>
          </a:p>
        </p:txBody>
      </p:sp>
      <p:sp>
        <p:nvSpPr>
          <p:cNvPr id="3" name="内容占位符 2"/>
          <p:cNvSpPr>
            <a:spLocks noGrp="1"/>
          </p:cNvSpPr>
          <p:nvPr>
            <p:ph idx="1"/>
          </p:nvPr>
        </p:nvSpPr>
        <p:spPr>
          <a:xfrm>
            <a:off x="518864" y="1408097"/>
            <a:ext cx="8229600" cy="4840303"/>
          </a:xfrm>
        </p:spPr>
        <p:txBody>
          <a:bodyPr>
            <a:normAutofit/>
          </a:bodyPr>
          <a:lstStyle/>
          <a:p>
            <a:pPr>
              <a:lnSpc>
                <a:spcPct val="130000"/>
              </a:lnSpc>
            </a:pPr>
            <a:r>
              <a:rPr lang="zh-CN" altLang="en-US" sz="2400" dirty="0" smtClean="0"/>
              <a:t>从以上结果可以看出，</a:t>
            </a:r>
            <a:r>
              <a:rPr lang="zh-CN" altLang="en-US" sz="2400" dirty="0" smtClean="0">
                <a:solidFill>
                  <a:srgbClr val="74369A"/>
                </a:solidFill>
              </a:rPr>
              <a:t>定长码需要的信源序列长</a:t>
            </a:r>
            <a:r>
              <a:rPr lang="zh-CN" altLang="en-US" sz="2400" dirty="0" smtClean="0"/>
              <a:t>，这使得码表很大，且总存在译码差错。</a:t>
            </a:r>
            <a:endParaRPr lang="en-US" altLang="zh-CN" sz="2400" dirty="0" smtClean="0"/>
          </a:p>
          <a:p>
            <a:pPr>
              <a:lnSpc>
                <a:spcPct val="130000"/>
              </a:lnSpc>
            </a:pPr>
            <a:r>
              <a:rPr lang="zh-CN" altLang="en-US" sz="2400" dirty="0" smtClean="0"/>
              <a:t>而变长码要求编码效率达到</a:t>
            </a:r>
            <a:r>
              <a:rPr lang="en-US" altLang="zh-CN" sz="2400" dirty="0" smtClean="0"/>
              <a:t>96%</a:t>
            </a:r>
            <a:r>
              <a:rPr lang="zh-CN" altLang="en-US" sz="2400" dirty="0" smtClean="0"/>
              <a:t>时，</a:t>
            </a:r>
            <a:r>
              <a:rPr lang="zh-CN" altLang="en-US" sz="2400" dirty="0" smtClean="0">
                <a:solidFill>
                  <a:srgbClr val="FF0000"/>
                </a:solidFill>
              </a:rPr>
              <a:t>只需</a:t>
            </a:r>
            <a:r>
              <a:rPr lang="en-US" altLang="zh-CN" sz="2400" i="1" dirty="0" smtClean="0">
                <a:solidFill>
                  <a:srgbClr val="FF0000"/>
                </a:solidFill>
              </a:rPr>
              <a:t>L</a:t>
            </a:r>
            <a:r>
              <a:rPr lang="en-US" altLang="zh-CN" sz="2400" dirty="0" smtClean="0">
                <a:solidFill>
                  <a:srgbClr val="FF0000"/>
                </a:solidFill>
              </a:rPr>
              <a:t>=2</a:t>
            </a:r>
            <a:r>
              <a:rPr lang="zh-CN" altLang="en-US" sz="2400" dirty="0" smtClean="0"/>
              <a:t>。因此用变长码编码时，</a:t>
            </a:r>
            <a:r>
              <a:rPr lang="en-US" altLang="zh-CN" sz="2400" i="1" dirty="0" smtClean="0"/>
              <a:t>L</a:t>
            </a:r>
            <a:r>
              <a:rPr lang="zh-CN" altLang="en-US" sz="2400" dirty="0" smtClean="0"/>
              <a:t>不需要很大就可以达到相当高的编码效率，而且可以实现无失真编码。</a:t>
            </a:r>
          </a:p>
          <a:p>
            <a:pPr>
              <a:lnSpc>
                <a:spcPct val="130000"/>
              </a:lnSpc>
            </a:pPr>
            <a:r>
              <a:rPr lang="zh-CN" altLang="en-US" sz="2400" dirty="0" smtClean="0"/>
              <a:t>随着信源序列长度的增加，编码效率越来越接近于</a:t>
            </a:r>
            <a:r>
              <a:rPr lang="en-US" altLang="zh-CN" sz="2400" dirty="0" smtClean="0"/>
              <a:t>1</a:t>
            </a:r>
            <a:r>
              <a:rPr lang="zh-CN" altLang="en-US" sz="2400" dirty="0" smtClean="0"/>
              <a:t>，编码后的信息传输率</a:t>
            </a:r>
            <a:r>
              <a:rPr lang="en-US" altLang="zh-CN" sz="2400" i="1" dirty="0" smtClean="0"/>
              <a:t>R</a:t>
            </a:r>
            <a:r>
              <a:rPr lang="zh-CN" altLang="en-US" sz="2400" dirty="0" smtClean="0"/>
              <a:t>也越来越接近于</a:t>
            </a:r>
            <a:r>
              <a:rPr lang="zh-CN" altLang="en-US" sz="2400" dirty="0" smtClean="0">
                <a:solidFill>
                  <a:srgbClr val="FF0000"/>
                </a:solidFill>
              </a:rPr>
              <a:t>无噪无损二元对称信道</a:t>
            </a:r>
            <a:r>
              <a:rPr lang="zh-CN" altLang="en-US" sz="2400" dirty="0" smtClean="0"/>
              <a:t>的信道容量</a:t>
            </a:r>
            <a:r>
              <a:rPr lang="en-US" altLang="zh-CN" sz="2400" i="1" dirty="0" smtClean="0">
                <a:solidFill>
                  <a:srgbClr val="FF0000"/>
                </a:solidFill>
              </a:rPr>
              <a:t>C</a:t>
            </a:r>
            <a:r>
              <a:rPr lang="en-US" altLang="zh-CN" sz="2400" dirty="0" smtClean="0">
                <a:solidFill>
                  <a:srgbClr val="FF0000"/>
                </a:solidFill>
              </a:rPr>
              <a:t>=1bit/</a:t>
            </a:r>
            <a:r>
              <a:rPr lang="zh-CN" altLang="en-US" sz="2400" dirty="0" smtClean="0">
                <a:solidFill>
                  <a:srgbClr val="FF0000"/>
                </a:solidFill>
              </a:rPr>
              <a:t>二元码符号</a:t>
            </a:r>
            <a:r>
              <a:rPr lang="zh-CN" altLang="en-US" sz="2400" dirty="0" smtClean="0"/>
              <a:t>，达到信源与信道匹配，使信道得到充分利用。</a:t>
            </a:r>
          </a:p>
          <a:p>
            <a:pPr>
              <a:lnSpc>
                <a:spcPct val="130000"/>
              </a:lnSpc>
            </a:pPr>
            <a:endParaRPr lang="zh-CN" altLang="en-US" sz="24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56</a:t>
            </a:fld>
            <a:endParaRPr lang="zh-CN" altLang="en-US"/>
          </a:p>
        </p:txBody>
      </p:sp>
    </p:spTree>
    <p:extLst>
      <p:ext uri="{BB962C8B-B14F-4D97-AF65-F5344CB8AC3E}">
        <p14:creationId xmlns:p14="http://schemas.microsoft.com/office/powerpoint/2010/main" val="146346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693" y="85173"/>
            <a:ext cx="7772400" cy="1143000"/>
          </a:xfrm>
        </p:spPr>
        <p:txBody>
          <a:bodyPr/>
          <a:lstStyle/>
          <a:p>
            <a:pPr algn="ctr"/>
            <a:r>
              <a:rPr lang="zh-CN" altLang="en-US" sz="3600" dirty="0" smtClean="0"/>
              <a:t>香农编码</a:t>
            </a:r>
            <a:endParaRPr lang="zh-CN" altLang="en-US" sz="3600" dirty="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57</a:t>
            </a:fld>
            <a:endParaRPr lang="zh-CN" altLang="en-US"/>
          </a:p>
        </p:txBody>
      </p:sp>
      <p:sp>
        <p:nvSpPr>
          <p:cNvPr id="6" name="Rectangle 3"/>
          <p:cNvSpPr txBox="1">
            <a:spLocks noChangeArrowheads="1"/>
          </p:cNvSpPr>
          <p:nvPr/>
        </p:nvSpPr>
        <p:spPr>
          <a:xfrm>
            <a:off x="683568" y="1073159"/>
            <a:ext cx="7696200" cy="2232025"/>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rgbClr val="FF3300"/>
                </a:solidFill>
                <a:effectLst/>
                <a:uLnTx/>
                <a:uFillTx/>
                <a:latin typeface="Times New Roman" pitchFamily="18" charset="0"/>
                <a:ea typeface="+mn-ea"/>
                <a:cs typeface="Times New Roman" pitchFamily="18" charset="0"/>
              </a:rPr>
              <a:t>香农第一定理</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指出了</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平均码长</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与</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信源</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之间的关系</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同时也指出了可以通过编码使平均码长达到</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极限值</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这是一个很重要的极限定理。</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香农第一定理指出</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选择每个码字的长度</a:t>
            </a:r>
            <a:r>
              <a:rPr kumimoji="0" lang="en-US" altLang="zh-CN" sz="2400" b="1" i="1"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K</a:t>
            </a:r>
            <a:r>
              <a:rPr kumimoji="0" lang="en-US" altLang="zh-CN" sz="2400" b="1" i="1" u="none" strike="noStrike" kern="1200" cap="none" spc="0" normalizeH="0" baseline="-25000" noProof="0" dirty="0" err="1" smtClean="0">
                <a:ln>
                  <a:noFill/>
                </a:ln>
                <a:solidFill>
                  <a:schemeClr val="tx1"/>
                </a:solidFill>
                <a:effectLst/>
                <a:uLnTx/>
                <a:uFillTx/>
                <a:latin typeface="Times New Roman" pitchFamily="18" charset="0"/>
                <a:ea typeface="+mn-ea"/>
                <a:cs typeface="Times New Roman" pitchFamily="18" charset="0"/>
              </a:rPr>
              <a:t>i</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满足下式： </a:t>
            </a:r>
            <a:endParaRPr kumimoji="0" lang="zh-CN" altLang="en-US" sz="24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928662" y="4714884"/>
                <a:ext cx="7920037" cy="1655763"/>
              </a:xfrm>
              <a:prstGeom prst="rect">
                <a:avLst/>
              </a:prstGeom>
              <a:noFill/>
              <a:ln w="9525">
                <a:noFill/>
                <a:miter lim="800000"/>
                <a:headEnd/>
                <a:tailEnd/>
              </a:ln>
            </p:spPr>
            <p:txBody>
              <a:bodyPr/>
              <a:lstStyle/>
              <a:p>
                <a:pPr marL="342900" indent="-342900">
                  <a:spcBef>
                    <a:spcPct val="20000"/>
                  </a:spcBef>
                </a:pPr>
                <a:r>
                  <a:rPr kumimoji="0" lang="zh-CN" altLang="en-US" b="1" dirty="0" smtClean="0">
                    <a:solidFill>
                      <a:schemeClr val="tx1"/>
                    </a:solidFill>
                    <a:latin typeface="Times New Roman" pitchFamily="18" charset="0"/>
                    <a:cs typeface="Times New Roman" pitchFamily="18" charset="0"/>
                  </a:rPr>
                  <a:t>或</a:t>
                </a:r>
                <a:r>
                  <a:rPr kumimoji="0" lang="en-US" altLang="zh-CN" b="1" dirty="0">
                    <a:latin typeface="Times New Roman" pitchFamily="18" charset="0"/>
                    <a:cs typeface="Times New Roman" pitchFamily="18" charset="0"/>
                  </a:rPr>
                  <a:t>:        </a:t>
                </a:r>
                <a:r>
                  <a:rPr kumimoji="0" lang="en-US" altLang="zh-CN" b="1" dirty="0" smtClean="0">
                    <a:latin typeface="Times New Roman" pitchFamily="18" charset="0"/>
                    <a:cs typeface="Times New Roman" pitchFamily="18" charset="0"/>
                  </a:rPr>
                  <a:t>	  </a:t>
                </a:r>
                <a14:m>
                  <m:oMath xmlns:m="http://schemas.openxmlformats.org/officeDocument/2006/math">
                    <m:r>
                      <a:rPr kumimoji="0" lang="en-US" altLang="zh-CN" b="1" i="1" smtClean="0">
                        <a:latin typeface="Cambria Math" panose="02040503050406030204" pitchFamily="18" charset="0"/>
                        <a:cs typeface="Times New Roman" pitchFamily="18" charset="0"/>
                      </a:rPr>
                      <m:t>𝑰</m:t>
                    </m:r>
                    <m:r>
                      <a:rPr kumimoji="0" lang="en-US" altLang="zh-CN" b="1" i="1" smtClean="0">
                        <a:latin typeface="Cambria Math" panose="02040503050406030204" pitchFamily="18" charset="0"/>
                        <a:cs typeface="Times New Roman" pitchFamily="18" charset="0"/>
                      </a:rPr>
                      <m:t>(</m:t>
                    </m:r>
                    <m:sSub>
                      <m:sSubPr>
                        <m:ctrlPr>
                          <a:rPr kumimoji="0" lang="en-US" altLang="zh-CN" b="1" i="1" smtClean="0">
                            <a:latin typeface="Cambria Math" panose="02040503050406030204" pitchFamily="18" charset="0"/>
                            <a:cs typeface="Times New Roman" pitchFamily="18" charset="0"/>
                          </a:rPr>
                        </m:ctrlPr>
                      </m:sSubPr>
                      <m:e>
                        <m:r>
                          <a:rPr kumimoji="0" lang="en-US" altLang="zh-CN" b="1" i="1" smtClean="0">
                            <a:latin typeface="Cambria Math" panose="02040503050406030204" pitchFamily="18" charset="0"/>
                            <a:cs typeface="Times New Roman" pitchFamily="18" charset="0"/>
                          </a:rPr>
                          <m:t>𝒙</m:t>
                        </m:r>
                      </m:e>
                      <m:sub>
                        <m:r>
                          <a:rPr kumimoji="0" lang="en-US" altLang="zh-CN" b="1" i="1" smtClean="0">
                            <a:latin typeface="Cambria Math" panose="02040503050406030204" pitchFamily="18" charset="0"/>
                            <a:cs typeface="Times New Roman" pitchFamily="18" charset="0"/>
                          </a:rPr>
                          <m:t>𝒊</m:t>
                        </m:r>
                      </m:sub>
                    </m:sSub>
                    <m:r>
                      <a:rPr kumimoji="0" lang="en-US" altLang="zh-CN" b="1" i="1" smtClean="0">
                        <a:latin typeface="Cambria Math" panose="02040503050406030204" pitchFamily="18" charset="0"/>
                        <a:cs typeface="Times New Roman" pitchFamily="18" charset="0"/>
                      </a:rPr>
                      <m:t>)</m:t>
                    </m:r>
                  </m:oMath>
                </a14:m>
                <a:r>
                  <a:rPr kumimoji="0" lang="en-US" altLang="zh-CN" b="1" dirty="0" smtClean="0">
                    <a:latin typeface="Times New Roman" pitchFamily="18" charset="0"/>
                    <a:cs typeface="Times New Roman" pitchFamily="18" charset="0"/>
                  </a:rPr>
                  <a:t> ≤ </a:t>
                </a:r>
                <a:r>
                  <a:rPr kumimoji="0" lang="en-US" altLang="zh-CN" b="1" i="1" dirty="0">
                    <a:latin typeface="Times New Roman" pitchFamily="18" charset="0"/>
                    <a:cs typeface="Times New Roman" pitchFamily="18" charset="0"/>
                  </a:rPr>
                  <a:t>K</a:t>
                </a:r>
                <a:r>
                  <a:rPr kumimoji="0" lang="en-US" altLang="zh-CN" b="1" baseline="-25000" dirty="0">
                    <a:latin typeface="Times New Roman" pitchFamily="18" charset="0"/>
                    <a:cs typeface="Times New Roman" pitchFamily="18" charset="0"/>
                  </a:rPr>
                  <a:t>i</a:t>
                </a:r>
                <a:r>
                  <a:rPr kumimoji="0" lang="en-US" altLang="zh-CN" b="1" i="1" dirty="0">
                    <a:latin typeface="Times New Roman" pitchFamily="18" charset="0"/>
                    <a:cs typeface="Times New Roman" pitchFamily="18" charset="0"/>
                  </a:rPr>
                  <a:t> </a:t>
                </a:r>
                <a:r>
                  <a:rPr kumimoji="0" lang="en-US" altLang="zh-CN" b="1" dirty="0" smtClean="0">
                    <a:latin typeface="Times New Roman" pitchFamily="18" charset="0"/>
                    <a:cs typeface="Times New Roman" pitchFamily="18" charset="0"/>
                  </a:rPr>
                  <a:t>&lt; </a:t>
                </a:r>
                <a14:m>
                  <m:oMath xmlns:m="http://schemas.openxmlformats.org/officeDocument/2006/math">
                    <m:r>
                      <a:rPr kumimoji="0" lang="en-US" altLang="zh-CN" b="1" i="1">
                        <a:latin typeface="Cambria Math" panose="02040503050406030204" pitchFamily="18" charset="0"/>
                        <a:cs typeface="Times New Roman" pitchFamily="18" charset="0"/>
                      </a:rPr>
                      <m:t>𝑰</m:t>
                    </m:r>
                    <m:d>
                      <m:dPr>
                        <m:ctrlPr>
                          <a:rPr kumimoji="0" lang="en-US" altLang="zh-CN" b="1" i="1">
                            <a:latin typeface="Cambria Math" panose="02040503050406030204" pitchFamily="18" charset="0"/>
                            <a:cs typeface="Times New Roman" pitchFamily="18" charset="0"/>
                          </a:rPr>
                        </m:ctrlPr>
                      </m:dPr>
                      <m:e>
                        <m:sSub>
                          <m:sSubPr>
                            <m:ctrlPr>
                              <a:rPr kumimoji="0" lang="en-US" altLang="zh-CN" b="1" i="1">
                                <a:latin typeface="Cambria Math" panose="02040503050406030204" pitchFamily="18" charset="0"/>
                                <a:cs typeface="Times New Roman" pitchFamily="18" charset="0"/>
                              </a:rPr>
                            </m:ctrlPr>
                          </m:sSubPr>
                          <m:e>
                            <m:r>
                              <a:rPr kumimoji="0" lang="en-US" altLang="zh-CN" b="1" i="1">
                                <a:latin typeface="Cambria Math" panose="02040503050406030204" pitchFamily="18" charset="0"/>
                                <a:cs typeface="Times New Roman" pitchFamily="18" charset="0"/>
                              </a:rPr>
                              <m:t>𝒙</m:t>
                            </m:r>
                          </m:e>
                          <m:sub>
                            <m:r>
                              <a:rPr kumimoji="0" lang="en-US" altLang="zh-CN" b="1" i="1">
                                <a:latin typeface="Cambria Math" panose="02040503050406030204" pitchFamily="18" charset="0"/>
                                <a:cs typeface="Times New Roman" pitchFamily="18" charset="0"/>
                              </a:rPr>
                              <m:t>𝒊</m:t>
                            </m:r>
                          </m:sub>
                        </m:sSub>
                      </m:e>
                    </m:d>
                    <m:r>
                      <a:rPr kumimoji="0" lang="en-US" altLang="zh-CN" b="1" i="1" smtClean="0">
                        <a:latin typeface="Cambria Math" panose="02040503050406030204" pitchFamily="18" charset="0"/>
                        <a:cs typeface="Times New Roman" pitchFamily="18" charset="0"/>
                      </a:rPr>
                      <m:t>+</m:t>
                    </m:r>
                    <m:r>
                      <a:rPr kumimoji="0" lang="en-US" altLang="zh-CN" b="1" i="1" smtClean="0">
                        <a:latin typeface="Cambria Math" panose="02040503050406030204" pitchFamily="18" charset="0"/>
                        <a:cs typeface="Times New Roman" pitchFamily="18" charset="0"/>
                      </a:rPr>
                      <m:t>𝟏</m:t>
                    </m:r>
                  </m:oMath>
                </a14:m>
                <a:r>
                  <a:rPr kumimoji="0" lang="en-US" altLang="zh-CN" b="1" dirty="0">
                    <a:cs typeface="Times New Roman" pitchFamily="18" charset="0"/>
                  </a:rPr>
                  <a:t> </a:t>
                </a:r>
                <a:endParaRPr kumimoji="0" lang="en-US" altLang="zh-CN" sz="2400" b="1" dirty="0" smtClean="0">
                  <a:solidFill>
                    <a:schemeClr val="tx1"/>
                  </a:solidFill>
                  <a:latin typeface="Times New Roman" pitchFamily="18" charset="0"/>
                  <a:cs typeface="Times New Roman" pitchFamily="18" charset="0"/>
                </a:endParaRPr>
              </a:p>
              <a:p>
                <a:pPr algn="l">
                  <a:spcBef>
                    <a:spcPct val="20000"/>
                  </a:spcBef>
                </a:pPr>
                <a:endParaRPr kumimoji="0" lang="en-US" altLang="zh-CN" sz="2400" b="1" dirty="0" smtClean="0">
                  <a:solidFill>
                    <a:schemeClr val="tx1"/>
                  </a:solidFill>
                  <a:latin typeface="Times New Roman" pitchFamily="18" charset="0"/>
                  <a:cs typeface="Times New Roman" pitchFamily="18" charset="0"/>
                </a:endParaRPr>
              </a:p>
              <a:p>
                <a:pPr algn="l">
                  <a:spcBef>
                    <a:spcPct val="20000"/>
                  </a:spcBef>
                </a:pPr>
                <a:r>
                  <a:rPr kumimoji="0" lang="zh-CN" altLang="en-US" sz="2400" b="1" dirty="0" smtClean="0">
                    <a:solidFill>
                      <a:schemeClr val="tx1"/>
                    </a:solidFill>
                    <a:latin typeface="Times New Roman" pitchFamily="18" charset="0"/>
                    <a:cs typeface="Times New Roman" pitchFamily="18" charset="0"/>
                  </a:rPr>
                  <a:t>这种</a:t>
                </a:r>
                <a:r>
                  <a:rPr kumimoji="0" lang="zh-CN" altLang="en-US" sz="2400" b="1" dirty="0">
                    <a:solidFill>
                      <a:schemeClr val="tx1"/>
                    </a:solidFill>
                    <a:latin typeface="Times New Roman" pitchFamily="18" charset="0"/>
                    <a:cs typeface="Times New Roman" pitchFamily="18" charset="0"/>
                  </a:rPr>
                  <a:t>编码方法称为</a:t>
                </a:r>
                <a:r>
                  <a:rPr kumimoji="0" lang="zh-CN" altLang="en-US" sz="2800" b="1" dirty="0">
                    <a:solidFill>
                      <a:srgbClr val="74369A"/>
                    </a:solidFill>
                    <a:latin typeface="Times New Roman" pitchFamily="18" charset="0"/>
                    <a:cs typeface="Times New Roman" pitchFamily="18" charset="0"/>
                  </a:rPr>
                  <a:t>香农编码 </a:t>
                </a:r>
                <a:r>
                  <a:rPr kumimoji="0" lang="zh-CN" altLang="en-US" sz="2400" b="1" dirty="0" smtClean="0">
                    <a:solidFill>
                      <a:srgbClr val="74369A"/>
                    </a:solidFill>
                    <a:latin typeface="Times New Roman" pitchFamily="18" charset="0"/>
                    <a:cs typeface="Times New Roman" pitchFamily="18" charset="0"/>
                  </a:rPr>
                  <a:t>。</a:t>
                </a:r>
                <a:endParaRPr kumimoji="0" lang="zh-CN" altLang="en-US" sz="2400" b="1" dirty="0">
                  <a:solidFill>
                    <a:srgbClr val="74369A"/>
                  </a:solidFill>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928662" y="4714884"/>
                <a:ext cx="7920037" cy="1655763"/>
              </a:xfrm>
              <a:prstGeom prst="rect">
                <a:avLst/>
              </a:prstGeom>
              <a:blipFill>
                <a:blip r:embed="rId3"/>
                <a:stretch>
                  <a:fillRect l="-1154" t="-4044"/>
                </a:stretch>
              </a:blipFill>
              <a:ln w="9525">
                <a:noFill/>
                <a:miter lim="800000"/>
                <a:headEnd/>
                <a:tailEnd/>
              </a:ln>
            </p:spPr>
            <p:txBody>
              <a:bodyPr/>
              <a:lstStyle/>
              <a:p>
                <a:r>
                  <a:rPr lang="zh-CN" altLang="en-US">
                    <a:noFill/>
                  </a:rPr>
                  <a:t> </a:t>
                </a:r>
              </a:p>
            </p:txBody>
          </p:sp>
        </mc:Fallback>
      </mc:AlternateContent>
      <p:sp>
        <p:nvSpPr>
          <p:cNvPr id="9" name="Text Box 8"/>
          <p:cNvSpPr txBox="1">
            <a:spLocks noChangeArrowheads="1"/>
          </p:cNvSpPr>
          <p:nvPr/>
        </p:nvSpPr>
        <p:spPr bwMode="auto">
          <a:xfrm>
            <a:off x="5857884" y="3929066"/>
            <a:ext cx="1223963" cy="369332"/>
          </a:xfrm>
          <a:prstGeom prst="rect">
            <a:avLst/>
          </a:prstGeom>
          <a:noFill/>
          <a:ln w="9525" algn="ctr">
            <a:noFill/>
            <a:miter lim="800000"/>
            <a:headEnd/>
            <a:tailEnd/>
          </a:ln>
          <a:effectLst/>
        </p:spPr>
        <p:txBody>
          <a:bodyPr lIns="0" tIns="0" rIns="0" bIns="0">
            <a:spAutoFit/>
          </a:bodyPr>
          <a:lstStyle/>
          <a:p>
            <a:pPr marL="457200"/>
            <a:r>
              <a:rPr lang="zh-CN" altLang="en-US" sz="2400" b="1" dirty="0">
                <a:solidFill>
                  <a:srgbClr val="74369A"/>
                </a:solidFill>
              </a:rPr>
              <a:t>取整</a:t>
            </a:r>
          </a:p>
        </p:txBody>
      </p:sp>
      <p:sp>
        <p:nvSpPr>
          <p:cNvPr id="10" name="Line 9"/>
          <p:cNvSpPr>
            <a:spLocks noChangeShapeType="1"/>
          </p:cNvSpPr>
          <p:nvPr/>
        </p:nvSpPr>
        <p:spPr bwMode="auto">
          <a:xfrm flipH="1">
            <a:off x="5429256" y="4071942"/>
            <a:ext cx="503237" cy="0"/>
          </a:xfrm>
          <a:prstGeom prst="line">
            <a:avLst/>
          </a:prstGeom>
          <a:noFill/>
          <a:ln w="19050">
            <a:solidFill>
              <a:schemeClr val="accent1"/>
            </a:solidFill>
            <a:round/>
            <a:headEnd/>
            <a:tailEnd type="triangle" w="med" len="med"/>
          </a:ln>
          <a:effectLst/>
        </p:spPr>
        <p:txBody>
          <a:bodyPr lIns="0" tIns="0" rIns="0" bIns="0" anchor="ctr"/>
          <a:lstStyle/>
          <a:p>
            <a:endParaRPr lang="zh-CN" altLang="en-US"/>
          </a:p>
        </p:txBody>
      </p:sp>
      <p:graphicFrame>
        <p:nvGraphicFramePr>
          <p:cNvPr id="506883" name="Object 3"/>
          <p:cNvGraphicFramePr>
            <a:graphicFrameLocks noChangeAspect="1"/>
          </p:cNvGraphicFramePr>
          <p:nvPr/>
        </p:nvGraphicFramePr>
        <p:xfrm>
          <a:off x="2357422" y="3429000"/>
          <a:ext cx="2500330" cy="1131102"/>
        </p:xfrm>
        <a:graphic>
          <a:graphicData uri="http://schemas.openxmlformats.org/presentationml/2006/ole">
            <mc:AlternateContent xmlns:mc="http://schemas.openxmlformats.org/markup-compatibility/2006">
              <mc:Choice xmlns:v="urn:schemas-microsoft-com:vml" Requires="v">
                <p:oleObj spid="_x0000_s54641" name="Equation" r:id="rId4" imgW="1066680" imgH="482400" progId="Equation.DSMT4">
                  <p:embed/>
                </p:oleObj>
              </mc:Choice>
              <mc:Fallback>
                <p:oleObj name="Equation" r:id="rId4" imgW="1066680" imgH="482400" progId="Equation.DSMT4">
                  <p:embed/>
                  <p:pic>
                    <p:nvPicPr>
                      <p:cNvPr id="50688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22" y="3429000"/>
                        <a:ext cx="2500330" cy="113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584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1000"/>
                                        <p:tgtEl>
                                          <p:spTgt spid="6">
                                            <p:txEl>
                                              <p:pRg st="1" end="1"/>
                                            </p:txEl>
                                          </p:spTgt>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06883"/>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left)">
                                      <p:cBhvr>
                                        <p:cTn id="25" dur="10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wipe(left)">
                                      <p:cBhvr>
                                        <p:cTn id="30" dur="1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883464" y="268302"/>
            <a:ext cx="7772400" cy="780966"/>
          </a:xfrm>
        </p:spPr>
        <p:txBody>
          <a:bodyPr>
            <a:normAutofit fontScale="90000"/>
          </a:bodyPr>
          <a:lstStyle/>
          <a:p>
            <a:pPr marL="609600" indent="-609600" algn="ctr">
              <a:lnSpc>
                <a:spcPct val="130000"/>
              </a:lnSpc>
            </a:pPr>
            <a:r>
              <a:rPr lang="zh-CN" altLang="en-US" sz="3600" dirty="0" smtClean="0"/>
              <a:t>编码步骤</a:t>
            </a:r>
            <a:endParaRPr lang="en-US" altLang="zh-CN" sz="3600" dirty="0" smtClean="0"/>
          </a:p>
        </p:txBody>
      </p:sp>
      <p:sp>
        <p:nvSpPr>
          <p:cNvPr id="27653" name="Rectangle 3"/>
          <p:cNvSpPr>
            <a:spLocks noGrp="1" noChangeArrowheads="1"/>
          </p:cNvSpPr>
          <p:nvPr>
            <p:ph type="body" idx="1"/>
          </p:nvPr>
        </p:nvSpPr>
        <p:spPr>
          <a:xfrm>
            <a:off x="943004" y="1214423"/>
            <a:ext cx="7877468" cy="5130902"/>
          </a:xfrm>
        </p:spPr>
        <p:txBody>
          <a:bodyPr/>
          <a:lstStyle/>
          <a:p>
            <a:pPr marL="609600" indent="-609600" eaLnBrk="1" hangingPunct="1">
              <a:lnSpc>
                <a:spcPct val="130000"/>
              </a:lnSpc>
              <a:buFont typeface="Monotype Sorts" pitchFamily="2" charset="2"/>
              <a:buNone/>
            </a:pPr>
            <a:r>
              <a:rPr lang="en-US" altLang="zh-CN" sz="2400" dirty="0" smtClean="0">
                <a:latin typeface="Times New Roman" pitchFamily="18" charset="0"/>
              </a:rPr>
              <a:t>(1) </a:t>
            </a:r>
            <a:r>
              <a:rPr lang="zh-CN" altLang="en-US" sz="2400" dirty="0" smtClean="0">
                <a:latin typeface="Times New Roman" pitchFamily="18" charset="0"/>
              </a:rPr>
              <a:t>将信源消息符号按其出现的</a:t>
            </a:r>
            <a:r>
              <a:rPr lang="zh-CN" altLang="en-US" sz="2400" b="1" dirty="0" smtClean="0">
                <a:latin typeface="Times New Roman" pitchFamily="18" charset="0"/>
              </a:rPr>
              <a:t>概率大小依次排列</a:t>
            </a:r>
          </a:p>
          <a:p>
            <a:pPr marL="609600" indent="-609600" eaLnBrk="1" hangingPunct="1">
              <a:lnSpc>
                <a:spcPct val="130000"/>
              </a:lnSpc>
            </a:pPr>
            <a:endParaRPr lang="zh-CN" altLang="en-US" sz="2400" dirty="0" smtClean="0">
              <a:latin typeface="Times New Roman" pitchFamily="18" charset="0"/>
            </a:endParaRPr>
          </a:p>
          <a:p>
            <a:pPr marL="609600" indent="-609600" eaLnBrk="1" hangingPunct="1">
              <a:lnSpc>
                <a:spcPct val="130000"/>
              </a:lnSpc>
              <a:buFont typeface="Monotype Sorts" pitchFamily="2" charset="2"/>
              <a:buNone/>
            </a:pPr>
            <a:r>
              <a:rPr lang="en-US" altLang="zh-CN" sz="2400" dirty="0" smtClean="0">
                <a:latin typeface="Times New Roman" pitchFamily="18" charset="0"/>
              </a:rPr>
              <a:t>(2) </a:t>
            </a:r>
            <a:r>
              <a:rPr lang="zh-CN" altLang="en-US" sz="2400" dirty="0" smtClean="0">
                <a:latin typeface="Times New Roman" pitchFamily="18" charset="0"/>
              </a:rPr>
              <a:t>依照下列不等式</a:t>
            </a:r>
            <a:r>
              <a:rPr lang="zh-CN" altLang="en-US" sz="2400" b="1" dirty="0" smtClean="0">
                <a:latin typeface="Times New Roman" pitchFamily="18" charset="0"/>
              </a:rPr>
              <a:t>确定整数的码长</a:t>
            </a:r>
            <a:r>
              <a:rPr lang="en-US" altLang="zh-CN" sz="2400" b="1" i="1" dirty="0" err="1" smtClean="0">
                <a:latin typeface="Times New Roman" pitchFamily="18" charset="0"/>
              </a:rPr>
              <a:t>K</a:t>
            </a:r>
            <a:r>
              <a:rPr lang="en-US" altLang="zh-CN" sz="2400" b="1" i="1" baseline="-25000" dirty="0" err="1" smtClean="0">
                <a:latin typeface="Times New Roman" pitchFamily="18" charset="0"/>
              </a:rPr>
              <a:t>i</a:t>
            </a:r>
            <a:endParaRPr lang="en-US" altLang="zh-CN" sz="2400" b="1" i="1" baseline="-25000" dirty="0" smtClean="0">
              <a:latin typeface="Times New Roman" pitchFamily="18" charset="0"/>
            </a:endParaRPr>
          </a:p>
          <a:p>
            <a:pPr marL="609600" indent="-609600" eaLnBrk="1" hangingPunct="1">
              <a:lnSpc>
                <a:spcPct val="130000"/>
              </a:lnSpc>
            </a:pPr>
            <a:endParaRPr lang="zh-CN" altLang="en-US" sz="2400" b="1" dirty="0">
              <a:latin typeface="Times New Roman" pitchFamily="18" charset="0"/>
            </a:endParaRPr>
          </a:p>
          <a:p>
            <a:pPr marL="609600" indent="-609600" eaLnBrk="1" hangingPunct="1">
              <a:lnSpc>
                <a:spcPct val="120000"/>
              </a:lnSpc>
              <a:spcBef>
                <a:spcPts val="600"/>
              </a:spcBef>
              <a:buFont typeface="Wingdings" pitchFamily="2" charset="2"/>
              <a:buNone/>
            </a:pPr>
            <a:r>
              <a:rPr lang="en-US" altLang="zh-CN" sz="2400" dirty="0" smtClean="0">
                <a:latin typeface="Times New Roman" pitchFamily="18" charset="0"/>
              </a:rPr>
              <a:t>(3) </a:t>
            </a:r>
            <a:r>
              <a:rPr lang="zh-CN" altLang="en-US" sz="2400" dirty="0" smtClean="0">
                <a:latin typeface="Times New Roman" pitchFamily="18" charset="0"/>
              </a:rPr>
              <a:t>为了编成</a:t>
            </a:r>
            <a:r>
              <a:rPr lang="zh-CN" altLang="en-US" sz="2400" b="1" dirty="0" smtClean="0">
                <a:solidFill>
                  <a:srgbClr val="FF0000"/>
                </a:solidFill>
                <a:latin typeface="Times New Roman" pitchFamily="18" charset="0"/>
              </a:rPr>
              <a:t>唯一可译码</a:t>
            </a:r>
            <a:r>
              <a:rPr lang="zh-CN" altLang="en-US" sz="2400" dirty="0" smtClean="0">
                <a:latin typeface="Times New Roman" pitchFamily="18" charset="0"/>
              </a:rPr>
              <a:t>，</a:t>
            </a:r>
            <a:r>
              <a:rPr lang="zh-CN" altLang="en-US" sz="2400" b="1" dirty="0" smtClean="0">
                <a:latin typeface="Times New Roman" pitchFamily="18" charset="0"/>
              </a:rPr>
              <a:t>计算第 </a:t>
            </a:r>
            <a:r>
              <a:rPr lang="en-US" altLang="zh-CN" sz="2400" b="1" i="1" dirty="0" err="1" smtClean="0">
                <a:latin typeface="Times New Roman" pitchFamily="18" charset="0"/>
              </a:rPr>
              <a:t>i</a:t>
            </a:r>
            <a:r>
              <a:rPr lang="en-US" altLang="zh-CN" sz="2400" b="1" i="1" dirty="0" smtClean="0">
                <a:latin typeface="Times New Roman" pitchFamily="18" charset="0"/>
              </a:rPr>
              <a:t> </a:t>
            </a:r>
            <a:r>
              <a:rPr lang="zh-CN" altLang="en-US" sz="2400" b="1" dirty="0" smtClean="0">
                <a:latin typeface="Times New Roman" pitchFamily="18" charset="0"/>
              </a:rPr>
              <a:t>个消息的累加概率</a:t>
            </a:r>
          </a:p>
          <a:p>
            <a:pPr marL="609600" indent="-609600" eaLnBrk="1" hangingPunct="1">
              <a:lnSpc>
                <a:spcPct val="120000"/>
              </a:lnSpc>
              <a:buFont typeface="Wingdings" pitchFamily="2" charset="2"/>
              <a:buChar char="n"/>
            </a:pPr>
            <a:endParaRPr lang="en-US" altLang="zh-CN" sz="2400" dirty="0" smtClean="0">
              <a:latin typeface="Times New Roman" pitchFamily="18" charset="0"/>
            </a:endParaRPr>
          </a:p>
          <a:p>
            <a:pPr marL="609600" indent="-609600" eaLnBrk="1" hangingPunct="1">
              <a:lnSpc>
                <a:spcPct val="120000"/>
              </a:lnSpc>
              <a:buFont typeface="Wingdings" pitchFamily="2" charset="2"/>
              <a:buChar char="n"/>
            </a:pPr>
            <a:endParaRPr lang="zh-CN" altLang="en-US" sz="2400" dirty="0" smtClean="0">
              <a:latin typeface="Times New Roman" pitchFamily="18" charset="0"/>
            </a:endParaRPr>
          </a:p>
          <a:p>
            <a:pPr marL="609600" indent="-609600" eaLnBrk="1" hangingPunct="1">
              <a:lnSpc>
                <a:spcPct val="120000"/>
              </a:lnSpc>
              <a:buFont typeface="Wingdings" pitchFamily="2" charset="2"/>
              <a:buNone/>
            </a:pPr>
            <a:r>
              <a:rPr lang="en-US" altLang="zh-CN" sz="2400" dirty="0" smtClean="0">
                <a:latin typeface="Times New Roman" pitchFamily="18" charset="0"/>
              </a:rPr>
              <a:t>(4) </a:t>
            </a:r>
            <a:r>
              <a:rPr lang="zh-CN" altLang="en-US" sz="2400" dirty="0" smtClean="0">
                <a:latin typeface="Times New Roman" pitchFamily="18" charset="0"/>
              </a:rPr>
              <a:t>将</a:t>
            </a:r>
            <a:r>
              <a:rPr lang="zh-CN" altLang="en-US" sz="2400" b="1" dirty="0" smtClean="0">
                <a:latin typeface="Times New Roman" pitchFamily="18" charset="0"/>
              </a:rPr>
              <a:t>累加概率 </a:t>
            </a:r>
            <a:r>
              <a:rPr lang="en-US" altLang="zh-CN" sz="2400" i="1" dirty="0" smtClean="0">
                <a:latin typeface="Times New Roman" pitchFamily="18" charset="0"/>
              </a:rPr>
              <a:t>P</a:t>
            </a:r>
            <a:r>
              <a:rPr lang="en-US" altLang="zh-CN" sz="2400" i="1" baseline="-25000" dirty="0" smtClean="0">
                <a:latin typeface="Times New Roman" pitchFamily="18" charset="0"/>
              </a:rPr>
              <a:t>i </a:t>
            </a:r>
            <a:r>
              <a:rPr lang="zh-CN" altLang="en-US" sz="2400" b="1" dirty="0" smtClean="0">
                <a:latin typeface="Times New Roman" pitchFamily="18" charset="0"/>
              </a:rPr>
              <a:t>变换成二进制数</a:t>
            </a:r>
          </a:p>
          <a:p>
            <a:pPr marL="609600" indent="-609600" eaLnBrk="1" hangingPunct="1">
              <a:lnSpc>
                <a:spcPct val="120000"/>
              </a:lnSpc>
              <a:buFont typeface="Wingdings" pitchFamily="2" charset="2"/>
              <a:buNone/>
            </a:pPr>
            <a:r>
              <a:rPr lang="en-US" altLang="zh-CN" sz="2400" dirty="0" smtClean="0">
                <a:latin typeface="Times New Roman" pitchFamily="18" charset="0"/>
              </a:rPr>
              <a:t>(5) </a:t>
            </a:r>
            <a:r>
              <a:rPr lang="zh-CN" altLang="en-US" sz="2400" dirty="0" smtClean="0">
                <a:latin typeface="Times New Roman" pitchFamily="18" charset="0"/>
              </a:rPr>
              <a:t>取 </a:t>
            </a:r>
            <a:r>
              <a:rPr lang="en-US" altLang="zh-CN" sz="2400" i="1" dirty="0" smtClean="0">
                <a:latin typeface="Times New Roman" pitchFamily="18" charset="0"/>
              </a:rPr>
              <a:t>P</a:t>
            </a:r>
            <a:r>
              <a:rPr lang="en-US" altLang="zh-CN" sz="2400" i="1" baseline="-25000" dirty="0" smtClean="0">
                <a:latin typeface="Times New Roman" pitchFamily="18" charset="0"/>
              </a:rPr>
              <a:t>i </a:t>
            </a:r>
            <a:r>
              <a:rPr lang="zh-CN" altLang="en-US" sz="2400" dirty="0" smtClean="0">
                <a:latin typeface="Times New Roman" pitchFamily="18" charset="0"/>
              </a:rPr>
              <a:t>二进数的</a:t>
            </a:r>
            <a:r>
              <a:rPr lang="zh-CN" altLang="en-US" sz="2400" b="1" dirty="0" smtClean="0">
                <a:latin typeface="Times New Roman" pitchFamily="18" charset="0"/>
              </a:rPr>
              <a:t>小数点后</a:t>
            </a:r>
            <a:r>
              <a:rPr lang="en-US" altLang="zh-CN" sz="2400" b="1" i="1" dirty="0" err="1" smtClean="0">
                <a:latin typeface="Times New Roman" pitchFamily="18" charset="0"/>
              </a:rPr>
              <a:t>K</a:t>
            </a:r>
            <a:r>
              <a:rPr lang="en-US" altLang="zh-CN" sz="2400" b="1" i="1" baseline="-25000" dirty="0" err="1" smtClean="0">
                <a:latin typeface="Times New Roman" pitchFamily="18" charset="0"/>
              </a:rPr>
              <a:t>i</a:t>
            </a:r>
            <a:r>
              <a:rPr lang="zh-CN" altLang="en-US" sz="2400" b="1" dirty="0" smtClean="0">
                <a:latin typeface="Times New Roman" pitchFamily="18" charset="0"/>
              </a:rPr>
              <a:t>位即为该消息符号的二进制码字</a:t>
            </a:r>
          </a:p>
        </p:txBody>
      </p:sp>
      <p:sp>
        <p:nvSpPr>
          <p:cNvPr id="1946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9458" name="Object 4"/>
          <p:cNvGraphicFramePr>
            <a:graphicFrameLocks noChangeAspect="1"/>
          </p:cNvGraphicFramePr>
          <p:nvPr/>
        </p:nvGraphicFramePr>
        <p:xfrm>
          <a:off x="2800392" y="1728739"/>
          <a:ext cx="3060700" cy="627063"/>
        </p:xfrm>
        <a:graphic>
          <a:graphicData uri="http://schemas.openxmlformats.org/presentationml/2006/ole">
            <mc:AlternateContent xmlns:mc="http://schemas.openxmlformats.org/markup-compatibility/2006">
              <mc:Choice xmlns:v="urn:schemas-microsoft-com:vml" Requires="v">
                <p:oleObj spid="_x0000_s92239" name="公式" r:id="rId3" imgW="1117600" imgH="228600" progId="Equation.3">
                  <p:embed/>
                </p:oleObj>
              </mc:Choice>
              <mc:Fallback>
                <p:oleObj name="公式" r:id="rId3" imgW="1117600" imgH="228600" progId="Equation.3">
                  <p:embed/>
                  <p:pic>
                    <p:nvPicPr>
                      <p:cNvPr id="1945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92" y="1728739"/>
                        <a:ext cx="3060700"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6"/>
          <p:cNvGraphicFramePr>
            <a:graphicFrameLocks noChangeAspect="1"/>
          </p:cNvGraphicFramePr>
          <p:nvPr>
            <p:extLst>
              <p:ext uri="{D42A27DB-BD31-4B8C-83A1-F6EECF244321}">
                <p14:modId xmlns:p14="http://schemas.microsoft.com/office/powerpoint/2010/main" val="2695099877"/>
              </p:ext>
            </p:extLst>
          </p:nvPr>
        </p:nvGraphicFramePr>
        <p:xfrm>
          <a:off x="2231740" y="2860675"/>
          <a:ext cx="4500563" cy="527050"/>
        </p:xfrm>
        <a:graphic>
          <a:graphicData uri="http://schemas.openxmlformats.org/presentationml/2006/ole">
            <mc:AlternateContent xmlns:mc="http://schemas.openxmlformats.org/markup-compatibility/2006">
              <mc:Choice xmlns:v="urn:schemas-microsoft-com:vml" Requires="v">
                <p:oleObj spid="_x0000_s92240" name="Equation" r:id="rId5" imgW="1955800" imgH="228600" progId="Equation.DSMT4">
                  <p:embed/>
                </p:oleObj>
              </mc:Choice>
              <mc:Fallback>
                <p:oleObj name="Equation" r:id="rId5" imgW="1955800" imgH="228600" progId="Equation.DSMT4">
                  <p:embed/>
                  <p:pic>
                    <p:nvPicPr>
                      <p:cNvPr id="1945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1740" y="2860675"/>
                        <a:ext cx="4500563"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0" name="Object 4"/>
          <p:cNvGraphicFramePr>
            <a:graphicFrameLocks noChangeAspect="1"/>
          </p:cNvGraphicFramePr>
          <p:nvPr>
            <p:extLst>
              <p:ext uri="{D42A27DB-BD31-4B8C-83A1-F6EECF244321}">
                <p14:modId xmlns:p14="http://schemas.microsoft.com/office/powerpoint/2010/main" val="1240650559"/>
              </p:ext>
            </p:extLst>
          </p:nvPr>
        </p:nvGraphicFramePr>
        <p:xfrm>
          <a:off x="3104702" y="3996533"/>
          <a:ext cx="1728787" cy="855662"/>
        </p:xfrm>
        <a:graphic>
          <a:graphicData uri="http://schemas.openxmlformats.org/presentationml/2006/ole">
            <mc:AlternateContent xmlns:mc="http://schemas.openxmlformats.org/markup-compatibility/2006">
              <mc:Choice xmlns:v="urn:schemas-microsoft-com:vml" Requires="v">
                <p:oleObj spid="_x0000_s92241" name="公式" r:id="rId7" imgW="863225" imgH="431613" progId="Equation.3">
                  <p:embed/>
                </p:oleObj>
              </mc:Choice>
              <mc:Fallback>
                <p:oleObj name="公式" r:id="rId7" imgW="863225" imgH="431613" progId="Equation.3">
                  <p:embed/>
                  <p:pic>
                    <p:nvPicPr>
                      <p:cNvPr id="194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4702" y="3996533"/>
                        <a:ext cx="1728787" cy="855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灯片编号占位符 8"/>
          <p:cNvSpPr>
            <a:spLocks noGrp="1"/>
          </p:cNvSpPr>
          <p:nvPr>
            <p:ph type="sldNum" sz="quarter" idx="12"/>
          </p:nvPr>
        </p:nvSpPr>
        <p:spPr/>
        <p:txBody>
          <a:bodyPr/>
          <a:lstStyle/>
          <a:p>
            <a:fld id="{492230B5-C107-4EA4-9C12-97577513A729}" type="slidenum">
              <a:rPr lang="zh-CN" altLang="en-US" smtClean="0"/>
              <a:pPr/>
              <a:t>58</a:t>
            </a:fld>
            <a:endParaRPr lang="zh-CN" altLang="en-US"/>
          </a:p>
        </p:txBody>
      </p:sp>
    </p:spTree>
    <p:extLst>
      <p:ext uri="{BB962C8B-B14F-4D97-AF65-F5344CB8AC3E}">
        <p14:creationId xmlns:p14="http://schemas.microsoft.com/office/powerpoint/2010/main" val="341121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41176" y="1344960"/>
                <a:ext cx="7772400" cy="4575212"/>
              </a:xfrm>
            </p:spPr>
            <p:txBody>
              <a:bodyPr/>
              <a:lstStyle/>
              <a:p>
                <a:r>
                  <a:rPr lang="zh-CN" altLang="en-US" sz="2800" b="1" dirty="0" smtClean="0"/>
                  <a:t>累加概率  </a:t>
                </a:r>
                <a:r>
                  <a:rPr lang="en-US" altLang="zh-CN" sz="2800" b="1" i="1" dirty="0" smtClean="0"/>
                  <a:t> </a:t>
                </a:r>
                <a:r>
                  <a:rPr lang="zh-CN" altLang="en-US" sz="2800" b="1" dirty="0" smtClean="0"/>
                  <a:t>把区间</a:t>
                </a:r>
                <a:r>
                  <a:rPr lang="en-US" altLang="zh-CN" sz="2800" b="1" dirty="0" smtClean="0"/>
                  <a:t>[0</a:t>
                </a:r>
                <a:r>
                  <a:rPr lang="zh-CN" altLang="en-US" sz="2800" b="1" dirty="0" smtClean="0"/>
                  <a:t>，</a:t>
                </a:r>
                <a:r>
                  <a:rPr lang="en-US" altLang="zh-CN" sz="2800" b="1" dirty="0" smtClean="0"/>
                  <a:t>1</a:t>
                </a:r>
                <a:r>
                  <a:rPr lang="zh-CN" altLang="en-US" sz="2800" b="1" dirty="0" smtClean="0"/>
                  <a:t>）分割成许多小区间</a:t>
                </a:r>
                <a:endParaRPr lang="en-US" altLang="zh-CN" sz="2800" b="1" dirty="0" smtClean="0"/>
              </a:p>
              <a:p>
                <a:r>
                  <a:rPr lang="zh-CN" altLang="en-US" sz="2800" b="1" dirty="0" smtClean="0"/>
                  <a:t>每个小区间的长度等于各符号的概率</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𝒑</m:t>
                        </m:r>
                      </m:e>
                      <m:sub>
                        <m:r>
                          <a:rPr lang="en-US" altLang="zh-CN" sz="2800" b="1" i="1" smtClean="0">
                            <a:latin typeface="Cambria Math" panose="02040503050406030204" pitchFamily="18" charset="0"/>
                          </a:rPr>
                          <m:t>𝒊</m:t>
                        </m:r>
                      </m:sub>
                    </m:sSub>
                  </m:oMath>
                </a14:m>
                <a:endParaRPr lang="en-US" altLang="zh-CN" sz="2800" b="1" dirty="0" smtClean="0"/>
              </a:p>
              <a:p>
                <a:r>
                  <a:rPr lang="zh-CN" altLang="en-US" sz="2800" b="1" dirty="0" smtClean="0"/>
                  <a:t>小区间内的任一点可用来代表该符号</a:t>
                </a:r>
                <a:endParaRPr lang="zh-CN" altLang="en-US"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41176" y="1344960"/>
                <a:ext cx="7772400" cy="4575212"/>
              </a:xfrm>
              <a:blipFill>
                <a:blip r:embed="rId4"/>
                <a:stretch>
                  <a:fillRect l="-627" t="-1867"/>
                </a:stretch>
              </a:blipFill>
            </p:spPr>
            <p:txBody>
              <a:bodyPr/>
              <a:lstStyle/>
              <a:p>
                <a:r>
                  <a:rPr lang="zh-CN" altLang="en-US">
                    <a:noFill/>
                  </a:rPr>
                  <a:t> </a:t>
                </a:r>
              </a:p>
            </p:txBody>
          </p:sp>
        </mc:Fallback>
      </mc:AlternateContent>
      <p:sp>
        <p:nvSpPr>
          <p:cNvPr id="2" name="标题 1"/>
          <p:cNvSpPr>
            <a:spLocks noGrp="1"/>
          </p:cNvSpPr>
          <p:nvPr>
            <p:ph type="title"/>
          </p:nvPr>
        </p:nvSpPr>
        <p:spPr>
          <a:xfrm>
            <a:off x="739806" y="487605"/>
            <a:ext cx="7772400" cy="559532"/>
          </a:xfrm>
        </p:spPr>
        <p:txBody>
          <a:bodyPr/>
          <a:lstStyle/>
          <a:p>
            <a:pPr algn="ctr"/>
            <a:r>
              <a:rPr lang="zh-CN" altLang="en-US" sz="3600" dirty="0" smtClean="0"/>
              <a:t>香农编码图示</a:t>
            </a:r>
            <a:endParaRPr lang="zh-CN" altLang="en-US" sz="3600" dirty="0"/>
          </a:p>
        </p:txBody>
      </p:sp>
      <p:sp>
        <p:nvSpPr>
          <p:cNvPr id="5" name="灯片编号占位符 4"/>
          <p:cNvSpPr>
            <a:spLocks noGrp="1"/>
          </p:cNvSpPr>
          <p:nvPr>
            <p:ph type="sldNum" sz="quarter" idx="12"/>
          </p:nvPr>
        </p:nvSpPr>
        <p:spPr/>
        <p:txBody>
          <a:bodyPr/>
          <a:lstStyle/>
          <a:p>
            <a:fld id="{86BD411E-054A-431F-A796-7E11E85B9AAE}" type="slidenum">
              <a:rPr lang="en-US" altLang="zh-CN" smtClean="0"/>
              <a:pPr/>
              <a:t>59</a:t>
            </a:fld>
            <a:endParaRPr lang="en-US" altLang="zh-CN"/>
          </a:p>
        </p:txBody>
      </p:sp>
      <p:cxnSp>
        <p:nvCxnSpPr>
          <p:cNvPr id="7" name="直接连接符 6"/>
          <p:cNvCxnSpPr/>
          <p:nvPr/>
        </p:nvCxnSpPr>
        <p:spPr bwMode="auto">
          <a:xfrm>
            <a:off x="1763688" y="4617132"/>
            <a:ext cx="572463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直接连接符 8"/>
          <p:cNvCxnSpPr/>
          <p:nvPr/>
        </p:nvCxnSpPr>
        <p:spPr bwMode="auto">
          <a:xfrm flipV="1">
            <a:off x="1763688" y="4509120"/>
            <a:ext cx="0" cy="1080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flipV="1">
            <a:off x="3023828" y="4509120"/>
            <a:ext cx="0" cy="1080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flipV="1">
            <a:off x="7488324" y="4521826"/>
            <a:ext cx="0" cy="1080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直接连接符 12"/>
          <p:cNvCxnSpPr/>
          <p:nvPr/>
        </p:nvCxnSpPr>
        <p:spPr bwMode="auto">
          <a:xfrm flipV="1">
            <a:off x="4283968" y="4504078"/>
            <a:ext cx="0" cy="1080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直接连接符 13"/>
          <p:cNvCxnSpPr/>
          <p:nvPr/>
        </p:nvCxnSpPr>
        <p:spPr bwMode="auto">
          <a:xfrm flipV="1">
            <a:off x="5364088" y="4519701"/>
            <a:ext cx="0" cy="108012"/>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5" name="文本框 14"/>
          <p:cNvSpPr txBox="1"/>
          <p:nvPr/>
        </p:nvSpPr>
        <p:spPr>
          <a:xfrm>
            <a:off x="6027787" y="4128152"/>
            <a:ext cx="492443" cy="461665"/>
          </a:xfrm>
          <a:prstGeom prst="rect">
            <a:avLst/>
          </a:prstGeom>
          <a:noFill/>
        </p:spPr>
        <p:txBody>
          <a:bodyPr wrap="none" rtlCol="0">
            <a:spAutoFit/>
          </a:bodyPr>
          <a:lstStyle/>
          <a:p>
            <a:r>
              <a:rPr lang="en-US" altLang="zh-CN" dirty="0" smtClean="0"/>
              <a:t>…</a:t>
            </a:r>
            <a:endParaRPr lang="zh-CN" altLang="en-US" dirty="0"/>
          </a:p>
        </p:txBody>
      </p:sp>
      <p:sp>
        <p:nvSpPr>
          <p:cNvPr id="16" name="文本框 15"/>
          <p:cNvSpPr txBox="1"/>
          <p:nvPr/>
        </p:nvSpPr>
        <p:spPr>
          <a:xfrm>
            <a:off x="6037794" y="4504078"/>
            <a:ext cx="492443" cy="461665"/>
          </a:xfrm>
          <a:prstGeom prst="rect">
            <a:avLst/>
          </a:prstGeom>
          <a:noFill/>
        </p:spPr>
        <p:txBody>
          <a:bodyPr wrap="none" rtlCol="0">
            <a:spAutoFit/>
          </a:bodyPr>
          <a:lstStyle/>
          <a:p>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3023828" y="1412776"/>
                <a:ext cx="333617" cy="369332"/>
              </a:xfrm>
              <a:prstGeom prst="rect">
                <a:avLst/>
              </a:prstGeom>
              <a:noFill/>
            </p:spPr>
            <p:txBody>
              <a:bodyPr wrap="non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oMath>
                </a14:m>
                <a:r>
                  <a:rPr lang="zh-CN" altLang="en-US" dirty="0" smtClean="0"/>
                  <a:t> </a:t>
                </a:r>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023828" y="1412776"/>
                <a:ext cx="333617" cy="369332"/>
              </a:xfrm>
              <a:prstGeom prst="rect">
                <a:avLst/>
              </a:prstGeom>
              <a:blipFill>
                <a:blip r:embed="rId5"/>
                <a:stretch>
                  <a:fillRect l="-30909"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763688" y="4063135"/>
                <a:ext cx="754822" cy="369332"/>
              </a:xfrm>
              <a:prstGeom prst="rect">
                <a:avLst/>
              </a:prstGeom>
              <a:noFill/>
            </p:spPr>
            <p:txBody>
              <a:bodyPr wrap="none" lIns="0" tIns="0" rIns="0" bIns="0" rtlCol="0">
                <a:spAutoFit/>
              </a:bodyPr>
              <a:lstStyle/>
              <a:p>
                <a:r>
                  <a:rPr lang="en-US" altLang="zh-CN" b="0" dirty="0" smtClean="0"/>
                  <a:t>0(</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smtClean="0"/>
                  <a:t> </a:t>
                </a:r>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763688" y="4063135"/>
                <a:ext cx="754822" cy="369332"/>
              </a:xfrm>
              <a:prstGeom prst="rect">
                <a:avLst/>
              </a:prstGeom>
              <a:blipFill>
                <a:blip r:embed="rId6"/>
                <a:stretch>
                  <a:fillRect l="-24194" t="-26667" r="-8871"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905755" y="4104238"/>
                <a:ext cx="377219" cy="369332"/>
              </a:xfrm>
              <a:prstGeom prst="rect">
                <a:avLst/>
              </a:prstGeom>
              <a:noFill/>
            </p:spPr>
            <p:txBody>
              <a:bodyPr wrap="non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en-US" dirty="0" smtClean="0"/>
                  <a:t> </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905755" y="4104238"/>
                <a:ext cx="377219" cy="369332"/>
              </a:xfrm>
              <a:prstGeom prst="rect">
                <a:avLst/>
              </a:prstGeom>
              <a:blipFill>
                <a:blip r:embed="rId7"/>
                <a:stretch>
                  <a:fillRect l="-29032"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148589" y="4129704"/>
                <a:ext cx="377219" cy="369332"/>
              </a:xfrm>
              <a:prstGeom prst="rect">
                <a:avLst/>
              </a:prstGeom>
              <a:noFill/>
            </p:spPr>
            <p:txBody>
              <a:bodyPr wrap="non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oMath>
                </a14:m>
                <a:r>
                  <a:rPr lang="zh-CN" altLang="en-US" dirty="0" smtClean="0"/>
                  <a:t> </a:t>
                </a: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148589" y="4129704"/>
                <a:ext cx="377219" cy="369332"/>
              </a:xfrm>
              <a:prstGeom prst="rect">
                <a:avLst/>
              </a:prstGeom>
              <a:blipFill>
                <a:blip r:embed="rId8"/>
                <a:stretch>
                  <a:fillRect l="-29508"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263323" y="4117164"/>
                <a:ext cx="364074" cy="369332"/>
              </a:xfrm>
              <a:prstGeom prst="rect">
                <a:avLst/>
              </a:prstGeom>
              <a:noFill/>
            </p:spPr>
            <p:txBody>
              <a:bodyPr wrap="non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a14:m>
                <a:r>
                  <a:rPr lang="zh-CN" altLang="en-US" dirty="0" smtClean="0"/>
                  <a:t> </a:t>
                </a:r>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263323" y="4117164"/>
                <a:ext cx="364074" cy="369332"/>
              </a:xfrm>
              <a:prstGeom prst="rect">
                <a:avLst/>
              </a:prstGeom>
              <a:blipFill>
                <a:blip r:embed="rId9"/>
                <a:stretch>
                  <a:fillRect l="-28333" b="-14754"/>
                </a:stretch>
              </a:blipFill>
            </p:spPr>
            <p:txBody>
              <a:bodyPr/>
              <a:lstStyle/>
              <a:p>
                <a:r>
                  <a:rPr lang="zh-CN" altLang="en-US">
                    <a:noFill/>
                  </a:rPr>
                  <a:t> </a:t>
                </a:r>
              </a:p>
            </p:txBody>
          </p:sp>
        </mc:Fallback>
      </mc:AlternateContent>
      <p:sp>
        <p:nvSpPr>
          <p:cNvPr id="22" name="文本框 21"/>
          <p:cNvSpPr txBox="1"/>
          <p:nvPr/>
        </p:nvSpPr>
        <p:spPr>
          <a:xfrm>
            <a:off x="7403554" y="4087176"/>
            <a:ext cx="336798" cy="369332"/>
          </a:xfrm>
          <a:prstGeom prst="rect">
            <a:avLst/>
          </a:prstGeom>
          <a:noFill/>
        </p:spPr>
        <p:txBody>
          <a:bodyPr wrap="square" lIns="0" tIns="0" rIns="0" bIns="0" rtlCol="0">
            <a:spAutoFit/>
          </a:bodyPr>
          <a:lstStyle/>
          <a:p>
            <a:r>
              <a:rPr lang="en-US" altLang="zh-CN" dirty="0" smtClean="0"/>
              <a:t>1</a:t>
            </a:r>
            <a:r>
              <a:rPr lang="zh-CN" altLang="en-US" dirty="0" smtClean="0"/>
              <a:t> </a:t>
            </a:r>
            <a:endParaRPr lang="zh-CN" altLang="en-US" dirty="0"/>
          </a:p>
        </p:txBody>
      </p:sp>
      <mc:AlternateContent xmlns:mc="http://schemas.openxmlformats.org/markup-compatibility/2006" xmlns:a14="http://schemas.microsoft.com/office/drawing/2010/main">
        <mc:Choice Requires="a14">
          <p:sp>
            <p:nvSpPr>
              <p:cNvPr id="23" name="矩形 22"/>
              <p:cNvSpPr/>
              <p:nvPr/>
            </p:nvSpPr>
            <p:spPr>
              <a:xfrm>
                <a:off x="2030928" y="4582938"/>
                <a:ext cx="5588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030928" y="4582938"/>
                <a:ext cx="558871" cy="461665"/>
              </a:xfrm>
              <a:prstGeom prst="rect">
                <a:avLst/>
              </a:prstGeom>
              <a:blipFill>
                <a:blip r:embed="rId10"/>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318674" y="4581018"/>
                <a:ext cx="5659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3318674" y="4581018"/>
                <a:ext cx="565988" cy="461665"/>
              </a:xfrm>
              <a:prstGeom prst="rect">
                <a:avLst/>
              </a:prstGeom>
              <a:blipFill>
                <a:blip r:embed="rId11"/>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545384" y="4612090"/>
                <a:ext cx="5659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4545384" y="4612090"/>
                <a:ext cx="565989" cy="461665"/>
              </a:xfrm>
              <a:prstGeom prst="rect">
                <a:avLst/>
              </a:prstGeom>
              <a:blipFill>
                <a:blip r:embed="rId12"/>
                <a:stretch>
                  <a:fillRect b="-12000"/>
                </a:stretch>
              </a:blipFill>
            </p:spPr>
            <p:txBody>
              <a:bodyPr/>
              <a:lstStyle/>
              <a:p>
                <a:r>
                  <a:rPr lang="zh-CN" altLang="en-US">
                    <a:noFill/>
                  </a:rPr>
                  <a:t> </a:t>
                </a:r>
              </a:p>
            </p:txBody>
          </p:sp>
        </mc:Fallback>
      </mc:AlternateContent>
      <p:graphicFrame>
        <p:nvGraphicFramePr>
          <p:cNvPr id="26" name="Object 4"/>
          <p:cNvGraphicFramePr>
            <a:graphicFrameLocks noChangeAspect="1"/>
          </p:cNvGraphicFramePr>
          <p:nvPr>
            <p:extLst>
              <p:ext uri="{D42A27DB-BD31-4B8C-83A1-F6EECF244321}">
                <p14:modId xmlns:p14="http://schemas.microsoft.com/office/powerpoint/2010/main" val="2440360750"/>
              </p:ext>
            </p:extLst>
          </p:nvPr>
        </p:nvGraphicFramePr>
        <p:xfrm>
          <a:off x="3534536" y="2990385"/>
          <a:ext cx="1728787" cy="855662"/>
        </p:xfrm>
        <a:graphic>
          <a:graphicData uri="http://schemas.openxmlformats.org/presentationml/2006/ole">
            <mc:AlternateContent xmlns:mc="http://schemas.openxmlformats.org/markup-compatibility/2006">
              <mc:Choice xmlns:v="urn:schemas-microsoft-com:vml" Requires="v">
                <p:oleObj spid="_x0000_s57703" name="公式" r:id="rId13" imgW="863225" imgH="431613" progId="Equation.3">
                  <p:embed/>
                </p:oleObj>
              </mc:Choice>
              <mc:Fallback>
                <p:oleObj name="公式" r:id="rId13" imgW="863225" imgH="431613" progId="Equation.3">
                  <p:embed/>
                  <p:pic>
                    <p:nvPicPr>
                      <p:cNvPr id="1946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4536" y="2990385"/>
                        <a:ext cx="1728787" cy="855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49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11560" y="190500"/>
            <a:ext cx="7772400" cy="1143000"/>
          </a:xfrm>
        </p:spPr>
        <p:txBody>
          <a:bodyPr/>
          <a:lstStyle/>
          <a:p>
            <a:pPr algn="ctr" eaLnBrk="1" hangingPunct="1"/>
            <a:r>
              <a:rPr lang="en-US" altLang="zh-CN" sz="3600" b="1" dirty="0"/>
              <a:t>5.1  </a:t>
            </a:r>
            <a:r>
              <a:rPr lang="zh-CN" altLang="en-US" sz="3600" b="1" dirty="0"/>
              <a:t>编码的</a:t>
            </a:r>
            <a:r>
              <a:rPr lang="zh-CN" altLang="en-US" sz="3600" b="1" dirty="0" smtClean="0"/>
              <a:t>概念</a:t>
            </a:r>
            <a:endParaRPr lang="zh-CN" altLang="en-US" b="1" dirty="0" smtClean="0"/>
          </a:p>
        </p:txBody>
      </p:sp>
      <p:sp>
        <p:nvSpPr>
          <p:cNvPr id="46083" name="Rectangle 3"/>
          <p:cNvSpPr>
            <a:spLocks noGrp="1" noChangeArrowheads="1"/>
          </p:cNvSpPr>
          <p:nvPr>
            <p:ph type="body" idx="1"/>
          </p:nvPr>
        </p:nvSpPr>
        <p:spPr>
          <a:xfrm>
            <a:off x="755576" y="1232756"/>
            <a:ext cx="7993063" cy="4114800"/>
          </a:xfrm>
        </p:spPr>
        <p:txBody>
          <a:bodyPr/>
          <a:lstStyle/>
          <a:p>
            <a:pPr eaLnBrk="1" hangingPunct="1"/>
            <a:r>
              <a:rPr lang="zh-CN" altLang="en-US" sz="2800" dirty="0">
                <a:solidFill>
                  <a:srgbClr val="FF0000"/>
                </a:solidFill>
                <a:latin typeface="Times New Roman" pitchFamily="18" charset="0"/>
              </a:rPr>
              <a:t>分组码</a:t>
            </a:r>
            <a:r>
              <a:rPr lang="en-US" altLang="zh-CN" sz="2800" dirty="0">
                <a:solidFill>
                  <a:srgbClr val="FF0000"/>
                </a:solidFill>
                <a:latin typeface="Times New Roman" pitchFamily="18" charset="0"/>
              </a:rPr>
              <a:t>(Block Codes)</a:t>
            </a:r>
            <a:r>
              <a:rPr lang="zh-CN" altLang="en-US" sz="2800" dirty="0">
                <a:latin typeface="Times New Roman" pitchFamily="18" charset="0"/>
              </a:rPr>
              <a:t>，也叫块码</a:t>
            </a:r>
            <a:endParaRPr lang="en-US" altLang="zh-CN" sz="2800" dirty="0" smtClean="0">
              <a:latin typeface="Times New Roman" pitchFamily="18" charset="0"/>
            </a:endParaRPr>
          </a:p>
          <a:p>
            <a:pPr lvl="1" eaLnBrk="1" hangingPunct="1"/>
            <a:r>
              <a:rPr lang="zh-CN" altLang="en-US" sz="2400" dirty="0" smtClean="0">
                <a:latin typeface="Times New Roman" pitchFamily="18" charset="0"/>
              </a:rPr>
              <a:t>将信源消息分成若干组，即符号序列</a:t>
            </a:r>
            <a:r>
              <a:rPr lang="en-US" altLang="zh-CN" sz="2400" b="1" i="1" dirty="0" smtClean="0">
                <a:latin typeface="Times New Roman" pitchFamily="18" charset="0"/>
              </a:rPr>
              <a:t>x</a:t>
            </a:r>
            <a:r>
              <a:rPr lang="en-US" altLang="zh-CN" sz="2400" i="1" baseline="-25000" dirty="0" smtClean="0">
                <a:latin typeface="Times New Roman" pitchFamily="18" charset="0"/>
              </a:rPr>
              <a:t>i</a:t>
            </a:r>
            <a:r>
              <a:rPr lang="zh-CN" altLang="en-US" sz="2400" dirty="0" smtClean="0">
                <a:latin typeface="Times New Roman" pitchFamily="18" charset="0"/>
              </a:rPr>
              <a:t>，</a:t>
            </a:r>
          </a:p>
          <a:p>
            <a:pPr marL="0" indent="0" eaLnBrk="1" hangingPunct="1">
              <a:buNone/>
            </a:pPr>
            <a:r>
              <a:rPr lang="zh-CN" altLang="en-US" sz="2800" i="1" dirty="0" smtClean="0">
                <a:latin typeface="Times New Roman" pitchFamily="18" charset="0"/>
              </a:rPr>
              <a:t>         </a:t>
            </a:r>
            <a:r>
              <a:rPr lang="en-US" altLang="zh-CN" sz="2800" b="1" i="1" dirty="0" smtClean="0">
                <a:latin typeface="Times New Roman" pitchFamily="18" charset="0"/>
              </a:rPr>
              <a:t>x</a:t>
            </a:r>
            <a:r>
              <a:rPr lang="en-US" altLang="zh-CN" sz="2800" i="1" baseline="-25000" dirty="0" smtClean="0">
                <a:latin typeface="Times New Roman" pitchFamily="18" charset="0"/>
              </a:rPr>
              <a:t>i</a:t>
            </a:r>
            <a:r>
              <a:rPr lang="zh-CN" altLang="en-US" sz="2800" dirty="0" smtClean="0">
                <a:latin typeface="Times New Roman" pitchFamily="18" charset="0"/>
              </a:rPr>
              <a:t>＝</a:t>
            </a:r>
            <a:r>
              <a:rPr lang="en-US" altLang="zh-CN" sz="2800" dirty="0" smtClean="0">
                <a:latin typeface="Times New Roman" pitchFamily="18" charset="0"/>
              </a:rPr>
              <a:t>(</a:t>
            </a:r>
            <a:r>
              <a:rPr lang="en-US" altLang="zh-CN" sz="2800" i="1" dirty="0" smtClean="0">
                <a:latin typeface="Times New Roman" pitchFamily="18" charset="0"/>
              </a:rPr>
              <a:t>x</a:t>
            </a:r>
            <a:r>
              <a:rPr lang="en-US" altLang="zh-CN" sz="2800" i="1" baseline="-25000" dirty="0" smtClean="0">
                <a:latin typeface="Times New Roman" pitchFamily="18" charset="0"/>
              </a:rPr>
              <a:t>i</a:t>
            </a:r>
            <a:r>
              <a:rPr lang="en-US" altLang="zh-CN" sz="2800" baseline="-25000" dirty="0" smtClean="0">
                <a:latin typeface="Times New Roman" pitchFamily="18" charset="0"/>
              </a:rPr>
              <a:t>1</a:t>
            </a:r>
            <a:r>
              <a:rPr lang="en-US" altLang="zh-CN" sz="2800" i="1" dirty="0" smtClean="0">
                <a:latin typeface="Times New Roman" pitchFamily="18" charset="0"/>
              </a:rPr>
              <a:t>x</a:t>
            </a:r>
            <a:r>
              <a:rPr lang="en-US" altLang="zh-CN" sz="2800" i="1" baseline="-25000" dirty="0" smtClean="0">
                <a:latin typeface="Times New Roman" pitchFamily="18" charset="0"/>
              </a:rPr>
              <a:t>i</a:t>
            </a:r>
            <a:r>
              <a:rPr lang="en-US" altLang="zh-CN" sz="2800" baseline="-25000" dirty="0" smtClean="0">
                <a:latin typeface="Times New Roman" pitchFamily="18" charset="0"/>
              </a:rPr>
              <a:t>2</a:t>
            </a:r>
            <a:r>
              <a:rPr lang="en-US" altLang="zh-CN" sz="2800" dirty="0" smtClean="0">
                <a:latin typeface="Times New Roman" pitchFamily="18" charset="0"/>
              </a:rPr>
              <a:t>…</a:t>
            </a:r>
            <a:r>
              <a:rPr lang="en-US" altLang="zh-CN" sz="2800" i="1" dirty="0" err="1" smtClean="0">
                <a:latin typeface="Times New Roman" pitchFamily="18" charset="0"/>
              </a:rPr>
              <a:t>x</a:t>
            </a:r>
            <a:r>
              <a:rPr lang="en-US" altLang="zh-CN" sz="2800" i="1" baseline="-25000" dirty="0" err="1" smtClean="0">
                <a:latin typeface="Times New Roman" pitchFamily="18" charset="0"/>
              </a:rPr>
              <a:t>il</a:t>
            </a:r>
            <a:r>
              <a:rPr lang="en-US" altLang="zh-CN" sz="2800" dirty="0" smtClean="0">
                <a:latin typeface="Times New Roman" pitchFamily="18" charset="0"/>
              </a:rPr>
              <a:t>…</a:t>
            </a:r>
            <a:r>
              <a:rPr lang="en-US" altLang="zh-CN" sz="2800" i="1" dirty="0" err="1" smtClean="0">
                <a:latin typeface="Times New Roman" pitchFamily="18" charset="0"/>
              </a:rPr>
              <a:t>x</a:t>
            </a:r>
            <a:r>
              <a:rPr lang="en-US" altLang="zh-CN" sz="2800" i="1" baseline="-25000" dirty="0" err="1" smtClean="0">
                <a:latin typeface="Times New Roman" pitchFamily="18" charset="0"/>
              </a:rPr>
              <a:t>iL</a:t>
            </a:r>
            <a:r>
              <a:rPr lang="en-US" altLang="zh-CN" sz="2800" dirty="0" smtClean="0">
                <a:latin typeface="Times New Roman" pitchFamily="18" charset="0"/>
              </a:rPr>
              <a:t>)</a:t>
            </a:r>
            <a:r>
              <a:rPr lang="zh-CN" altLang="en-US" sz="2800" dirty="0" smtClean="0">
                <a:latin typeface="Times New Roman" pitchFamily="18" charset="0"/>
              </a:rPr>
              <a:t>，</a:t>
            </a:r>
          </a:p>
          <a:p>
            <a:pPr marL="0" indent="0" eaLnBrk="1" hangingPunct="1">
              <a:buNone/>
            </a:pPr>
            <a:r>
              <a:rPr lang="zh-CN" altLang="en-US" sz="2800" i="1" dirty="0" smtClean="0">
                <a:latin typeface="Times New Roman" pitchFamily="18" charset="0"/>
              </a:rPr>
              <a:t>         </a:t>
            </a:r>
            <a:r>
              <a:rPr lang="en-US" altLang="zh-CN" sz="2800" i="1" dirty="0" err="1" smtClean="0">
                <a:latin typeface="Times New Roman" pitchFamily="18" charset="0"/>
              </a:rPr>
              <a:t>x</a:t>
            </a:r>
            <a:r>
              <a:rPr lang="en-US" altLang="zh-CN" sz="2800" i="1" baseline="-25000" dirty="0" err="1" smtClean="0">
                <a:latin typeface="Times New Roman" pitchFamily="18" charset="0"/>
              </a:rPr>
              <a:t>il</a:t>
            </a:r>
            <a:r>
              <a:rPr lang="en-US" altLang="zh-CN" sz="2800" dirty="0" err="1" smtClean="0">
                <a:latin typeface="Times New Roman" pitchFamily="18" charset="0"/>
                <a:sym typeface="Symbol" pitchFamily="18" charset="2"/>
              </a:rPr>
              <a:t></a:t>
            </a:r>
            <a:r>
              <a:rPr lang="en-US" altLang="zh-CN" sz="2800" i="1" dirty="0" err="1" smtClean="0">
                <a:latin typeface="Times New Roman" pitchFamily="18" charset="0"/>
                <a:sym typeface="Symbol" pitchFamily="18" charset="2"/>
              </a:rPr>
              <a:t>A</a:t>
            </a:r>
            <a:r>
              <a:rPr lang="en-US" altLang="zh-CN" sz="2800" dirty="0" smtClean="0">
                <a:latin typeface="Times New Roman" pitchFamily="18" charset="0"/>
                <a:sym typeface="Symbol" pitchFamily="18" charset="2"/>
              </a:rPr>
              <a:t>=</a:t>
            </a:r>
            <a:r>
              <a:rPr lang="en-US" altLang="zh-CN" sz="2800" dirty="0" smtClean="0">
                <a:latin typeface="Times New Roman" pitchFamily="18" charset="0"/>
              </a:rPr>
              <a:t>{</a:t>
            </a:r>
            <a:r>
              <a:rPr lang="en-US" altLang="zh-CN" sz="2800" i="1" dirty="0" smtClean="0">
                <a:latin typeface="Times New Roman" pitchFamily="18" charset="0"/>
              </a:rPr>
              <a:t>a</a:t>
            </a:r>
            <a:r>
              <a:rPr lang="en-US" altLang="zh-CN" sz="2800" baseline="-25000" dirty="0" smtClean="0">
                <a:latin typeface="Times New Roman" pitchFamily="18" charset="0"/>
              </a:rPr>
              <a:t>1</a:t>
            </a:r>
            <a:r>
              <a:rPr lang="zh-CN" altLang="en-US" sz="2800" dirty="0" smtClean="0">
                <a:latin typeface="Times New Roman" pitchFamily="18" charset="0"/>
              </a:rPr>
              <a:t>，</a:t>
            </a:r>
            <a:r>
              <a:rPr lang="en-US" altLang="zh-CN" sz="2800" i="1" dirty="0" smtClean="0">
                <a:latin typeface="Times New Roman" pitchFamily="18" charset="0"/>
              </a:rPr>
              <a:t>a</a:t>
            </a:r>
            <a:r>
              <a:rPr lang="en-US" altLang="zh-CN" sz="2800" baseline="-25000" dirty="0" smtClean="0">
                <a:latin typeface="Times New Roman" pitchFamily="18" charset="0"/>
              </a:rPr>
              <a:t>2</a:t>
            </a:r>
            <a:r>
              <a:rPr lang="zh-CN" altLang="en-US" sz="2800" dirty="0" smtClean="0">
                <a:latin typeface="Times New Roman" pitchFamily="18" charset="0"/>
              </a:rPr>
              <a:t>，</a:t>
            </a:r>
            <a:r>
              <a:rPr lang="en-US" altLang="zh-CN" sz="2800" dirty="0" smtClean="0">
                <a:latin typeface="Times New Roman" pitchFamily="18" charset="0"/>
              </a:rPr>
              <a:t>…</a:t>
            </a:r>
            <a:r>
              <a:rPr lang="zh-CN" altLang="en-US" sz="2800" dirty="0" smtClean="0">
                <a:latin typeface="Times New Roman" pitchFamily="18" charset="0"/>
              </a:rPr>
              <a:t>，</a:t>
            </a:r>
            <a:r>
              <a:rPr lang="en-US" altLang="zh-CN" sz="2800" i="1" dirty="0" err="1" smtClean="0">
                <a:latin typeface="Times New Roman" pitchFamily="18" charset="0"/>
              </a:rPr>
              <a:t>a</a:t>
            </a:r>
            <a:r>
              <a:rPr lang="en-US" altLang="zh-CN" sz="2800" i="1" baseline="-25000" dirty="0" err="1" smtClean="0">
                <a:latin typeface="Times New Roman" pitchFamily="18" charset="0"/>
              </a:rPr>
              <a:t>i</a:t>
            </a:r>
            <a:r>
              <a:rPr lang="zh-CN" altLang="en-US" sz="2800" dirty="0" smtClean="0">
                <a:latin typeface="Times New Roman" pitchFamily="18" charset="0"/>
              </a:rPr>
              <a:t>，</a:t>
            </a:r>
            <a:r>
              <a:rPr lang="en-US" altLang="zh-CN" sz="2800" dirty="0" smtClean="0">
                <a:latin typeface="Times New Roman" pitchFamily="18" charset="0"/>
              </a:rPr>
              <a:t>…</a:t>
            </a:r>
            <a:r>
              <a:rPr lang="zh-CN" altLang="en-US" sz="2800" dirty="0" smtClean="0">
                <a:latin typeface="Times New Roman" pitchFamily="18" charset="0"/>
              </a:rPr>
              <a:t>，</a:t>
            </a:r>
            <a:r>
              <a:rPr lang="en-US" altLang="zh-CN" sz="2800" i="1" dirty="0" smtClean="0">
                <a:latin typeface="Times New Roman" pitchFamily="18" charset="0"/>
              </a:rPr>
              <a:t>a</a:t>
            </a:r>
            <a:r>
              <a:rPr lang="en-US" altLang="zh-CN" sz="2800" i="1" baseline="-25000" dirty="0" smtClean="0">
                <a:latin typeface="Times New Roman" pitchFamily="18" charset="0"/>
              </a:rPr>
              <a:t>n</a:t>
            </a:r>
            <a:r>
              <a:rPr lang="en-US" altLang="zh-CN" sz="2800" dirty="0" smtClean="0">
                <a:latin typeface="Times New Roman" pitchFamily="18" charset="0"/>
              </a:rPr>
              <a:t>}</a:t>
            </a:r>
          </a:p>
          <a:p>
            <a:pPr lvl="1" algn="just" eaLnBrk="1" hangingPunct="1"/>
            <a:r>
              <a:rPr lang="zh-CN" altLang="en-US" sz="2400" dirty="0" smtClean="0">
                <a:latin typeface="Times New Roman" pitchFamily="18" charset="0"/>
              </a:rPr>
              <a:t>每个符号序列</a:t>
            </a:r>
            <a:r>
              <a:rPr lang="en-US" altLang="zh-CN" sz="2400" b="1" i="1" dirty="0" smtClean="0">
                <a:latin typeface="Times New Roman" pitchFamily="18" charset="0"/>
              </a:rPr>
              <a:t>x</a:t>
            </a:r>
            <a:r>
              <a:rPr lang="en-US" altLang="zh-CN" sz="2400" i="1" baseline="-25000" dirty="0" smtClean="0">
                <a:latin typeface="Times New Roman" pitchFamily="18" charset="0"/>
              </a:rPr>
              <a:t>i</a:t>
            </a:r>
            <a:r>
              <a:rPr lang="zh-CN" altLang="en-US" sz="2400" dirty="0" smtClean="0">
                <a:latin typeface="Times New Roman" pitchFamily="18" charset="0"/>
              </a:rPr>
              <a:t>依照</a:t>
            </a:r>
            <a:r>
              <a:rPr lang="zh-CN" altLang="en-US" sz="2400" dirty="0" smtClean="0">
                <a:solidFill>
                  <a:srgbClr val="FF0000"/>
                </a:solidFill>
                <a:latin typeface="Times New Roman" pitchFamily="18" charset="0"/>
              </a:rPr>
              <a:t>固定码表</a:t>
            </a:r>
            <a:r>
              <a:rPr lang="zh-CN" altLang="en-US" sz="2400" dirty="0" smtClean="0">
                <a:latin typeface="Times New Roman" pitchFamily="18" charset="0"/>
              </a:rPr>
              <a:t>映射成一个码字</a:t>
            </a:r>
            <a:r>
              <a:rPr lang="en-US" altLang="zh-CN" sz="2400" b="1" i="1" dirty="0" err="1" smtClean="0">
                <a:latin typeface="Times New Roman" pitchFamily="18" charset="0"/>
              </a:rPr>
              <a:t>y</a:t>
            </a:r>
            <a:r>
              <a:rPr lang="en-US" altLang="zh-CN" sz="2400" i="1" baseline="-25000" dirty="0" err="1" smtClean="0">
                <a:latin typeface="Times New Roman" pitchFamily="18" charset="0"/>
              </a:rPr>
              <a:t>i</a:t>
            </a:r>
            <a:r>
              <a:rPr lang="zh-CN" altLang="en-US" sz="2400" dirty="0" smtClean="0">
                <a:latin typeface="Times New Roman" pitchFamily="18" charset="0"/>
              </a:rPr>
              <a:t>，</a:t>
            </a:r>
          </a:p>
          <a:p>
            <a:pPr marL="0" indent="0" eaLnBrk="1" hangingPunct="1">
              <a:buNone/>
            </a:pPr>
            <a:r>
              <a:rPr lang="zh-CN" altLang="en-US" sz="2800" i="1" dirty="0" smtClean="0">
                <a:latin typeface="Times New Roman" pitchFamily="18" charset="0"/>
              </a:rPr>
              <a:t>         </a:t>
            </a:r>
            <a:r>
              <a:rPr lang="en-US" altLang="zh-CN" sz="2800" b="1" i="1" dirty="0" err="1" smtClean="0">
                <a:latin typeface="Times New Roman" pitchFamily="18" charset="0"/>
              </a:rPr>
              <a:t>y</a:t>
            </a:r>
            <a:r>
              <a:rPr lang="en-US" altLang="zh-CN" sz="2800" i="1" baseline="-25000" dirty="0" err="1" smtClean="0">
                <a:latin typeface="Times New Roman" pitchFamily="18" charset="0"/>
              </a:rPr>
              <a:t>i</a:t>
            </a:r>
            <a:r>
              <a:rPr lang="zh-CN" altLang="en-US" sz="2800" dirty="0" smtClean="0">
                <a:latin typeface="Times New Roman" pitchFamily="18" charset="0"/>
              </a:rPr>
              <a:t>＝</a:t>
            </a:r>
            <a:r>
              <a:rPr lang="en-US" altLang="zh-CN" sz="2800" dirty="0" smtClean="0">
                <a:latin typeface="Times New Roman" pitchFamily="18" charset="0"/>
              </a:rPr>
              <a:t>(</a:t>
            </a:r>
            <a:r>
              <a:rPr lang="en-US" altLang="zh-CN" sz="2800" i="1" dirty="0" smtClean="0">
                <a:latin typeface="Times New Roman" pitchFamily="18" charset="0"/>
              </a:rPr>
              <a:t>y</a:t>
            </a:r>
            <a:r>
              <a:rPr lang="en-US" altLang="zh-CN" sz="2800" i="1" baseline="-25000" dirty="0" smtClean="0">
                <a:latin typeface="Times New Roman" pitchFamily="18" charset="0"/>
              </a:rPr>
              <a:t>i</a:t>
            </a:r>
            <a:r>
              <a:rPr lang="en-US" altLang="zh-CN" sz="2800" baseline="-25000" dirty="0" smtClean="0">
                <a:latin typeface="Times New Roman" pitchFamily="18" charset="0"/>
              </a:rPr>
              <a:t>1</a:t>
            </a:r>
            <a:r>
              <a:rPr lang="en-US" altLang="zh-CN" sz="2800" i="1" dirty="0" smtClean="0">
                <a:latin typeface="Times New Roman" pitchFamily="18" charset="0"/>
              </a:rPr>
              <a:t>y</a:t>
            </a:r>
            <a:r>
              <a:rPr lang="en-US" altLang="zh-CN" sz="2800" i="1" baseline="-25000" dirty="0" smtClean="0">
                <a:latin typeface="Times New Roman" pitchFamily="18" charset="0"/>
              </a:rPr>
              <a:t>i</a:t>
            </a:r>
            <a:r>
              <a:rPr lang="en-US" altLang="zh-CN" sz="2800" baseline="-25000" dirty="0" smtClean="0">
                <a:latin typeface="Times New Roman" pitchFamily="18" charset="0"/>
              </a:rPr>
              <a:t>2</a:t>
            </a:r>
            <a:r>
              <a:rPr lang="en-US" altLang="zh-CN" sz="2800" dirty="0" smtClean="0">
                <a:latin typeface="Times New Roman" pitchFamily="18" charset="0"/>
              </a:rPr>
              <a:t>…</a:t>
            </a:r>
            <a:r>
              <a:rPr lang="en-US" altLang="zh-CN" sz="2800" i="1" dirty="0" err="1" smtClean="0">
                <a:latin typeface="Times New Roman" pitchFamily="18" charset="0"/>
              </a:rPr>
              <a:t>y</a:t>
            </a:r>
            <a:r>
              <a:rPr lang="en-US" altLang="zh-CN" sz="2800" i="1" baseline="-25000" dirty="0" err="1" smtClean="0">
                <a:latin typeface="Times New Roman" pitchFamily="18" charset="0"/>
              </a:rPr>
              <a:t>ik</a:t>
            </a:r>
            <a:r>
              <a:rPr lang="en-US" altLang="zh-CN" sz="2800" dirty="0" smtClean="0">
                <a:latin typeface="Times New Roman" pitchFamily="18" charset="0"/>
              </a:rPr>
              <a:t>…</a:t>
            </a:r>
            <a:r>
              <a:rPr lang="en-US" altLang="zh-CN" sz="2800" i="1" dirty="0" err="1" smtClean="0">
                <a:latin typeface="Times New Roman" pitchFamily="18" charset="0"/>
              </a:rPr>
              <a:t>y</a:t>
            </a:r>
            <a:r>
              <a:rPr lang="en-US" altLang="zh-CN" sz="2800" i="1" baseline="-25000" dirty="0" err="1" smtClean="0">
                <a:latin typeface="Times New Roman" pitchFamily="18" charset="0"/>
              </a:rPr>
              <a:t>iK</a:t>
            </a:r>
            <a:r>
              <a:rPr lang="en-US" altLang="zh-CN" sz="2800" dirty="0" smtClean="0">
                <a:latin typeface="Times New Roman" pitchFamily="18" charset="0"/>
              </a:rPr>
              <a:t>)</a:t>
            </a:r>
            <a:r>
              <a:rPr lang="zh-CN" altLang="en-US" sz="2800" dirty="0" smtClean="0">
                <a:latin typeface="Times New Roman" pitchFamily="18" charset="0"/>
              </a:rPr>
              <a:t>，</a:t>
            </a:r>
          </a:p>
          <a:p>
            <a:pPr marL="0" indent="0" eaLnBrk="1" hangingPunct="1">
              <a:buNone/>
            </a:pPr>
            <a:r>
              <a:rPr lang="zh-CN" altLang="en-US" sz="2800" i="1" dirty="0" smtClean="0">
                <a:latin typeface="Times New Roman" pitchFamily="18" charset="0"/>
              </a:rPr>
              <a:t>         </a:t>
            </a:r>
            <a:r>
              <a:rPr lang="en-US" altLang="zh-CN" sz="2800" i="1" dirty="0" err="1" smtClean="0">
                <a:latin typeface="Times New Roman" pitchFamily="18" charset="0"/>
              </a:rPr>
              <a:t>y</a:t>
            </a:r>
            <a:r>
              <a:rPr lang="en-US" altLang="zh-CN" sz="2800" i="1" baseline="-25000" dirty="0" err="1" smtClean="0">
                <a:latin typeface="Times New Roman" pitchFamily="18" charset="0"/>
              </a:rPr>
              <a:t>ik</a:t>
            </a:r>
            <a:r>
              <a:rPr lang="en-US" altLang="zh-CN" sz="2800" dirty="0" err="1" smtClean="0">
                <a:latin typeface="Times New Roman" pitchFamily="18" charset="0"/>
                <a:sym typeface="Symbol" pitchFamily="18" charset="2"/>
              </a:rPr>
              <a:t></a:t>
            </a:r>
            <a:r>
              <a:rPr lang="en-US" altLang="zh-CN" sz="2800" i="1" dirty="0" err="1" smtClean="0">
                <a:latin typeface="Times New Roman" pitchFamily="18" charset="0"/>
                <a:sym typeface="Symbol" pitchFamily="18" charset="2"/>
              </a:rPr>
              <a:t>B</a:t>
            </a:r>
            <a:r>
              <a:rPr lang="en-US" altLang="zh-CN" sz="2800" dirty="0" smtClean="0">
                <a:latin typeface="Times New Roman" pitchFamily="18" charset="0"/>
                <a:sym typeface="Symbol" pitchFamily="18" charset="2"/>
              </a:rPr>
              <a:t>=</a:t>
            </a:r>
            <a:r>
              <a:rPr lang="en-US" altLang="zh-CN" sz="2800" dirty="0" smtClean="0">
                <a:latin typeface="Times New Roman" pitchFamily="18" charset="0"/>
              </a:rPr>
              <a:t>{</a:t>
            </a:r>
            <a:r>
              <a:rPr lang="en-US" altLang="zh-CN" sz="2800" i="1" dirty="0" smtClean="0">
                <a:latin typeface="Times New Roman" pitchFamily="18" charset="0"/>
              </a:rPr>
              <a:t>b</a:t>
            </a:r>
            <a:r>
              <a:rPr lang="en-US" altLang="zh-CN" sz="2800" baseline="-25000" dirty="0" smtClean="0">
                <a:latin typeface="Times New Roman" pitchFamily="18" charset="0"/>
              </a:rPr>
              <a:t>1</a:t>
            </a:r>
            <a:r>
              <a:rPr lang="zh-CN" altLang="en-US" sz="2800" dirty="0" smtClean="0">
                <a:latin typeface="Times New Roman" pitchFamily="18" charset="0"/>
              </a:rPr>
              <a:t>，</a:t>
            </a:r>
            <a:r>
              <a:rPr lang="en-US" altLang="zh-CN" sz="2800" i="1" dirty="0" smtClean="0">
                <a:latin typeface="Times New Roman" pitchFamily="18" charset="0"/>
              </a:rPr>
              <a:t>b</a:t>
            </a:r>
            <a:r>
              <a:rPr lang="en-US" altLang="zh-CN" sz="2800" baseline="-25000" dirty="0" smtClean="0">
                <a:latin typeface="Times New Roman" pitchFamily="18" charset="0"/>
              </a:rPr>
              <a:t>2</a:t>
            </a:r>
            <a:r>
              <a:rPr lang="zh-CN" altLang="en-US" sz="2800" dirty="0" smtClean="0">
                <a:latin typeface="Times New Roman" pitchFamily="18" charset="0"/>
              </a:rPr>
              <a:t>，</a:t>
            </a:r>
            <a:r>
              <a:rPr lang="en-US" altLang="zh-CN" sz="2800" dirty="0" smtClean="0">
                <a:latin typeface="Times New Roman" pitchFamily="18" charset="0"/>
              </a:rPr>
              <a:t>…</a:t>
            </a:r>
            <a:r>
              <a:rPr lang="zh-CN" altLang="en-US" sz="2800" dirty="0" smtClean="0">
                <a:latin typeface="Times New Roman" pitchFamily="18" charset="0"/>
              </a:rPr>
              <a:t>，</a:t>
            </a:r>
            <a:r>
              <a:rPr lang="en-US" altLang="zh-CN" sz="2800" i="1" dirty="0" smtClean="0">
                <a:latin typeface="Times New Roman" pitchFamily="18" charset="0"/>
              </a:rPr>
              <a:t>b</a:t>
            </a:r>
            <a:r>
              <a:rPr lang="en-US" altLang="zh-CN" sz="2800" i="1" baseline="-25000" dirty="0" smtClean="0">
                <a:latin typeface="Times New Roman" pitchFamily="18" charset="0"/>
              </a:rPr>
              <a:t>i</a:t>
            </a:r>
            <a:r>
              <a:rPr lang="zh-CN" altLang="en-US" sz="2800" dirty="0" smtClean="0">
                <a:latin typeface="Times New Roman" pitchFamily="18" charset="0"/>
              </a:rPr>
              <a:t>，</a:t>
            </a:r>
            <a:r>
              <a:rPr lang="en-US" altLang="zh-CN" sz="2800" dirty="0" smtClean="0">
                <a:latin typeface="Times New Roman" pitchFamily="18" charset="0"/>
              </a:rPr>
              <a:t>…</a:t>
            </a:r>
            <a:r>
              <a:rPr lang="zh-CN" altLang="en-US" sz="2800" dirty="0" smtClean="0">
                <a:latin typeface="Times New Roman" pitchFamily="18" charset="0"/>
              </a:rPr>
              <a:t>，</a:t>
            </a:r>
            <a:r>
              <a:rPr lang="en-US" altLang="zh-CN" sz="2800" i="1" dirty="0" err="1" smtClean="0">
                <a:latin typeface="Times New Roman" pitchFamily="18" charset="0"/>
              </a:rPr>
              <a:t>b</a:t>
            </a:r>
            <a:r>
              <a:rPr lang="en-US" altLang="zh-CN" sz="2800" i="1" baseline="-25000" dirty="0" err="1" smtClean="0">
                <a:latin typeface="Times New Roman" pitchFamily="18" charset="0"/>
              </a:rPr>
              <a:t>m</a:t>
            </a:r>
            <a:r>
              <a:rPr lang="en-US" altLang="zh-CN" sz="2800" dirty="0" smtClean="0">
                <a:latin typeface="Times New Roman" pitchFamily="18" charset="0"/>
              </a:rPr>
              <a:t>}</a:t>
            </a:r>
          </a:p>
          <a:p>
            <a:pPr marL="0" indent="0" algn="just" eaLnBrk="1" hangingPunct="1">
              <a:buNone/>
            </a:pPr>
            <a:endParaRPr lang="en-US" altLang="zh-CN" sz="2800" dirty="0" smtClean="0">
              <a:latin typeface="Times New Roman" pitchFamily="18" charset="0"/>
            </a:endParaRPr>
          </a:p>
          <a:p>
            <a:pPr algn="just" eaLnBrk="1" hangingPunct="1">
              <a:buFont typeface="Wingdings" panose="05000000000000000000" pitchFamily="2" charset="2"/>
              <a:buChar char="Ø"/>
            </a:pPr>
            <a:r>
              <a:rPr lang="zh-CN" altLang="en-US" sz="2800" dirty="0" smtClean="0">
                <a:latin typeface="Times New Roman" pitchFamily="18" charset="0"/>
              </a:rPr>
              <a:t>只有</a:t>
            </a:r>
            <a:r>
              <a:rPr lang="zh-CN" altLang="en-US" sz="2800" dirty="0" smtClean="0">
                <a:solidFill>
                  <a:srgbClr val="FF0000"/>
                </a:solidFill>
                <a:latin typeface="Times New Roman" pitchFamily="18" charset="0"/>
              </a:rPr>
              <a:t>分组码才有对应的码表</a:t>
            </a:r>
            <a:r>
              <a:rPr lang="zh-CN" altLang="en-US" sz="2800" dirty="0" smtClean="0">
                <a:latin typeface="Times New Roman" pitchFamily="18" charset="0"/>
              </a:rPr>
              <a:t>，而非分组码中则不存在码表。</a:t>
            </a:r>
            <a:endParaRPr lang="en-US" altLang="zh-CN" sz="2800" dirty="0" smtClean="0">
              <a:latin typeface="Times New Roman" pitchFamily="18" charset="0"/>
            </a:endParaRPr>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6</a:t>
            </a:fld>
            <a:endParaRPr lang="zh-CN" altLang="en-US"/>
          </a:p>
        </p:txBody>
      </p:sp>
    </p:spTree>
    <p:extLst>
      <p:ext uri="{BB962C8B-B14F-4D97-AF65-F5344CB8AC3E}">
        <p14:creationId xmlns:p14="http://schemas.microsoft.com/office/powerpoint/2010/main" val="34580388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60970" y="292329"/>
            <a:ext cx="7772400" cy="557190"/>
          </a:xfrm>
        </p:spPr>
        <p:txBody>
          <a:bodyPr/>
          <a:lstStyle/>
          <a:p>
            <a:pPr algn="ctr" eaLnBrk="1" hangingPunct="1"/>
            <a:r>
              <a:rPr lang="zh-CN" altLang="en-US" sz="3600" b="1" dirty="0" smtClean="0">
                <a:latin typeface="宋体" charset="-122"/>
              </a:rPr>
              <a:t>例</a:t>
            </a:r>
            <a:r>
              <a:rPr lang="en-US" altLang="zh-CN" sz="3600" b="1" dirty="0" smtClean="0">
                <a:latin typeface="宋体" charset="-122"/>
              </a:rPr>
              <a:t>5-4</a:t>
            </a:r>
            <a:endParaRPr lang="zh-CN" altLang="en-US" sz="3600" b="1" dirty="0" smtClean="0">
              <a:latin typeface="宋体" charset="-122"/>
            </a:endParaRPr>
          </a:p>
        </p:txBody>
      </p:sp>
      <p:sp>
        <p:nvSpPr>
          <p:cNvPr id="57347" name="Rectangle 4"/>
          <p:cNvSpPr>
            <a:spLocks noGrp="1" noChangeArrowheads="1"/>
          </p:cNvSpPr>
          <p:nvPr>
            <p:ph type="body" idx="1"/>
          </p:nvPr>
        </p:nvSpPr>
        <p:spPr>
          <a:xfrm>
            <a:off x="647564" y="1008993"/>
            <a:ext cx="7772400" cy="800100"/>
          </a:xfrm>
          <a:noFill/>
        </p:spPr>
        <p:txBody>
          <a:bodyPr/>
          <a:lstStyle/>
          <a:p>
            <a:pPr marL="0" indent="0" eaLnBrk="1" hangingPunct="1">
              <a:lnSpc>
                <a:spcPct val="90000"/>
              </a:lnSpc>
              <a:buNone/>
            </a:pPr>
            <a:r>
              <a:rPr lang="zh-CN" altLang="en-US" sz="2400" dirty="0" smtClean="0">
                <a:latin typeface="Times New Roman" pitchFamily="18" charset="0"/>
              </a:rPr>
              <a:t>设信源共</a:t>
            </a:r>
            <a:r>
              <a:rPr lang="en-US" altLang="zh-CN" sz="2400" dirty="0" smtClean="0">
                <a:latin typeface="Times New Roman" pitchFamily="18" charset="0"/>
              </a:rPr>
              <a:t>7</a:t>
            </a:r>
            <a:r>
              <a:rPr lang="zh-CN" altLang="en-US" sz="2400" dirty="0" smtClean="0">
                <a:latin typeface="Times New Roman" pitchFamily="18" charset="0"/>
              </a:rPr>
              <a:t>个符号，其概率和累加概率如下表所示</a:t>
            </a:r>
            <a:endParaRPr lang="zh-CN" altLang="en-US" dirty="0" smtClean="0"/>
          </a:p>
        </p:txBody>
      </p:sp>
      <p:graphicFrame>
        <p:nvGraphicFramePr>
          <p:cNvPr id="75855" name="Group 79"/>
          <p:cNvGraphicFramePr>
            <a:graphicFrameLocks noGrp="1"/>
          </p:cNvGraphicFramePr>
          <p:nvPr>
            <p:extLst>
              <p:ext uri="{D42A27DB-BD31-4B8C-83A1-F6EECF244321}">
                <p14:modId xmlns:p14="http://schemas.microsoft.com/office/powerpoint/2010/main" val="1442191312"/>
              </p:ext>
            </p:extLst>
          </p:nvPr>
        </p:nvGraphicFramePr>
        <p:xfrm>
          <a:off x="647681" y="1556016"/>
          <a:ext cx="7886700" cy="3761741"/>
        </p:xfrm>
        <a:graphic>
          <a:graphicData uri="http://schemas.openxmlformats.org/drawingml/2006/table">
            <a:tbl>
              <a:tblPr/>
              <a:tblGrid>
                <a:gridCol w="133350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482725">
                  <a:extLst>
                    <a:ext uri="{9D8B030D-6E8A-4147-A177-3AD203B41FA5}">
                      <a16:colId xmlns:a16="http://schemas.microsoft.com/office/drawing/2014/main" val="20003"/>
                    </a:ext>
                  </a:extLst>
                </a:gridCol>
                <a:gridCol w="1217612">
                  <a:extLst>
                    <a:ext uri="{9D8B030D-6E8A-4147-A177-3AD203B41FA5}">
                      <a16:colId xmlns:a16="http://schemas.microsoft.com/office/drawing/2014/main" val="20004"/>
                    </a:ext>
                  </a:extLst>
                </a:gridCol>
                <a:gridCol w="1225550">
                  <a:extLst>
                    <a:ext uri="{9D8B030D-6E8A-4147-A177-3AD203B41FA5}">
                      <a16:colId xmlns:a16="http://schemas.microsoft.com/office/drawing/2014/main" val="20005"/>
                    </a:ext>
                  </a:extLst>
                </a:gridCol>
              </a:tblGrid>
              <a:tr h="7762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信源符号</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1"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符号概率</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1"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累加概率</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20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-log </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1"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码字长度</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  </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码 字</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0.20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2.32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000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0.19</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2.39</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0.39</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2.47</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02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0.17</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0.57</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2.56</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100</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0.74</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2.74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0.89</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3.32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0.99</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6.64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1111110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灯片编号占位符 5"/>
          <p:cNvSpPr>
            <a:spLocks noGrp="1"/>
          </p:cNvSpPr>
          <p:nvPr>
            <p:ph type="sldNum" sz="quarter" idx="12"/>
          </p:nvPr>
        </p:nvSpPr>
        <p:spPr/>
        <p:txBody>
          <a:bodyPr/>
          <a:lstStyle/>
          <a:p>
            <a:fld id="{492230B5-C107-4EA4-9C12-97577513A729}" type="slidenum">
              <a:rPr lang="zh-CN" altLang="en-US" smtClean="0"/>
              <a:pPr/>
              <a:t>60</a:t>
            </a:fld>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1727684" y="5417318"/>
                <a:ext cx="435471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0.17≤</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&lt;−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0.17</m:t>
                          </m:r>
                        </m:e>
                      </m:func>
                      <m:r>
                        <a:rPr lang="en-US" altLang="zh-CN" b="0" i="1" smtClean="0">
                          <a:latin typeface="Cambria Math" panose="02040503050406030204" pitchFamily="18" charset="0"/>
                        </a:rPr>
                        <m:t>+1</m:t>
                      </m:r>
                    </m:oMath>
                  </m:oMathPara>
                </a14:m>
                <a:endParaRPr lang="en-US" altLang="zh-CN" b="0" i="1" dirty="0" smtClean="0">
                  <a:latin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2</m:t>
                    </m:r>
                    <m:r>
                      <a:rPr lang="en-US" altLang="zh-CN" b="0" i="1" smtClean="0">
                        <a:latin typeface="Cambria Math" panose="02040503050406030204" pitchFamily="18" charset="0"/>
                      </a:rPr>
                      <m:t>.56</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4</m:t>
                        </m:r>
                      </m:sub>
                    </m:sSub>
                    <m:r>
                      <a:rPr lang="en-US" altLang="zh-CN" i="1">
                        <a:latin typeface="Cambria Math" panose="02040503050406030204" pitchFamily="18" charset="0"/>
                      </a:rPr>
                      <m:t>&lt;</m:t>
                    </m:r>
                    <m:r>
                      <a:rPr lang="en-US" altLang="zh-CN" b="0" i="1" smtClean="0">
                        <a:latin typeface="Cambria Math" panose="02040503050406030204" pitchFamily="18" charset="0"/>
                      </a:rPr>
                      <m:t>3.56, 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=3 </m:t>
                    </m:r>
                  </m:oMath>
                </a14:m>
                <a:r>
                  <a:rPr lang="en-US" altLang="zh-CN" dirty="0" smtClean="0"/>
                  <a:t> </a:t>
                </a:r>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727684" y="5417318"/>
                <a:ext cx="4354718" cy="738664"/>
              </a:xfrm>
              <a:prstGeom prst="rect">
                <a:avLst/>
              </a:prstGeom>
              <a:blipFill>
                <a:blip r:embed="rId2"/>
                <a:stretch>
                  <a:fillRect l="-2378" b="-7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714159" y="6294120"/>
                <a:ext cx="32805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0.57</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=0.1001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𝐵</m:t>
                          </m:r>
                        </m:sub>
                      </m:sSub>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14159" y="6294120"/>
                <a:ext cx="3280513" cy="369332"/>
              </a:xfrm>
              <a:prstGeom prst="rect">
                <a:avLst/>
              </a:prstGeom>
              <a:blipFill>
                <a:blip r:embed="rId3"/>
                <a:stretch>
                  <a:fillRect l="-1487" r="-186"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60473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915" name="Group 219"/>
          <p:cNvGraphicFramePr>
            <a:graphicFrameLocks noGrp="1"/>
          </p:cNvGraphicFramePr>
          <p:nvPr>
            <p:ph idx="1"/>
            <p:extLst/>
          </p:nvPr>
        </p:nvGraphicFramePr>
        <p:xfrm>
          <a:off x="1609703" y="188640"/>
          <a:ext cx="6429419" cy="3169920"/>
        </p:xfrm>
        <a:graphic>
          <a:graphicData uri="http://schemas.openxmlformats.org/drawingml/2006/table">
            <a:tbl>
              <a:tblPr/>
              <a:tblGrid>
                <a:gridCol w="1362835">
                  <a:extLst>
                    <a:ext uri="{9D8B030D-6E8A-4147-A177-3AD203B41FA5}">
                      <a16:colId xmlns:a16="http://schemas.microsoft.com/office/drawing/2014/main" val="20000"/>
                    </a:ext>
                  </a:extLst>
                </a:gridCol>
                <a:gridCol w="1322333">
                  <a:extLst>
                    <a:ext uri="{9D8B030D-6E8A-4147-A177-3AD203B41FA5}">
                      <a16:colId xmlns:a16="http://schemas.microsoft.com/office/drawing/2014/main" val="20001"/>
                    </a:ext>
                  </a:extLst>
                </a:gridCol>
                <a:gridCol w="1711137">
                  <a:extLst>
                    <a:ext uri="{9D8B030D-6E8A-4147-A177-3AD203B41FA5}">
                      <a16:colId xmlns:a16="http://schemas.microsoft.com/office/drawing/2014/main" val="20002"/>
                    </a:ext>
                  </a:extLst>
                </a:gridCol>
                <a:gridCol w="2033114">
                  <a:extLst>
                    <a:ext uri="{9D8B030D-6E8A-4147-A177-3AD203B41FA5}">
                      <a16:colId xmlns:a16="http://schemas.microsoft.com/office/drawing/2014/main" val="20003"/>
                    </a:ext>
                  </a:extLst>
                </a:gridCol>
              </a:tblGrid>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指数</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分数</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十进制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二进制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-3</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3</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-4</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4</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.0625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-5</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5</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.03125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.0000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452">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-6</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r>
                        <a:rPr kumimoji="1" lang="en-US" altLang="zh-CN" sz="2000" b="1" i="0" u="none" strike="noStrike" cap="none" normalizeH="0" baseline="30000" smtClean="0">
                          <a:ln>
                            <a:noFill/>
                          </a:ln>
                          <a:solidFill>
                            <a:schemeClr val="tx1"/>
                          </a:solidFill>
                          <a:effectLst/>
                          <a:latin typeface="Times New Roman" pitchFamily="18" charset="0"/>
                          <a:ea typeface="宋体" pitchFamily="2" charset="-122"/>
                        </a:rPr>
                        <a:t>6</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.015625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.0000 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6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8418" name="Text Box 212"/>
          <p:cNvSpPr txBox="1">
            <a:spLocks noChangeArrowheads="1"/>
          </p:cNvSpPr>
          <p:nvPr/>
        </p:nvSpPr>
        <p:spPr bwMode="auto">
          <a:xfrm>
            <a:off x="598476" y="3397056"/>
            <a:ext cx="8316924" cy="3416320"/>
          </a:xfrm>
          <a:prstGeom prst="rect">
            <a:avLst/>
          </a:prstGeom>
          <a:solidFill>
            <a:schemeClr val="bg1">
              <a:lumMod val="75000"/>
            </a:schemeClr>
          </a:solidFill>
          <a:ln w="9525">
            <a:noFill/>
            <a:miter lim="800000"/>
            <a:headEnd/>
            <a:tailEnd/>
          </a:ln>
        </p:spPr>
        <p:txBody>
          <a:bodyPr wrap="square">
            <a:spAutoFit/>
          </a:bodyPr>
          <a:lstStyle/>
          <a:p>
            <a:r>
              <a:rPr lang="zh-CN" altLang="en-US" b="1" dirty="0"/>
              <a:t>例如：</a:t>
            </a:r>
          </a:p>
          <a:p>
            <a:r>
              <a:rPr lang="en-US" altLang="zh-CN" b="1" dirty="0"/>
              <a:t>0.2=.125+.0625+…    →     .001+.0001+…=.0011…</a:t>
            </a:r>
          </a:p>
          <a:p>
            <a:r>
              <a:rPr lang="en-US" altLang="zh-CN" b="1" dirty="0"/>
              <a:t>              …</a:t>
            </a:r>
          </a:p>
          <a:p>
            <a:r>
              <a:rPr lang="en-US" altLang="zh-CN" b="1" dirty="0"/>
              <a:t>0.57=.5+.0625+…     →      .1+.0001+…=.1001…</a:t>
            </a:r>
          </a:p>
          <a:p>
            <a:r>
              <a:rPr lang="en-US" altLang="zh-CN" b="1" dirty="0"/>
              <a:t>              …</a:t>
            </a:r>
          </a:p>
          <a:p>
            <a:r>
              <a:rPr lang="en-US" altLang="zh-CN" b="1" dirty="0"/>
              <a:t>0.99=.5+.25+.125+.0625+.03125+0.015625+…</a:t>
            </a:r>
          </a:p>
          <a:p>
            <a:endParaRPr lang="en-US" altLang="zh-CN" b="1" dirty="0"/>
          </a:p>
          <a:p>
            <a:r>
              <a:rPr lang="en-US" altLang="zh-CN" b="1" dirty="0"/>
              <a:t>            .75     .875    .9375    .96875    .984375 </a:t>
            </a:r>
          </a:p>
          <a:p>
            <a:r>
              <a:rPr lang="en-US" altLang="zh-CN" b="1" dirty="0"/>
              <a:t> 0.1+0.01+0.001+0.0001+0.00001+0.000001+…=0.1111110…</a:t>
            </a:r>
            <a:endParaRPr lang="zh-CN" altLang="en-US" b="1" dirty="0"/>
          </a:p>
        </p:txBody>
      </p:sp>
      <p:sp>
        <p:nvSpPr>
          <p:cNvPr id="58419" name="Line 220"/>
          <p:cNvSpPr>
            <a:spLocks noChangeShapeType="1"/>
          </p:cNvSpPr>
          <p:nvPr/>
        </p:nvSpPr>
        <p:spPr bwMode="auto">
          <a:xfrm>
            <a:off x="1594045" y="5672941"/>
            <a:ext cx="122841" cy="313482"/>
          </a:xfrm>
          <a:prstGeom prst="line">
            <a:avLst/>
          </a:prstGeom>
          <a:noFill/>
          <a:ln w="9525">
            <a:solidFill>
              <a:schemeClr val="tx1"/>
            </a:solidFill>
            <a:round/>
            <a:headEnd/>
            <a:tailEnd type="triangle" w="med" len="med"/>
          </a:ln>
        </p:spPr>
        <p:txBody>
          <a:bodyPr/>
          <a:lstStyle/>
          <a:p>
            <a:endParaRPr lang="zh-CN" altLang="en-US"/>
          </a:p>
        </p:txBody>
      </p:sp>
      <p:sp>
        <p:nvSpPr>
          <p:cNvPr id="58420" name="Line 221"/>
          <p:cNvSpPr>
            <a:spLocks noChangeShapeType="1"/>
          </p:cNvSpPr>
          <p:nvPr/>
        </p:nvSpPr>
        <p:spPr bwMode="auto">
          <a:xfrm flipH="1">
            <a:off x="1798178" y="5672941"/>
            <a:ext cx="164389" cy="313482"/>
          </a:xfrm>
          <a:prstGeom prst="line">
            <a:avLst/>
          </a:prstGeom>
          <a:noFill/>
          <a:ln w="9525">
            <a:solidFill>
              <a:schemeClr val="tx1"/>
            </a:solidFill>
            <a:round/>
            <a:headEnd/>
            <a:tailEnd type="triangle" w="med" len="med"/>
          </a:ln>
        </p:spPr>
        <p:txBody>
          <a:bodyPr/>
          <a:lstStyle/>
          <a:p>
            <a:endParaRPr lang="zh-CN" altLang="en-US"/>
          </a:p>
        </p:txBody>
      </p:sp>
      <p:sp>
        <p:nvSpPr>
          <p:cNvPr id="58421" name="Line 222"/>
          <p:cNvSpPr>
            <a:spLocks noChangeShapeType="1"/>
          </p:cNvSpPr>
          <p:nvPr/>
        </p:nvSpPr>
        <p:spPr bwMode="auto">
          <a:xfrm>
            <a:off x="2555776" y="5672941"/>
            <a:ext cx="0" cy="313482"/>
          </a:xfrm>
          <a:prstGeom prst="line">
            <a:avLst/>
          </a:prstGeom>
          <a:noFill/>
          <a:ln w="9525">
            <a:solidFill>
              <a:schemeClr val="tx1"/>
            </a:solidFill>
            <a:round/>
            <a:headEnd/>
            <a:tailEnd type="triangle" w="med" len="med"/>
          </a:ln>
        </p:spPr>
        <p:txBody>
          <a:bodyPr/>
          <a:lstStyle/>
          <a:p>
            <a:endParaRPr lang="zh-CN" altLang="en-US"/>
          </a:p>
        </p:txBody>
      </p:sp>
      <p:sp>
        <p:nvSpPr>
          <p:cNvPr id="58422" name="Line 223"/>
          <p:cNvSpPr>
            <a:spLocks noChangeShapeType="1"/>
          </p:cNvSpPr>
          <p:nvPr/>
        </p:nvSpPr>
        <p:spPr bwMode="auto">
          <a:xfrm>
            <a:off x="1962567" y="6197743"/>
            <a:ext cx="245681" cy="0"/>
          </a:xfrm>
          <a:prstGeom prst="line">
            <a:avLst/>
          </a:prstGeom>
          <a:noFill/>
          <a:ln w="9525">
            <a:solidFill>
              <a:schemeClr val="tx1"/>
            </a:solidFill>
            <a:round/>
            <a:headEnd/>
            <a:tailEnd type="triangle" w="med" len="med"/>
          </a:ln>
        </p:spPr>
        <p:txBody>
          <a:bodyPr/>
          <a:lstStyle/>
          <a:p>
            <a:endParaRPr lang="zh-CN" altLang="en-US"/>
          </a:p>
        </p:txBody>
      </p:sp>
      <p:sp>
        <p:nvSpPr>
          <p:cNvPr id="58423" name="Line 224"/>
          <p:cNvSpPr>
            <a:spLocks noChangeShapeType="1"/>
          </p:cNvSpPr>
          <p:nvPr/>
        </p:nvSpPr>
        <p:spPr bwMode="auto">
          <a:xfrm>
            <a:off x="2879812" y="6197743"/>
            <a:ext cx="205939" cy="0"/>
          </a:xfrm>
          <a:prstGeom prst="line">
            <a:avLst/>
          </a:prstGeom>
          <a:noFill/>
          <a:ln w="9525">
            <a:solidFill>
              <a:schemeClr val="tx1"/>
            </a:solidFill>
            <a:round/>
            <a:headEnd/>
            <a:tailEnd type="triangle" w="med" len="med"/>
          </a:ln>
        </p:spPr>
        <p:txBody>
          <a:bodyPr/>
          <a:lstStyle/>
          <a:p>
            <a:endParaRPr lang="zh-CN" altLang="en-US"/>
          </a:p>
        </p:txBody>
      </p:sp>
      <p:sp>
        <p:nvSpPr>
          <p:cNvPr id="58424" name="Line 225"/>
          <p:cNvSpPr>
            <a:spLocks noChangeShapeType="1"/>
          </p:cNvSpPr>
          <p:nvPr/>
        </p:nvSpPr>
        <p:spPr bwMode="auto">
          <a:xfrm>
            <a:off x="3846726" y="6189239"/>
            <a:ext cx="204132" cy="0"/>
          </a:xfrm>
          <a:prstGeom prst="line">
            <a:avLst/>
          </a:prstGeom>
          <a:noFill/>
          <a:ln w="9525">
            <a:solidFill>
              <a:schemeClr val="tx1"/>
            </a:solidFill>
            <a:round/>
            <a:headEnd/>
            <a:tailEnd type="triangle" w="med" len="med"/>
          </a:ln>
        </p:spPr>
        <p:txBody>
          <a:bodyPr/>
          <a:lstStyle/>
          <a:p>
            <a:endParaRPr lang="zh-CN" altLang="en-US"/>
          </a:p>
        </p:txBody>
      </p:sp>
      <p:sp>
        <p:nvSpPr>
          <p:cNvPr id="58425" name="Line 226"/>
          <p:cNvSpPr>
            <a:spLocks noChangeShapeType="1"/>
          </p:cNvSpPr>
          <p:nvPr/>
        </p:nvSpPr>
        <p:spPr bwMode="auto">
          <a:xfrm>
            <a:off x="5028692" y="6189239"/>
            <a:ext cx="245681" cy="0"/>
          </a:xfrm>
          <a:prstGeom prst="line">
            <a:avLst/>
          </a:prstGeom>
          <a:noFill/>
          <a:ln w="9525">
            <a:solidFill>
              <a:schemeClr val="tx1"/>
            </a:solidFill>
            <a:round/>
            <a:headEnd/>
            <a:tailEnd type="triangle" w="med" len="med"/>
          </a:ln>
        </p:spPr>
        <p:txBody>
          <a:bodyPr/>
          <a:lstStyle/>
          <a:p>
            <a:endParaRPr lang="zh-CN" altLang="en-US"/>
          </a:p>
        </p:txBody>
      </p:sp>
      <p:sp>
        <p:nvSpPr>
          <p:cNvPr id="58426" name="Line 227"/>
          <p:cNvSpPr>
            <a:spLocks noChangeShapeType="1"/>
          </p:cNvSpPr>
          <p:nvPr/>
        </p:nvSpPr>
        <p:spPr bwMode="auto">
          <a:xfrm>
            <a:off x="3415964" y="5653023"/>
            <a:ext cx="0" cy="313482"/>
          </a:xfrm>
          <a:prstGeom prst="line">
            <a:avLst/>
          </a:prstGeom>
          <a:noFill/>
          <a:ln w="9525">
            <a:solidFill>
              <a:schemeClr val="tx1"/>
            </a:solidFill>
            <a:round/>
            <a:headEnd/>
            <a:tailEnd type="triangle" w="med" len="med"/>
          </a:ln>
        </p:spPr>
        <p:txBody>
          <a:bodyPr/>
          <a:lstStyle/>
          <a:p>
            <a:endParaRPr lang="zh-CN" altLang="en-US"/>
          </a:p>
        </p:txBody>
      </p:sp>
      <p:sp>
        <p:nvSpPr>
          <p:cNvPr id="58427" name="Line 228"/>
          <p:cNvSpPr>
            <a:spLocks noChangeShapeType="1"/>
          </p:cNvSpPr>
          <p:nvPr/>
        </p:nvSpPr>
        <p:spPr bwMode="auto">
          <a:xfrm>
            <a:off x="4335742" y="5616465"/>
            <a:ext cx="124648" cy="353317"/>
          </a:xfrm>
          <a:prstGeom prst="line">
            <a:avLst/>
          </a:prstGeom>
          <a:noFill/>
          <a:ln w="9525">
            <a:solidFill>
              <a:schemeClr val="tx1"/>
            </a:solidFill>
            <a:round/>
            <a:headEnd/>
            <a:tailEnd type="triangle" w="med" len="med"/>
          </a:ln>
        </p:spPr>
        <p:txBody>
          <a:bodyPr/>
          <a:lstStyle/>
          <a:p>
            <a:endParaRPr lang="zh-CN" altLang="en-US"/>
          </a:p>
        </p:txBody>
      </p:sp>
      <p:sp>
        <p:nvSpPr>
          <p:cNvPr id="58428" name="Line 229"/>
          <p:cNvSpPr>
            <a:spLocks noChangeShapeType="1"/>
          </p:cNvSpPr>
          <p:nvPr/>
        </p:nvSpPr>
        <p:spPr bwMode="auto">
          <a:xfrm>
            <a:off x="5540477" y="5633106"/>
            <a:ext cx="245681" cy="313482"/>
          </a:xfrm>
          <a:prstGeom prst="line">
            <a:avLst/>
          </a:prstGeom>
          <a:noFill/>
          <a:ln w="9525">
            <a:solidFill>
              <a:schemeClr val="tx1"/>
            </a:solidFill>
            <a:round/>
            <a:headEnd/>
            <a:tailEnd type="triangle" w="med" len="med"/>
          </a:ln>
        </p:spPr>
        <p:txBody>
          <a:bodyPr/>
          <a:lstStyle/>
          <a:p>
            <a:endParaRPr lang="zh-CN" altLang="en-US"/>
          </a:p>
        </p:txBody>
      </p:sp>
      <p:sp>
        <p:nvSpPr>
          <p:cNvPr id="16" name="灯片编号占位符 15"/>
          <p:cNvSpPr>
            <a:spLocks noGrp="1"/>
          </p:cNvSpPr>
          <p:nvPr>
            <p:ph type="sldNum" sz="quarter" idx="12"/>
          </p:nvPr>
        </p:nvSpPr>
        <p:spPr/>
        <p:txBody>
          <a:bodyPr/>
          <a:lstStyle/>
          <a:p>
            <a:pPr>
              <a:defRPr/>
            </a:pPr>
            <a:fld id="{263CB9B2-C35F-4981-A495-1D18C87BAB71}" type="slidenum">
              <a:rPr lang="en-US" altLang="zh-CN" smtClean="0"/>
              <a:pPr>
                <a:defRPr/>
              </a:pPr>
              <a:t>61</a:t>
            </a:fld>
            <a:endParaRPr lang="en-US" altLang="zh-CN"/>
          </a:p>
        </p:txBody>
      </p:sp>
      <p:sp>
        <p:nvSpPr>
          <p:cNvPr id="19" name="Rectangle 2"/>
          <p:cNvSpPr>
            <a:spLocks noGrp="1" noChangeArrowheads="1"/>
          </p:cNvSpPr>
          <p:nvPr>
            <p:ph type="title"/>
          </p:nvPr>
        </p:nvSpPr>
        <p:spPr>
          <a:xfrm>
            <a:off x="467544" y="188640"/>
            <a:ext cx="1013906" cy="785794"/>
          </a:xfrm>
        </p:spPr>
        <p:txBody>
          <a:bodyPr/>
          <a:lstStyle/>
          <a:p>
            <a:pPr eaLnBrk="1" hangingPunct="1"/>
            <a:r>
              <a:rPr lang="zh-CN" altLang="en-US" sz="3200" b="1" dirty="0" smtClean="0">
                <a:latin typeface="宋体" charset="-122"/>
              </a:rPr>
              <a:t>补充</a:t>
            </a:r>
          </a:p>
        </p:txBody>
      </p:sp>
    </p:spTree>
    <p:extLst>
      <p:ext uri="{BB962C8B-B14F-4D97-AF65-F5344CB8AC3E}">
        <p14:creationId xmlns:p14="http://schemas.microsoft.com/office/powerpoint/2010/main" val="868824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pPr>
              <a:defRPr/>
            </a:pPr>
            <a:fld id="{DE1898A7-DF25-4B2C-A75E-71FA5C0D7D5B}" type="slidenum">
              <a:rPr lang="zh-CN" altLang="en-US" smtClean="0">
                <a:latin typeface="Times New Roman" pitchFamily="18" charset="0"/>
                <a:cs typeface="Times New Roman" pitchFamily="18" charset="0"/>
              </a:rPr>
              <a:pPr>
                <a:defRPr/>
              </a:pPr>
              <a:t>62</a:t>
            </a:fld>
            <a:endParaRPr lang="en-US" altLang="zh-CN">
              <a:latin typeface="Times New Roman" pitchFamily="18" charset="0"/>
              <a:cs typeface="Times New Roman" pitchFamily="18" charset="0"/>
            </a:endParaRPr>
          </a:p>
        </p:txBody>
      </p:sp>
      <p:grpSp>
        <p:nvGrpSpPr>
          <p:cNvPr id="38" name="组合 37"/>
          <p:cNvGrpSpPr/>
          <p:nvPr/>
        </p:nvGrpSpPr>
        <p:grpSpPr>
          <a:xfrm>
            <a:off x="899592" y="944724"/>
            <a:ext cx="7533084" cy="5616922"/>
            <a:chOff x="351284" y="332656"/>
            <a:chExt cx="7533084" cy="5616922"/>
          </a:xfrm>
        </p:grpSpPr>
        <p:sp>
          <p:nvSpPr>
            <p:cNvPr id="35842" name="Text Box 2"/>
            <p:cNvSpPr txBox="1">
              <a:spLocks noChangeArrowheads="1"/>
            </p:cNvSpPr>
            <p:nvPr/>
          </p:nvSpPr>
          <p:spPr bwMode="auto">
            <a:xfrm>
              <a:off x="351284" y="332656"/>
              <a:ext cx="7533084" cy="5616922"/>
            </a:xfrm>
            <a:prstGeom prst="rect">
              <a:avLst/>
            </a:prstGeom>
            <a:noFill/>
            <a:ln w="9525">
              <a:noFill/>
              <a:miter lim="800000"/>
              <a:headEnd/>
              <a:tailEnd/>
            </a:ln>
          </p:spPr>
          <p:txBody>
            <a:bodyPr wrap="square">
              <a:spAutoFit/>
            </a:bodyPr>
            <a:lstStyle/>
            <a:p>
              <a:pPr>
                <a:lnSpc>
                  <a:spcPct val="125000"/>
                </a:lnSpc>
                <a:spcBef>
                  <a:spcPct val="50000"/>
                </a:spcBef>
              </a:pPr>
              <a:r>
                <a:rPr lang="zh-CN" altLang="en-US" b="1" dirty="0" smtClean="0">
                  <a:cs typeface="Times New Roman" pitchFamily="18" charset="0"/>
                </a:rPr>
                <a:t>        小数转化为二进制：乘</a:t>
              </a:r>
              <a:r>
                <a:rPr lang="en-US" altLang="zh-CN" b="1" dirty="0" smtClean="0">
                  <a:cs typeface="Times New Roman" pitchFamily="18" charset="0"/>
                </a:rPr>
                <a:t>2</a:t>
              </a:r>
              <a:r>
                <a:rPr lang="zh-CN" altLang="en-US" b="1" dirty="0" smtClean="0">
                  <a:cs typeface="Times New Roman" pitchFamily="18" charset="0"/>
                </a:rPr>
                <a:t>取整。</a:t>
              </a:r>
              <a:endParaRPr lang="en-US" altLang="zh-CN" b="1" dirty="0" smtClean="0">
                <a:cs typeface="Times New Roman" pitchFamily="18" charset="0"/>
              </a:endParaRPr>
            </a:p>
            <a:p>
              <a:pPr>
                <a:lnSpc>
                  <a:spcPct val="125000"/>
                </a:lnSpc>
                <a:spcBef>
                  <a:spcPct val="50000"/>
                </a:spcBef>
              </a:pPr>
              <a:r>
                <a:rPr lang="en-US" altLang="zh-CN" b="1" dirty="0" smtClean="0">
                  <a:cs typeface="Times New Roman" pitchFamily="18" charset="0"/>
                </a:rPr>
                <a:t>	</a:t>
              </a:r>
              <a:r>
                <a:rPr lang="zh-CN" altLang="en-US" b="1" dirty="0" smtClean="0">
                  <a:cs typeface="Times New Roman" pitchFamily="18" charset="0"/>
                </a:rPr>
                <a:t>例</a:t>
              </a:r>
              <a:r>
                <a:rPr lang="zh-CN" altLang="en-US" b="1" dirty="0">
                  <a:cs typeface="Times New Roman" pitchFamily="18" charset="0"/>
                </a:rPr>
                <a:t>：将（</a:t>
              </a:r>
              <a:r>
                <a:rPr lang="en-US" altLang="zh-CN" b="1" dirty="0" smtClean="0">
                  <a:cs typeface="Times New Roman" pitchFamily="18" charset="0"/>
                </a:rPr>
                <a:t>0.57)</a:t>
              </a:r>
              <a:r>
                <a:rPr lang="en-US" altLang="zh-CN" b="1" baseline="-25000" dirty="0" smtClean="0">
                  <a:cs typeface="Times New Roman" pitchFamily="18" charset="0"/>
                </a:rPr>
                <a:t>D</a:t>
              </a:r>
              <a:r>
                <a:rPr lang="en-US" altLang="zh-CN" b="1" dirty="0" smtClean="0">
                  <a:cs typeface="Times New Roman" pitchFamily="18" charset="0"/>
                </a:rPr>
                <a:t> </a:t>
              </a:r>
              <a:r>
                <a:rPr lang="zh-CN" altLang="en-US" b="1" dirty="0" smtClean="0">
                  <a:cs typeface="Times New Roman" pitchFamily="18" charset="0"/>
                </a:rPr>
                <a:t>转换</a:t>
              </a:r>
              <a:r>
                <a:rPr lang="zh-CN" altLang="en-US" b="1" dirty="0">
                  <a:cs typeface="Times New Roman" pitchFamily="18" charset="0"/>
                </a:rPr>
                <a:t>为二进制数。</a:t>
              </a:r>
            </a:p>
            <a:p>
              <a:pPr>
                <a:lnSpc>
                  <a:spcPct val="125000"/>
                </a:lnSpc>
                <a:spcBef>
                  <a:spcPts val="600"/>
                </a:spcBef>
              </a:pPr>
              <a:r>
                <a:rPr lang="en-US" altLang="zh-CN" b="1" dirty="0" smtClean="0">
                  <a:cs typeface="Times New Roman" pitchFamily="18" charset="0"/>
                </a:rPr>
                <a:t>	</a:t>
              </a:r>
            </a:p>
            <a:p>
              <a:pPr>
                <a:lnSpc>
                  <a:spcPct val="125000"/>
                </a:lnSpc>
                <a:spcBef>
                  <a:spcPts val="600"/>
                </a:spcBef>
              </a:pPr>
              <a:r>
                <a:rPr lang="en-US" altLang="zh-CN" b="1" dirty="0">
                  <a:cs typeface="Times New Roman" pitchFamily="18" charset="0"/>
                </a:rPr>
                <a:t>	</a:t>
              </a:r>
              <a:r>
                <a:rPr lang="en-US" altLang="zh-CN" b="1" dirty="0" smtClean="0">
                  <a:cs typeface="Times New Roman" pitchFamily="18" charset="0"/>
                </a:rPr>
                <a:t>0.57 </a:t>
              </a:r>
              <a:r>
                <a:rPr lang="en-US" altLang="zh-CN" b="1" dirty="0" smtClean="0">
                  <a:cs typeface="Times New Roman" pitchFamily="18" charset="0"/>
                  <a:sym typeface="Symbol" panose="05050102010706020507" pitchFamily="18" charset="2"/>
                </a:rPr>
                <a:t></a:t>
              </a:r>
              <a:r>
                <a:rPr lang="en-US" altLang="zh-CN" b="1" dirty="0">
                  <a:cs typeface="Times New Roman" pitchFamily="18" charset="0"/>
                  <a:sym typeface="Symbol" panose="05050102010706020507" pitchFamily="18" charset="2"/>
                </a:rPr>
                <a:t> </a:t>
              </a:r>
              <a:r>
                <a:rPr lang="en-US" altLang="zh-CN" b="1" dirty="0" smtClean="0">
                  <a:cs typeface="Times New Roman" pitchFamily="18" charset="0"/>
                </a:rPr>
                <a:t>2 = 1.14        </a:t>
              </a:r>
            </a:p>
            <a:p>
              <a:pPr>
                <a:lnSpc>
                  <a:spcPct val="125000"/>
                </a:lnSpc>
                <a:spcBef>
                  <a:spcPts val="600"/>
                </a:spcBef>
              </a:pPr>
              <a:r>
                <a:rPr lang="en-US" altLang="zh-CN" b="1" dirty="0">
                  <a:cs typeface="Times New Roman" pitchFamily="18" charset="0"/>
                </a:rPr>
                <a:t>	</a:t>
              </a:r>
              <a:r>
                <a:rPr lang="en-US" altLang="zh-CN" b="1" dirty="0" smtClean="0">
                  <a:cs typeface="Times New Roman" pitchFamily="18" charset="0"/>
                </a:rPr>
                <a:t>0.14</a:t>
              </a:r>
              <a:r>
                <a:rPr lang="en-US" altLang="zh-CN" b="1" dirty="0">
                  <a:cs typeface="Times New Roman" pitchFamily="18" charset="0"/>
                  <a:sym typeface="Symbol" panose="05050102010706020507" pitchFamily="18" charset="2"/>
                </a:rPr>
                <a:t>  </a:t>
              </a:r>
              <a:r>
                <a:rPr lang="en-US" altLang="zh-CN" b="1" dirty="0">
                  <a:cs typeface="Times New Roman" pitchFamily="18" charset="0"/>
                </a:rPr>
                <a:t>2 </a:t>
              </a:r>
              <a:r>
                <a:rPr lang="en-US" altLang="zh-CN" b="1" dirty="0" smtClean="0">
                  <a:cs typeface="Times New Roman" pitchFamily="18" charset="0"/>
                </a:rPr>
                <a:t>= 0.28</a:t>
              </a:r>
            </a:p>
            <a:p>
              <a:pPr>
                <a:lnSpc>
                  <a:spcPct val="125000"/>
                </a:lnSpc>
                <a:spcBef>
                  <a:spcPts val="600"/>
                </a:spcBef>
              </a:pPr>
              <a:r>
                <a:rPr lang="en-US" altLang="zh-CN" b="1" dirty="0">
                  <a:cs typeface="Times New Roman" pitchFamily="18" charset="0"/>
                </a:rPr>
                <a:t>	</a:t>
              </a:r>
              <a:r>
                <a:rPr lang="en-US" altLang="zh-CN" b="1" dirty="0" smtClean="0">
                  <a:cs typeface="Times New Roman" pitchFamily="18" charset="0"/>
                </a:rPr>
                <a:t>0.28</a:t>
              </a:r>
              <a:r>
                <a:rPr lang="en-US" altLang="zh-CN" b="1" dirty="0">
                  <a:cs typeface="Times New Roman" pitchFamily="18" charset="0"/>
                  <a:sym typeface="Symbol" panose="05050102010706020507" pitchFamily="18" charset="2"/>
                </a:rPr>
                <a:t>  </a:t>
              </a:r>
              <a:r>
                <a:rPr lang="en-US" altLang="zh-CN" b="1" dirty="0">
                  <a:cs typeface="Times New Roman" pitchFamily="18" charset="0"/>
                </a:rPr>
                <a:t>2 </a:t>
              </a:r>
              <a:r>
                <a:rPr lang="en-US" altLang="zh-CN" b="1" dirty="0" smtClean="0">
                  <a:cs typeface="Times New Roman" pitchFamily="18" charset="0"/>
                </a:rPr>
                <a:t>= 0.56</a:t>
              </a:r>
            </a:p>
            <a:p>
              <a:pPr>
                <a:lnSpc>
                  <a:spcPct val="125000"/>
                </a:lnSpc>
                <a:spcBef>
                  <a:spcPts val="600"/>
                </a:spcBef>
              </a:pPr>
              <a:r>
                <a:rPr lang="en-US" altLang="zh-CN" b="1" dirty="0">
                  <a:cs typeface="Times New Roman" pitchFamily="18" charset="0"/>
                </a:rPr>
                <a:t>	</a:t>
              </a:r>
              <a:r>
                <a:rPr lang="en-US" altLang="zh-CN" b="1" dirty="0" smtClean="0">
                  <a:cs typeface="Times New Roman" pitchFamily="18" charset="0"/>
                </a:rPr>
                <a:t>0.56</a:t>
              </a:r>
              <a:r>
                <a:rPr lang="en-US" altLang="zh-CN" b="1" dirty="0">
                  <a:cs typeface="Times New Roman" pitchFamily="18" charset="0"/>
                  <a:sym typeface="Symbol" panose="05050102010706020507" pitchFamily="18" charset="2"/>
                </a:rPr>
                <a:t>  </a:t>
              </a:r>
              <a:r>
                <a:rPr lang="en-US" altLang="zh-CN" b="1" dirty="0" smtClean="0">
                  <a:cs typeface="Times New Roman" pitchFamily="18" charset="0"/>
                </a:rPr>
                <a:t>2 = 1.12   </a:t>
              </a:r>
            </a:p>
            <a:p>
              <a:pPr>
                <a:lnSpc>
                  <a:spcPct val="125000"/>
                </a:lnSpc>
                <a:spcBef>
                  <a:spcPts val="600"/>
                </a:spcBef>
              </a:pPr>
              <a:r>
                <a:rPr lang="en-US" altLang="zh-CN" b="1" dirty="0">
                  <a:cs typeface="Times New Roman" pitchFamily="18" charset="0"/>
                </a:rPr>
                <a:t>	</a:t>
              </a:r>
              <a:r>
                <a:rPr lang="en-US" altLang="zh-CN" b="1" dirty="0" smtClean="0">
                  <a:cs typeface="Times New Roman" pitchFamily="18" charset="0"/>
                </a:rPr>
                <a:t>0.12</a:t>
              </a:r>
              <a:r>
                <a:rPr lang="en-US" altLang="zh-CN" b="1" dirty="0">
                  <a:cs typeface="Times New Roman" pitchFamily="18" charset="0"/>
                  <a:sym typeface="Symbol" panose="05050102010706020507" pitchFamily="18" charset="2"/>
                </a:rPr>
                <a:t>  </a:t>
              </a:r>
              <a:r>
                <a:rPr lang="en-US" altLang="zh-CN" b="1" dirty="0" smtClean="0">
                  <a:cs typeface="Times New Roman" pitchFamily="18" charset="0"/>
                </a:rPr>
                <a:t>2 = 0.24</a:t>
              </a:r>
            </a:p>
            <a:p>
              <a:pPr>
                <a:lnSpc>
                  <a:spcPct val="125000"/>
                </a:lnSpc>
                <a:spcBef>
                  <a:spcPts val="600"/>
                </a:spcBef>
              </a:pPr>
              <a:r>
                <a:rPr lang="en-US" altLang="zh-CN" b="1" dirty="0">
                  <a:cs typeface="Times New Roman" pitchFamily="18" charset="0"/>
                </a:rPr>
                <a:t>	</a:t>
              </a:r>
              <a:r>
                <a:rPr lang="en-US" altLang="zh-CN" b="1" dirty="0" smtClean="0">
                  <a:cs typeface="Times New Roman" pitchFamily="18" charset="0"/>
                </a:rPr>
                <a:t>...</a:t>
              </a:r>
              <a:endParaRPr lang="en-US" altLang="zh-CN" b="1" dirty="0">
                <a:cs typeface="Times New Roman" pitchFamily="18" charset="0"/>
              </a:endParaRPr>
            </a:p>
            <a:p>
              <a:pPr>
                <a:lnSpc>
                  <a:spcPct val="125000"/>
                </a:lnSpc>
                <a:spcBef>
                  <a:spcPct val="50000"/>
                </a:spcBef>
              </a:pPr>
              <a:endParaRPr lang="zh-CN" altLang="en-US" b="1" dirty="0">
                <a:cs typeface="Times New Roman" pitchFamily="18" charset="0"/>
              </a:endParaRPr>
            </a:p>
          </p:txBody>
        </p:sp>
        <p:sp>
          <p:nvSpPr>
            <p:cNvPr id="2" name="椭圆 1"/>
            <p:cNvSpPr/>
            <p:nvPr/>
          </p:nvSpPr>
          <p:spPr bwMode="auto">
            <a:xfrm>
              <a:off x="2663788" y="3225198"/>
              <a:ext cx="252028" cy="36004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2663788" y="2136930"/>
              <a:ext cx="252028" cy="36004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2663788" y="2681064"/>
              <a:ext cx="252028" cy="36004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8" name="直接连接符 7"/>
            <p:cNvCxnSpPr/>
            <p:nvPr/>
          </p:nvCxnSpPr>
          <p:spPr bwMode="auto">
            <a:xfrm>
              <a:off x="2843808" y="2496970"/>
              <a:ext cx="2718302"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5" name="直接箭头连接符 14"/>
            <p:cNvCxnSpPr/>
            <p:nvPr/>
          </p:nvCxnSpPr>
          <p:spPr bwMode="auto">
            <a:xfrm flipV="1">
              <a:off x="5544108" y="2008294"/>
              <a:ext cx="0" cy="488676"/>
            </a:xfrm>
            <a:prstGeom prst="straightConnector1">
              <a:avLst/>
            </a:prstGeom>
            <a:solidFill>
              <a:schemeClr val="accent1"/>
            </a:solidFill>
            <a:ln w="22225" cap="flat" cmpd="sng" algn="ctr">
              <a:solidFill>
                <a:srgbClr val="FF0000"/>
              </a:solidFill>
              <a:prstDash val="dash"/>
              <a:round/>
              <a:headEnd type="none" w="med" len="med"/>
              <a:tailEnd type="triangle"/>
            </a:ln>
            <a:effectLst/>
          </p:spPr>
        </p:cxnSp>
        <p:cxnSp>
          <p:nvCxnSpPr>
            <p:cNvPr id="22" name="直接连接符 21"/>
            <p:cNvCxnSpPr/>
            <p:nvPr/>
          </p:nvCxnSpPr>
          <p:spPr bwMode="auto">
            <a:xfrm>
              <a:off x="2843808" y="3041104"/>
              <a:ext cx="2952328"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23" name="直接箭头连接符 22"/>
            <p:cNvCxnSpPr/>
            <p:nvPr/>
          </p:nvCxnSpPr>
          <p:spPr bwMode="auto">
            <a:xfrm flipV="1">
              <a:off x="5796136" y="2004220"/>
              <a:ext cx="0" cy="1036884"/>
            </a:xfrm>
            <a:prstGeom prst="straightConnector1">
              <a:avLst/>
            </a:prstGeom>
            <a:solidFill>
              <a:schemeClr val="accent1"/>
            </a:solidFill>
            <a:ln w="22225" cap="flat" cmpd="sng" algn="ctr">
              <a:solidFill>
                <a:srgbClr val="FF0000"/>
              </a:solidFill>
              <a:prstDash val="dash"/>
              <a:round/>
              <a:headEnd type="none" w="med" len="med"/>
              <a:tailEnd type="triangle"/>
            </a:ln>
            <a:effectLst/>
          </p:spPr>
        </p:cxnSp>
        <p:sp>
          <p:nvSpPr>
            <p:cNvPr id="26" name="椭圆 25"/>
            <p:cNvSpPr/>
            <p:nvPr/>
          </p:nvSpPr>
          <p:spPr bwMode="auto">
            <a:xfrm>
              <a:off x="2663788" y="3711769"/>
              <a:ext cx="252028" cy="36004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7" name="椭圆 26"/>
            <p:cNvSpPr/>
            <p:nvPr/>
          </p:nvSpPr>
          <p:spPr bwMode="auto">
            <a:xfrm>
              <a:off x="2663788" y="4242781"/>
              <a:ext cx="252028" cy="36004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8" name="直接连接符 27"/>
            <p:cNvCxnSpPr/>
            <p:nvPr/>
          </p:nvCxnSpPr>
          <p:spPr bwMode="auto">
            <a:xfrm flipV="1">
              <a:off x="2843808" y="3585238"/>
              <a:ext cx="3168352" cy="23782"/>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30" name="直接箭头连接符 29"/>
            <p:cNvCxnSpPr/>
            <p:nvPr/>
          </p:nvCxnSpPr>
          <p:spPr bwMode="auto">
            <a:xfrm flipV="1">
              <a:off x="6012160" y="2024844"/>
              <a:ext cx="0" cy="1584176"/>
            </a:xfrm>
            <a:prstGeom prst="straightConnector1">
              <a:avLst/>
            </a:prstGeom>
            <a:solidFill>
              <a:schemeClr val="accent1"/>
            </a:solidFill>
            <a:ln w="22225" cap="flat" cmpd="sng" algn="ctr">
              <a:solidFill>
                <a:srgbClr val="FF0000"/>
              </a:solidFill>
              <a:prstDash val="dash"/>
              <a:round/>
              <a:headEnd type="none" w="med" len="med"/>
              <a:tailEnd type="triangle"/>
            </a:ln>
            <a:effectLst/>
          </p:spPr>
        </p:cxnSp>
        <p:cxnSp>
          <p:nvCxnSpPr>
            <p:cNvPr id="32" name="直接箭头连接符 31"/>
            <p:cNvCxnSpPr/>
            <p:nvPr/>
          </p:nvCxnSpPr>
          <p:spPr bwMode="auto">
            <a:xfrm flipV="1">
              <a:off x="6246185" y="2032077"/>
              <a:ext cx="18003" cy="2001386"/>
            </a:xfrm>
            <a:prstGeom prst="straightConnector1">
              <a:avLst/>
            </a:prstGeom>
            <a:solidFill>
              <a:schemeClr val="accent1"/>
            </a:solidFill>
            <a:ln w="22225" cap="flat" cmpd="sng" algn="ctr">
              <a:solidFill>
                <a:srgbClr val="FF0000"/>
              </a:solidFill>
              <a:prstDash val="dash"/>
              <a:round/>
              <a:headEnd type="none" w="med" len="med"/>
              <a:tailEnd type="triangle"/>
            </a:ln>
            <a:effectLst/>
          </p:spPr>
        </p:cxnSp>
        <p:cxnSp>
          <p:nvCxnSpPr>
            <p:cNvPr id="35" name="直接箭头连接符 34"/>
            <p:cNvCxnSpPr/>
            <p:nvPr/>
          </p:nvCxnSpPr>
          <p:spPr bwMode="auto">
            <a:xfrm flipV="1">
              <a:off x="6480212" y="2004220"/>
              <a:ext cx="0" cy="2598601"/>
            </a:xfrm>
            <a:prstGeom prst="straightConnector1">
              <a:avLst/>
            </a:prstGeom>
            <a:solidFill>
              <a:schemeClr val="accent1"/>
            </a:solidFill>
            <a:ln w="22225" cap="flat" cmpd="sng" algn="ctr">
              <a:solidFill>
                <a:srgbClr val="FF0000"/>
              </a:solidFill>
              <a:prstDash val="dash"/>
              <a:round/>
              <a:headEnd type="none" w="med" len="med"/>
              <a:tailEnd type="triangle"/>
            </a:ln>
            <a:effectLst/>
          </p:spPr>
        </p:cxnSp>
        <p:cxnSp>
          <p:nvCxnSpPr>
            <p:cNvPr id="37" name="直接连接符 36"/>
            <p:cNvCxnSpPr/>
            <p:nvPr/>
          </p:nvCxnSpPr>
          <p:spPr bwMode="auto">
            <a:xfrm flipV="1">
              <a:off x="2843808" y="4041068"/>
              <a:ext cx="3420379" cy="36004"/>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40" name="直接连接符 39"/>
            <p:cNvCxnSpPr/>
            <p:nvPr/>
          </p:nvCxnSpPr>
          <p:spPr bwMode="auto">
            <a:xfrm flipV="1">
              <a:off x="2796600" y="4602821"/>
              <a:ext cx="3683612" cy="11891"/>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
        <p:nvSpPr>
          <p:cNvPr id="39943" name="Text Box 7"/>
          <p:cNvSpPr txBox="1">
            <a:spLocks noChangeArrowheads="1"/>
          </p:cNvSpPr>
          <p:nvPr/>
        </p:nvSpPr>
        <p:spPr bwMode="auto">
          <a:xfrm>
            <a:off x="4031940" y="2188898"/>
            <a:ext cx="5413412" cy="830997"/>
          </a:xfrm>
          <a:prstGeom prst="rect">
            <a:avLst/>
          </a:prstGeom>
          <a:noFill/>
          <a:ln w="9525">
            <a:noFill/>
            <a:miter lim="800000"/>
            <a:headEnd/>
            <a:tailEnd/>
          </a:ln>
        </p:spPr>
        <p:txBody>
          <a:bodyPr wrap="square">
            <a:spAutoFit/>
          </a:bodyPr>
          <a:lstStyle/>
          <a:p>
            <a:pPr>
              <a:spcBef>
                <a:spcPct val="50000"/>
              </a:spcBef>
            </a:pPr>
            <a:r>
              <a:rPr lang="en-US" altLang="zh-CN" b="1" dirty="0" smtClean="0">
                <a:latin typeface="Times New Roman" pitchFamily="18" charset="0"/>
                <a:cs typeface="Times New Roman" pitchFamily="18" charset="0"/>
              </a:rPr>
              <a:t>(0.57)</a:t>
            </a:r>
            <a:r>
              <a:rPr lang="en-US" altLang="zh-CN" baseline="-25000" dirty="0" smtClean="0">
                <a:latin typeface="Times New Roman" pitchFamily="18" charset="0"/>
                <a:cs typeface="Times New Roman" pitchFamily="18" charset="0"/>
              </a:rPr>
              <a:t>D    </a:t>
            </a:r>
            <a:r>
              <a:rPr lang="en-US" altLang="zh-CN" b="1" dirty="0">
                <a:latin typeface="Times New Roman" pitchFamily="18" charset="0"/>
                <a:cs typeface="Times New Roman" pitchFamily="18" charset="0"/>
              </a:rPr>
              <a:t>= </a:t>
            </a:r>
            <a:r>
              <a:rPr lang="en-US" altLang="zh-CN" b="1" dirty="0" smtClean="0">
                <a:latin typeface="Times New Roman" pitchFamily="18" charset="0"/>
                <a:cs typeface="Times New Roman" pitchFamily="18" charset="0"/>
              </a:rPr>
              <a:t> ( 0. 1 0 0 1 0… )</a:t>
            </a:r>
            <a:r>
              <a:rPr lang="en-US" altLang="zh-CN" b="1" baseline="-25000" dirty="0" smtClean="0">
                <a:latin typeface="Times New Roman" pitchFamily="18" charset="0"/>
                <a:cs typeface="Times New Roman" pitchFamily="18" charset="0"/>
              </a:rPr>
              <a:t>B</a:t>
            </a:r>
            <a:endParaRPr lang="en-US" altLang="zh-CN" b="1" baseline="-25000" dirty="0">
              <a:latin typeface="Times New Roman" pitchFamily="18" charset="0"/>
              <a:cs typeface="Times New Roman" pitchFamily="18" charset="0"/>
            </a:endParaRPr>
          </a:p>
          <a:p>
            <a:pPr>
              <a:spcBef>
                <a:spcPct val="50000"/>
              </a:spcBef>
            </a:pPr>
            <a:endParaRPr lang="en-US" altLang="zh-CN" b="1"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35872755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1143000" y="396718"/>
            <a:ext cx="7772400" cy="703548"/>
          </a:xfrm>
        </p:spPr>
        <p:txBody>
          <a:bodyPr/>
          <a:lstStyle/>
          <a:p>
            <a:pPr eaLnBrk="1" hangingPunct="1"/>
            <a:r>
              <a:rPr lang="zh-CN" altLang="en-US" sz="3600" dirty="0" smtClean="0">
                <a:latin typeface="宋体" charset="-122"/>
              </a:rPr>
              <a:t>例</a:t>
            </a:r>
            <a:r>
              <a:rPr lang="en-US" altLang="zh-CN" sz="3600" dirty="0" smtClean="0">
                <a:latin typeface="宋体" charset="-122"/>
              </a:rPr>
              <a:t>5.4 </a:t>
            </a:r>
            <a:r>
              <a:rPr lang="zh-CN" altLang="en-US" sz="3600" dirty="0" smtClean="0">
                <a:latin typeface="宋体" charset="-122"/>
              </a:rPr>
              <a:t>续</a:t>
            </a:r>
            <a:endParaRPr lang="zh-CN" altLang="en-US" sz="3600" b="1" dirty="0" smtClean="0">
              <a:latin typeface="宋体" charset="-122"/>
            </a:endParaRPr>
          </a:p>
        </p:txBody>
      </p:sp>
      <p:sp>
        <p:nvSpPr>
          <p:cNvPr id="2048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482" name="Object 4"/>
          <p:cNvGraphicFramePr>
            <a:graphicFrameLocks noChangeAspect="1"/>
          </p:cNvGraphicFramePr>
          <p:nvPr>
            <p:extLst>
              <p:ext uri="{D42A27DB-BD31-4B8C-83A1-F6EECF244321}">
                <p14:modId xmlns:p14="http://schemas.microsoft.com/office/powerpoint/2010/main" val="1932785985"/>
              </p:ext>
            </p:extLst>
          </p:nvPr>
        </p:nvGraphicFramePr>
        <p:xfrm>
          <a:off x="1979724" y="2924076"/>
          <a:ext cx="3852863" cy="1139825"/>
        </p:xfrm>
        <a:graphic>
          <a:graphicData uri="http://schemas.openxmlformats.org/presentationml/2006/ole">
            <mc:AlternateContent xmlns:mc="http://schemas.openxmlformats.org/markup-compatibility/2006">
              <mc:Choice xmlns:v="urn:schemas-microsoft-com:vml" Requires="v">
                <p:oleObj spid="_x0000_s93260" name="公式" r:id="rId3" imgW="1447800" imgH="431800" progId="Equation.3">
                  <p:embed/>
                </p:oleObj>
              </mc:Choice>
              <mc:Fallback>
                <p:oleObj name="公式" r:id="rId3" imgW="1447800" imgH="431800" progId="Equation.3">
                  <p:embed/>
                  <p:pic>
                    <p:nvPicPr>
                      <p:cNvPr id="2048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24" y="2924076"/>
                        <a:ext cx="3852863"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Text Box 6"/>
          <p:cNvSpPr txBox="1">
            <a:spLocks noChangeArrowheads="1"/>
          </p:cNvSpPr>
          <p:nvPr/>
        </p:nvSpPr>
        <p:spPr bwMode="auto">
          <a:xfrm>
            <a:off x="6443774" y="3284438"/>
            <a:ext cx="2305050" cy="396875"/>
          </a:xfrm>
          <a:prstGeom prst="rect">
            <a:avLst/>
          </a:prstGeom>
          <a:noFill/>
          <a:ln w="9525">
            <a:noFill/>
            <a:miter lim="800000"/>
            <a:headEnd/>
            <a:tailEnd/>
          </a:ln>
        </p:spPr>
        <p:txBody>
          <a:bodyPr>
            <a:spAutoFit/>
          </a:bodyPr>
          <a:lstStyle/>
          <a:p>
            <a:pPr>
              <a:spcBef>
                <a:spcPct val="50000"/>
              </a:spcBef>
            </a:pPr>
            <a:r>
              <a:rPr lang="zh-CN" altLang="en-US" sz="2000" b="1"/>
              <a:t>码元</a:t>
            </a:r>
            <a:r>
              <a:rPr lang="en-US" altLang="zh-CN" sz="2000" b="1"/>
              <a:t>/</a:t>
            </a:r>
            <a:r>
              <a:rPr lang="zh-CN" altLang="en-US" sz="2000" b="1"/>
              <a:t>符号</a:t>
            </a:r>
          </a:p>
        </p:txBody>
      </p:sp>
      <p:sp>
        <p:nvSpPr>
          <p:cNvPr id="20488" name="Rectangle 8"/>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483" name="Object 7"/>
          <p:cNvGraphicFramePr>
            <a:graphicFrameLocks noChangeAspect="1"/>
          </p:cNvGraphicFramePr>
          <p:nvPr>
            <p:extLst>
              <p:ext uri="{D42A27DB-BD31-4B8C-83A1-F6EECF244321}">
                <p14:modId xmlns:p14="http://schemas.microsoft.com/office/powerpoint/2010/main" val="771510778"/>
              </p:ext>
            </p:extLst>
          </p:nvPr>
        </p:nvGraphicFramePr>
        <p:xfrm>
          <a:off x="1624013" y="4513263"/>
          <a:ext cx="4632325" cy="1074737"/>
        </p:xfrm>
        <a:graphic>
          <a:graphicData uri="http://schemas.openxmlformats.org/presentationml/2006/ole">
            <mc:AlternateContent xmlns:mc="http://schemas.openxmlformats.org/markup-compatibility/2006">
              <mc:Choice xmlns:v="urn:schemas-microsoft-com:vml" Requires="v">
                <p:oleObj spid="_x0000_s93261" name="公式" r:id="rId5" imgW="1879560" imgH="431640" progId="Equation.3">
                  <p:embed/>
                </p:oleObj>
              </mc:Choice>
              <mc:Fallback>
                <p:oleObj name="公式" r:id="rId5" imgW="1879560" imgH="431640" progId="Equation.3">
                  <p:embed/>
                  <p:pic>
                    <p:nvPicPr>
                      <p:cNvPr id="20483" name="Object 7"/>
                      <p:cNvPicPr>
                        <a:picLocks noChangeAspect="1" noChangeArrowheads="1"/>
                      </p:cNvPicPr>
                      <p:nvPr/>
                    </p:nvPicPr>
                    <p:blipFill>
                      <a:blip r:embed="rId6"/>
                      <a:srcRect/>
                      <a:stretch>
                        <a:fillRect/>
                      </a:stretch>
                    </p:blipFill>
                    <p:spPr bwMode="auto">
                      <a:xfrm>
                        <a:off x="1624013" y="4513263"/>
                        <a:ext cx="4632325" cy="1074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9" name="Text Box 9"/>
          <p:cNvSpPr txBox="1">
            <a:spLocks noChangeArrowheads="1"/>
          </p:cNvSpPr>
          <p:nvPr/>
        </p:nvSpPr>
        <p:spPr bwMode="auto">
          <a:xfrm>
            <a:off x="6156437" y="4760813"/>
            <a:ext cx="2339975" cy="400110"/>
          </a:xfrm>
          <a:prstGeom prst="rect">
            <a:avLst/>
          </a:prstGeom>
          <a:noFill/>
          <a:ln w="9525">
            <a:noFill/>
            <a:miter lim="800000"/>
            <a:headEnd/>
            <a:tailEnd/>
          </a:ln>
        </p:spPr>
        <p:txBody>
          <a:bodyPr>
            <a:spAutoFit/>
          </a:bodyPr>
          <a:lstStyle/>
          <a:p>
            <a:pPr>
              <a:spcBef>
                <a:spcPct val="50000"/>
              </a:spcBef>
            </a:pPr>
            <a:r>
              <a:rPr lang="zh-CN" altLang="en-US" sz="2000" b="1"/>
              <a:t>比特</a:t>
            </a:r>
            <a:r>
              <a:rPr lang="en-US" altLang="zh-CN" sz="2000" b="1"/>
              <a:t>/</a:t>
            </a:r>
            <a:r>
              <a:rPr lang="zh-CN" altLang="en-US" sz="2000" b="1"/>
              <a:t>码元</a:t>
            </a:r>
            <a:r>
              <a:rPr lang="zh-CN" altLang="en-US" b="1"/>
              <a:t> </a:t>
            </a:r>
          </a:p>
        </p:txBody>
      </p:sp>
      <p:sp>
        <p:nvSpPr>
          <p:cNvPr id="20490" name="Rectangle 10"/>
          <p:cNvSpPr>
            <a:spLocks noChangeArrowheads="1"/>
          </p:cNvSpPr>
          <p:nvPr/>
        </p:nvSpPr>
        <p:spPr bwMode="auto">
          <a:xfrm>
            <a:off x="1079612" y="1412776"/>
            <a:ext cx="4572000" cy="3046988"/>
          </a:xfrm>
          <a:prstGeom prst="rect">
            <a:avLst/>
          </a:prstGeom>
          <a:noFill/>
          <a:ln w="9525">
            <a:noFill/>
            <a:miter lim="800000"/>
            <a:headEnd/>
            <a:tailEnd/>
          </a:ln>
        </p:spPr>
        <p:txBody>
          <a:bodyPr>
            <a:spAutoFit/>
          </a:bodyPr>
          <a:lstStyle/>
          <a:p>
            <a:r>
              <a:rPr lang="zh-CN" altLang="en-US" sz="2400" b="1" dirty="0"/>
              <a:t>信源熵</a:t>
            </a:r>
          </a:p>
          <a:p>
            <a:endParaRPr lang="zh-CN" altLang="en-US" sz="2400" b="1" dirty="0"/>
          </a:p>
          <a:p>
            <a:endParaRPr lang="zh-CN" altLang="en-US" sz="2400" b="1" dirty="0"/>
          </a:p>
          <a:p>
            <a:r>
              <a:rPr lang="zh-CN" altLang="en-US" sz="2400" b="1" dirty="0"/>
              <a:t>平均码长</a:t>
            </a:r>
          </a:p>
          <a:p>
            <a:endParaRPr lang="zh-CN" altLang="en-US" sz="2400" b="1" dirty="0"/>
          </a:p>
          <a:p>
            <a:endParaRPr lang="zh-CN" altLang="en-US" sz="2400" b="1" dirty="0"/>
          </a:p>
          <a:p>
            <a:endParaRPr lang="zh-CN" altLang="en-US" sz="2400" b="1" dirty="0"/>
          </a:p>
          <a:p>
            <a:r>
              <a:rPr lang="zh-CN" altLang="en-US" sz="2400" b="1" dirty="0" smtClean="0"/>
              <a:t>信息率</a:t>
            </a:r>
            <a:endParaRPr lang="zh-CN" altLang="en-US" sz="2400" b="1" dirty="0"/>
          </a:p>
        </p:txBody>
      </p:sp>
      <p:graphicFrame>
        <p:nvGraphicFramePr>
          <p:cNvPr id="20484" name="Object 11"/>
          <p:cNvGraphicFramePr>
            <a:graphicFrameLocks noChangeAspect="1"/>
          </p:cNvGraphicFramePr>
          <p:nvPr>
            <p:extLst>
              <p:ext uri="{D42A27DB-BD31-4B8C-83A1-F6EECF244321}">
                <p14:modId xmlns:p14="http://schemas.microsoft.com/office/powerpoint/2010/main" val="2796808160"/>
              </p:ext>
            </p:extLst>
          </p:nvPr>
        </p:nvGraphicFramePr>
        <p:xfrm>
          <a:off x="1979724" y="1736626"/>
          <a:ext cx="4860925" cy="944562"/>
        </p:xfrm>
        <a:graphic>
          <a:graphicData uri="http://schemas.openxmlformats.org/presentationml/2006/ole">
            <mc:AlternateContent xmlns:mc="http://schemas.openxmlformats.org/markup-compatibility/2006">
              <mc:Choice xmlns:v="urn:schemas-microsoft-com:vml" Requires="v">
                <p:oleObj spid="_x0000_s93262" name="Equation" r:id="rId7" imgW="2222280" imgH="431640" progId="Equation.DSMT4">
                  <p:embed/>
                </p:oleObj>
              </mc:Choice>
              <mc:Fallback>
                <p:oleObj name="Equation" r:id="rId7" imgW="2222280" imgH="431640" progId="Equation.DSMT4">
                  <p:embed/>
                  <p:pic>
                    <p:nvPicPr>
                      <p:cNvPr id="20484"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24" y="1736626"/>
                        <a:ext cx="4860925"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1" name="Text Box 12"/>
          <p:cNvSpPr txBox="1">
            <a:spLocks noChangeArrowheads="1"/>
          </p:cNvSpPr>
          <p:nvPr/>
        </p:nvSpPr>
        <p:spPr bwMode="auto">
          <a:xfrm>
            <a:off x="7056549" y="1989038"/>
            <a:ext cx="1547813" cy="396875"/>
          </a:xfrm>
          <a:prstGeom prst="rect">
            <a:avLst/>
          </a:prstGeom>
          <a:noFill/>
          <a:ln w="9525">
            <a:noFill/>
            <a:miter lim="800000"/>
            <a:headEnd/>
            <a:tailEnd/>
          </a:ln>
        </p:spPr>
        <p:txBody>
          <a:bodyPr>
            <a:spAutoFit/>
          </a:bodyPr>
          <a:lstStyle/>
          <a:p>
            <a:pPr>
              <a:spcBef>
                <a:spcPct val="50000"/>
              </a:spcBef>
            </a:pPr>
            <a:r>
              <a:rPr lang="zh-CN" altLang="en-US" sz="2000" b="1" dirty="0"/>
              <a:t>比特</a:t>
            </a:r>
            <a:r>
              <a:rPr lang="en-US" altLang="zh-CN" sz="2000" b="1" dirty="0"/>
              <a:t>/</a:t>
            </a:r>
            <a:r>
              <a:rPr lang="zh-CN" altLang="en-US" sz="2000" b="1" dirty="0"/>
              <a:t>符号</a:t>
            </a:r>
          </a:p>
        </p:txBody>
      </p:sp>
      <p:sp>
        <p:nvSpPr>
          <p:cNvPr id="13" name="灯片编号占位符 12"/>
          <p:cNvSpPr>
            <a:spLocks noGrp="1"/>
          </p:cNvSpPr>
          <p:nvPr>
            <p:ph type="sldNum" sz="quarter" idx="12"/>
          </p:nvPr>
        </p:nvSpPr>
        <p:spPr/>
        <p:txBody>
          <a:bodyPr/>
          <a:lstStyle/>
          <a:p>
            <a:fld id="{492230B5-C107-4EA4-9C12-97577513A729}" type="slidenum">
              <a:rPr lang="zh-CN" altLang="en-US" smtClean="0"/>
              <a:pPr/>
              <a:t>63</a:t>
            </a:fld>
            <a:endParaRPr lang="zh-CN" altLang="en-US"/>
          </a:p>
        </p:txBody>
      </p:sp>
    </p:spTree>
    <p:extLst>
      <p:ext uri="{BB962C8B-B14F-4D97-AF65-F5344CB8AC3E}">
        <p14:creationId xmlns:p14="http://schemas.microsoft.com/office/powerpoint/2010/main" val="211688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9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P spid="2048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92230B5-C107-4EA4-9C12-97577513A729}" type="slidenum">
              <a:rPr lang="zh-CN" altLang="en-US" smtClean="0"/>
              <a:pPr/>
              <a:t>64</a:t>
            </a:fld>
            <a:endParaRPr lang="zh-CN" altLang="en-US"/>
          </a:p>
        </p:txBody>
      </p:sp>
      <p:sp>
        <p:nvSpPr>
          <p:cNvPr id="7" name="Rectangle 2"/>
          <p:cNvSpPr txBox="1">
            <a:spLocks noChangeArrowheads="1"/>
          </p:cNvSpPr>
          <p:nvPr/>
        </p:nvSpPr>
        <p:spPr>
          <a:xfrm>
            <a:off x="250825" y="71414"/>
            <a:ext cx="8134350" cy="8286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FF0000"/>
                </a:solidFill>
                <a:effectLst/>
                <a:uLnTx/>
                <a:uFillTx/>
                <a:latin typeface="Times New Roman" pitchFamily="18" charset="0"/>
                <a:ea typeface="华文楷体" pitchFamily="2" charset="-122"/>
                <a:cs typeface="Times New Roman" pitchFamily="18" charset="0"/>
              </a:rPr>
              <a:t>例</a:t>
            </a:r>
            <a:r>
              <a:rPr kumimoji="0" lang="en-US" altLang="zh-CN" sz="4000" b="1" i="0" u="none" strike="noStrike" kern="1200" cap="none" spc="0" normalizeH="0" baseline="0" noProof="0" dirty="0" smtClean="0">
                <a:ln>
                  <a:noFill/>
                </a:ln>
                <a:solidFill>
                  <a:srgbClr val="FF0000"/>
                </a:solidFill>
                <a:effectLst/>
                <a:uLnTx/>
                <a:uFillTx/>
                <a:latin typeface="Times New Roman" pitchFamily="18" charset="0"/>
                <a:ea typeface="华文楷体" pitchFamily="2" charset="-122"/>
                <a:cs typeface="Times New Roman" pitchFamily="18" charset="0"/>
              </a:rPr>
              <a:t>5-5</a:t>
            </a:r>
            <a:endParaRPr kumimoji="0" lang="en-US" altLang="zh-CN" sz="4000" b="1" i="0" u="none" strike="noStrike" kern="1200" cap="none" spc="0" normalizeH="0" baseline="0" noProof="0" dirty="0">
              <a:ln>
                <a:noFill/>
              </a:ln>
              <a:solidFill>
                <a:srgbClr val="FF0000"/>
              </a:solidFill>
              <a:effectLst/>
              <a:uLnTx/>
              <a:uFillTx/>
              <a:latin typeface="Times New Roman" pitchFamily="18" charset="0"/>
              <a:ea typeface="华文楷体" pitchFamily="2" charset="-122"/>
              <a:cs typeface="Times New Roman" pitchFamily="18" charset="0"/>
            </a:endParaRPr>
          </a:p>
        </p:txBody>
      </p:sp>
      <p:sp>
        <p:nvSpPr>
          <p:cNvPr id="8" name="Rectangle 3"/>
          <p:cNvSpPr txBox="1">
            <a:spLocks noChangeArrowheads="1"/>
          </p:cNvSpPr>
          <p:nvPr/>
        </p:nvSpPr>
        <p:spPr>
          <a:xfrm>
            <a:off x="461656" y="714356"/>
            <a:ext cx="8286808" cy="3492532"/>
          </a:xfrm>
          <a:prstGeom prst="rect">
            <a:avLst/>
          </a:prstGeom>
        </p:spPr>
        <p:txBody>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设信源有</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3</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个符号，概率分布为</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(0</a:t>
            </a:r>
            <a:r>
              <a:rPr kumimoji="0" lang="en-US" altLang="zh-CN" b="1" dirty="0">
                <a:ea typeface="+mn-ea"/>
                <a:cs typeface="Times New Roman" pitchFamily="18" charset="0"/>
              </a:rPr>
              <a:t>.</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5, 0.4, 0.1)</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，根据香农编码方法求出各个符号的码长对应为</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(1, 2, 4)</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，码字为</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(0, 10, 1110)</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事实上，观察信源的概率分布可以构造出一个码长更短的码</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(0, 10, 11)</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，显然也是唯一可译码。</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所以香农编码法</a:t>
            </a:r>
            <a:r>
              <a:rPr kumimoji="0" lang="zh-CN" altLang="en-US" sz="24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多余度稍大，实用性不强</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，但它是依据编码定理而来，因此具有重要的理论意义。</a:t>
            </a:r>
            <a:endParaRPr kumimoji="0" lang="zh-CN" altLang="en-US" sz="24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9" name="Line 4"/>
          <p:cNvSpPr>
            <a:spLocks noChangeShapeType="1"/>
          </p:cNvSpPr>
          <p:nvPr/>
        </p:nvSpPr>
        <p:spPr bwMode="auto">
          <a:xfrm flipV="1">
            <a:off x="2124075" y="5116489"/>
            <a:ext cx="503238" cy="358775"/>
          </a:xfrm>
          <a:prstGeom prst="line">
            <a:avLst/>
          </a:prstGeom>
          <a:noFill/>
          <a:ln w="19050">
            <a:solidFill>
              <a:schemeClr val="accent1"/>
            </a:solidFill>
            <a:round/>
            <a:headEnd type="oval" w="med" len="med"/>
            <a:tailEnd type="oval" w="med" len="med"/>
          </a:ln>
          <a:effectLst/>
        </p:spPr>
        <p:txBody>
          <a:bodyPr lIns="0" tIns="0" rIns="0" bIns="0" anchor="ctr"/>
          <a:lstStyle/>
          <a:p>
            <a:endParaRPr lang="zh-CN" altLang="en-US" sz="2000" b="1"/>
          </a:p>
        </p:txBody>
      </p:sp>
      <p:sp>
        <p:nvSpPr>
          <p:cNvPr id="10" name="Line 5"/>
          <p:cNvSpPr>
            <a:spLocks noChangeShapeType="1"/>
          </p:cNvSpPr>
          <p:nvPr/>
        </p:nvSpPr>
        <p:spPr bwMode="auto">
          <a:xfrm>
            <a:off x="2124075" y="5476851"/>
            <a:ext cx="503238" cy="360363"/>
          </a:xfrm>
          <a:prstGeom prst="line">
            <a:avLst/>
          </a:prstGeom>
          <a:noFill/>
          <a:ln w="19050">
            <a:solidFill>
              <a:srgbClr val="66FF33"/>
            </a:solidFill>
            <a:round/>
            <a:headEnd/>
            <a:tailEnd type="oval" w="med" len="med"/>
          </a:ln>
          <a:effectLst/>
        </p:spPr>
        <p:txBody>
          <a:bodyPr lIns="0" tIns="0" rIns="0" bIns="0" anchor="ctr"/>
          <a:lstStyle/>
          <a:p>
            <a:endParaRPr lang="zh-CN" altLang="en-US" sz="2000" b="1"/>
          </a:p>
        </p:txBody>
      </p:sp>
      <p:sp>
        <p:nvSpPr>
          <p:cNvPr id="11" name="Line 6"/>
          <p:cNvSpPr>
            <a:spLocks noChangeShapeType="1"/>
          </p:cNvSpPr>
          <p:nvPr/>
        </p:nvSpPr>
        <p:spPr bwMode="auto">
          <a:xfrm>
            <a:off x="3132138" y="6119789"/>
            <a:ext cx="574675" cy="215900"/>
          </a:xfrm>
          <a:prstGeom prst="line">
            <a:avLst/>
          </a:prstGeom>
          <a:noFill/>
          <a:ln w="19050">
            <a:solidFill>
              <a:srgbClr val="66FF33"/>
            </a:solidFill>
            <a:round/>
            <a:headEnd/>
            <a:tailEnd type="oval" w="med" len="med"/>
          </a:ln>
          <a:effectLst/>
        </p:spPr>
        <p:txBody>
          <a:bodyPr lIns="0" tIns="0" rIns="0" bIns="0" anchor="ctr"/>
          <a:lstStyle/>
          <a:p>
            <a:endParaRPr lang="zh-CN" altLang="en-US" sz="2000" b="1"/>
          </a:p>
        </p:txBody>
      </p:sp>
      <p:sp>
        <p:nvSpPr>
          <p:cNvPr id="12" name="Line 7"/>
          <p:cNvSpPr>
            <a:spLocks noChangeShapeType="1"/>
          </p:cNvSpPr>
          <p:nvPr/>
        </p:nvSpPr>
        <p:spPr bwMode="auto">
          <a:xfrm flipV="1">
            <a:off x="3708400" y="5975326"/>
            <a:ext cx="503238" cy="358775"/>
          </a:xfrm>
          <a:prstGeom prst="line">
            <a:avLst/>
          </a:prstGeom>
          <a:noFill/>
          <a:ln w="19050">
            <a:solidFill>
              <a:schemeClr val="accent1"/>
            </a:solidFill>
            <a:round/>
            <a:headEnd type="oval" w="med" len="med"/>
            <a:tailEnd type="oval" w="med" len="med"/>
          </a:ln>
          <a:effectLst/>
        </p:spPr>
        <p:txBody>
          <a:bodyPr lIns="0" tIns="0" rIns="0" bIns="0" anchor="ctr"/>
          <a:lstStyle/>
          <a:p>
            <a:endParaRPr lang="zh-CN" altLang="en-US" sz="2000" b="1"/>
          </a:p>
        </p:txBody>
      </p:sp>
      <p:sp>
        <p:nvSpPr>
          <p:cNvPr id="13" name="Line 8"/>
          <p:cNvSpPr>
            <a:spLocks noChangeShapeType="1"/>
          </p:cNvSpPr>
          <p:nvPr/>
        </p:nvSpPr>
        <p:spPr bwMode="auto">
          <a:xfrm flipV="1">
            <a:off x="2628900" y="5621314"/>
            <a:ext cx="574675" cy="214312"/>
          </a:xfrm>
          <a:prstGeom prst="line">
            <a:avLst/>
          </a:prstGeom>
          <a:noFill/>
          <a:ln w="19050">
            <a:solidFill>
              <a:schemeClr val="accent1"/>
            </a:solidFill>
            <a:round/>
            <a:headEnd type="oval" w="med" len="med"/>
            <a:tailEnd type="oval" w="med" len="med"/>
          </a:ln>
          <a:effectLst/>
        </p:spPr>
        <p:txBody>
          <a:bodyPr lIns="0" tIns="0" rIns="0" bIns="0" anchor="ctr"/>
          <a:lstStyle/>
          <a:p>
            <a:endParaRPr lang="zh-CN" altLang="en-US" sz="2000" b="1"/>
          </a:p>
        </p:txBody>
      </p:sp>
      <p:sp>
        <p:nvSpPr>
          <p:cNvPr id="14" name="Line 9"/>
          <p:cNvSpPr>
            <a:spLocks noChangeShapeType="1"/>
          </p:cNvSpPr>
          <p:nvPr/>
        </p:nvSpPr>
        <p:spPr bwMode="auto">
          <a:xfrm>
            <a:off x="2627313" y="5832451"/>
            <a:ext cx="504825" cy="287338"/>
          </a:xfrm>
          <a:prstGeom prst="line">
            <a:avLst/>
          </a:prstGeom>
          <a:noFill/>
          <a:ln w="19050">
            <a:solidFill>
              <a:srgbClr val="66FF33"/>
            </a:solidFill>
            <a:round/>
            <a:headEnd/>
            <a:tailEnd type="oval" w="med" len="med"/>
          </a:ln>
          <a:effectLst/>
        </p:spPr>
        <p:txBody>
          <a:bodyPr lIns="0" tIns="0" rIns="0" bIns="0" anchor="ctr"/>
          <a:lstStyle/>
          <a:p>
            <a:endParaRPr lang="zh-CN" altLang="en-US" sz="2000" b="1"/>
          </a:p>
        </p:txBody>
      </p:sp>
      <p:sp>
        <p:nvSpPr>
          <p:cNvPr id="15" name="Text Box 10"/>
          <p:cNvSpPr txBox="1">
            <a:spLocks noChangeArrowheads="1"/>
          </p:cNvSpPr>
          <p:nvPr/>
        </p:nvSpPr>
        <p:spPr bwMode="auto">
          <a:xfrm>
            <a:off x="2700338" y="4824389"/>
            <a:ext cx="503237" cy="344710"/>
          </a:xfrm>
          <a:prstGeom prst="rect">
            <a:avLst/>
          </a:prstGeom>
          <a:noFill/>
          <a:ln w="9525" algn="ctr">
            <a:noFill/>
            <a:miter lim="800000"/>
            <a:headEnd/>
            <a:tailEnd/>
          </a:ln>
          <a:effectLst/>
        </p:spPr>
        <p:txBody>
          <a:bodyPr>
            <a:spAutoFit/>
          </a:bodyPr>
          <a:lstStyle/>
          <a:p>
            <a:pPr>
              <a:lnSpc>
                <a:spcPct val="80000"/>
              </a:lnSpc>
            </a:pPr>
            <a:r>
              <a:rPr lang="en-US" altLang="zh-CN" sz="2000" b="1" i="1">
                <a:solidFill>
                  <a:schemeClr val="tx1"/>
                </a:solidFill>
              </a:rPr>
              <a:t>x</a:t>
            </a:r>
            <a:r>
              <a:rPr lang="en-US" altLang="zh-CN" sz="2000" b="1" baseline="-25000">
                <a:solidFill>
                  <a:schemeClr val="tx1"/>
                </a:solidFill>
              </a:rPr>
              <a:t>1</a:t>
            </a:r>
            <a:endParaRPr lang="en-US" altLang="zh-CN" sz="2000" b="1">
              <a:solidFill>
                <a:schemeClr val="tx1"/>
              </a:solidFill>
            </a:endParaRPr>
          </a:p>
        </p:txBody>
      </p:sp>
      <p:sp>
        <p:nvSpPr>
          <p:cNvPr id="16" name="Text Box 11"/>
          <p:cNvSpPr txBox="1">
            <a:spLocks noChangeArrowheads="1"/>
          </p:cNvSpPr>
          <p:nvPr/>
        </p:nvSpPr>
        <p:spPr bwMode="auto">
          <a:xfrm>
            <a:off x="3276600" y="5399064"/>
            <a:ext cx="503238" cy="344710"/>
          </a:xfrm>
          <a:prstGeom prst="rect">
            <a:avLst/>
          </a:prstGeom>
          <a:noFill/>
          <a:ln w="9525" algn="ctr">
            <a:noFill/>
            <a:miter lim="800000"/>
            <a:headEnd/>
            <a:tailEnd/>
          </a:ln>
          <a:effectLst/>
        </p:spPr>
        <p:txBody>
          <a:bodyPr>
            <a:spAutoFit/>
          </a:bodyPr>
          <a:lstStyle/>
          <a:p>
            <a:pPr>
              <a:lnSpc>
                <a:spcPct val="80000"/>
              </a:lnSpc>
            </a:pPr>
            <a:r>
              <a:rPr lang="en-US" altLang="zh-CN" sz="2000" b="1" i="1">
                <a:solidFill>
                  <a:schemeClr val="tx1"/>
                </a:solidFill>
              </a:rPr>
              <a:t>x</a:t>
            </a:r>
            <a:r>
              <a:rPr lang="en-US" altLang="zh-CN" sz="2000" b="1" baseline="-25000">
                <a:solidFill>
                  <a:schemeClr val="tx1"/>
                </a:solidFill>
              </a:rPr>
              <a:t>2</a:t>
            </a:r>
            <a:endParaRPr lang="en-US" altLang="zh-CN" sz="2000" b="1">
              <a:solidFill>
                <a:schemeClr val="tx1"/>
              </a:solidFill>
            </a:endParaRPr>
          </a:p>
        </p:txBody>
      </p:sp>
      <p:sp>
        <p:nvSpPr>
          <p:cNvPr id="17" name="Text Box 13"/>
          <p:cNvSpPr txBox="1">
            <a:spLocks noChangeArrowheads="1"/>
          </p:cNvSpPr>
          <p:nvPr/>
        </p:nvSpPr>
        <p:spPr bwMode="auto">
          <a:xfrm>
            <a:off x="4284663" y="5687989"/>
            <a:ext cx="503237" cy="344710"/>
          </a:xfrm>
          <a:prstGeom prst="rect">
            <a:avLst/>
          </a:prstGeom>
          <a:noFill/>
          <a:ln w="9525" algn="ctr">
            <a:noFill/>
            <a:miter lim="800000"/>
            <a:headEnd/>
            <a:tailEnd/>
          </a:ln>
          <a:effectLst/>
        </p:spPr>
        <p:txBody>
          <a:bodyPr>
            <a:spAutoFit/>
          </a:bodyPr>
          <a:lstStyle/>
          <a:p>
            <a:pPr>
              <a:lnSpc>
                <a:spcPct val="80000"/>
              </a:lnSpc>
            </a:pPr>
            <a:r>
              <a:rPr lang="en-US" altLang="zh-CN" sz="2000" b="1" i="1">
                <a:solidFill>
                  <a:schemeClr val="tx1"/>
                </a:solidFill>
              </a:rPr>
              <a:t>x</a:t>
            </a:r>
            <a:r>
              <a:rPr lang="en-US" altLang="zh-CN" sz="2000" b="1" baseline="-25000">
                <a:solidFill>
                  <a:schemeClr val="tx1"/>
                </a:solidFill>
              </a:rPr>
              <a:t>3</a:t>
            </a:r>
            <a:endParaRPr lang="en-US" altLang="zh-CN" sz="2000" b="1">
              <a:solidFill>
                <a:schemeClr val="tx1"/>
              </a:solidFill>
            </a:endParaRPr>
          </a:p>
        </p:txBody>
      </p:sp>
      <p:sp>
        <p:nvSpPr>
          <p:cNvPr id="18" name="Line 15"/>
          <p:cNvSpPr>
            <a:spLocks noChangeShapeType="1"/>
          </p:cNvSpPr>
          <p:nvPr/>
        </p:nvSpPr>
        <p:spPr bwMode="auto">
          <a:xfrm flipV="1">
            <a:off x="5508625" y="5327626"/>
            <a:ext cx="503238" cy="214313"/>
          </a:xfrm>
          <a:prstGeom prst="line">
            <a:avLst/>
          </a:prstGeom>
          <a:noFill/>
          <a:ln w="19050">
            <a:solidFill>
              <a:schemeClr val="accent1"/>
            </a:solidFill>
            <a:round/>
            <a:headEnd type="oval" w="med" len="med"/>
            <a:tailEnd type="oval" w="med" len="med"/>
          </a:ln>
          <a:effectLst/>
        </p:spPr>
        <p:txBody>
          <a:bodyPr lIns="0" tIns="0" rIns="0" bIns="0" anchor="ctr"/>
          <a:lstStyle/>
          <a:p>
            <a:endParaRPr lang="zh-CN" altLang="en-US" sz="2000" b="1"/>
          </a:p>
        </p:txBody>
      </p:sp>
      <p:sp>
        <p:nvSpPr>
          <p:cNvPr id="19" name="Text Box 16"/>
          <p:cNvSpPr txBox="1">
            <a:spLocks noChangeArrowheads="1"/>
          </p:cNvSpPr>
          <p:nvPr/>
        </p:nvSpPr>
        <p:spPr bwMode="auto">
          <a:xfrm>
            <a:off x="2051050" y="4967264"/>
            <a:ext cx="503238" cy="344710"/>
          </a:xfrm>
          <a:prstGeom prst="rect">
            <a:avLst/>
          </a:prstGeom>
          <a:noFill/>
          <a:ln w="9525" algn="ctr">
            <a:noFill/>
            <a:miter lim="800000"/>
            <a:headEnd/>
            <a:tailEnd/>
          </a:ln>
          <a:effectLst/>
        </p:spPr>
        <p:txBody>
          <a:bodyPr>
            <a:spAutoFit/>
          </a:bodyPr>
          <a:lstStyle/>
          <a:p>
            <a:pPr>
              <a:lnSpc>
                <a:spcPct val="80000"/>
              </a:lnSpc>
            </a:pPr>
            <a:r>
              <a:rPr lang="en-US" altLang="zh-CN" sz="2000" b="1">
                <a:solidFill>
                  <a:schemeClr val="tx1"/>
                </a:solidFill>
              </a:rPr>
              <a:t>0</a:t>
            </a:r>
          </a:p>
        </p:txBody>
      </p:sp>
      <p:sp>
        <p:nvSpPr>
          <p:cNvPr id="20" name="Text Box 17"/>
          <p:cNvSpPr txBox="1">
            <a:spLocks noChangeArrowheads="1"/>
          </p:cNvSpPr>
          <p:nvPr/>
        </p:nvSpPr>
        <p:spPr bwMode="auto">
          <a:xfrm>
            <a:off x="2052638" y="5664176"/>
            <a:ext cx="503237" cy="344710"/>
          </a:xfrm>
          <a:prstGeom prst="rect">
            <a:avLst/>
          </a:prstGeom>
          <a:noFill/>
          <a:ln w="9525" algn="ctr">
            <a:noFill/>
            <a:miter lim="800000"/>
            <a:headEnd/>
            <a:tailEnd/>
          </a:ln>
          <a:effectLst/>
        </p:spPr>
        <p:txBody>
          <a:bodyPr>
            <a:spAutoFit/>
          </a:bodyPr>
          <a:lstStyle/>
          <a:p>
            <a:pPr>
              <a:lnSpc>
                <a:spcPct val="80000"/>
              </a:lnSpc>
            </a:pPr>
            <a:r>
              <a:rPr lang="en-US" altLang="zh-CN" sz="2000" b="1">
                <a:solidFill>
                  <a:schemeClr val="tx1"/>
                </a:solidFill>
              </a:rPr>
              <a:t>1</a:t>
            </a:r>
          </a:p>
        </p:txBody>
      </p:sp>
      <p:sp>
        <p:nvSpPr>
          <p:cNvPr id="21" name="Line 18"/>
          <p:cNvSpPr>
            <a:spLocks noChangeShapeType="1"/>
          </p:cNvSpPr>
          <p:nvPr/>
        </p:nvSpPr>
        <p:spPr bwMode="auto">
          <a:xfrm>
            <a:off x="5508625" y="5543526"/>
            <a:ext cx="358775" cy="360363"/>
          </a:xfrm>
          <a:prstGeom prst="line">
            <a:avLst/>
          </a:prstGeom>
          <a:noFill/>
          <a:ln w="19050">
            <a:solidFill>
              <a:srgbClr val="66FF33"/>
            </a:solidFill>
            <a:round/>
            <a:headEnd/>
            <a:tailEnd type="oval" w="med" len="med"/>
          </a:ln>
          <a:effectLst/>
        </p:spPr>
        <p:txBody>
          <a:bodyPr lIns="0" tIns="0" rIns="0" bIns="0" anchor="ctr"/>
          <a:lstStyle/>
          <a:p>
            <a:endParaRPr lang="zh-CN" altLang="en-US" sz="2000" b="1"/>
          </a:p>
        </p:txBody>
      </p:sp>
      <p:sp>
        <p:nvSpPr>
          <p:cNvPr id="22" name="Text Box 19"/>
          <p:cNvSpPr txBox="1">
            <a:spLocks noChangeArrowheads="1"/>
          </p:cNvSpPr>
          <p:nvPr/>
        </p:nvSpPr>
        <p:spPr bwMode="auto">
          <a:xfrm>
            <a:off x="5940425" y="5040289"/>
            <a:ext cx="503238" cy="344710"/>
          </a:xfrm>
          <a:prstGeom prst="rect">
            <a:avLst/>
          </a:prstGeom>
          <a:noFill/>
          <a:ln w="9525" algn="ctr">
            <a:noFill/>
            <a:miter lim="800000"/>
            <a:headEnd/>
            <a:tailEnd/>
          </a:ln>
          <a:effectLst/>
        </p:spPr>
        <p:txBody>
          <a:bodyPr>
            <a:spAutoFit/>
          </a:bodyPr>
          <a:lstStyle/>
          <a:p>
            <a:pPr>
              <a:lnSpc>
                <a:spcPct val="80000"/>
              </a:lnSpc>
            </a:pPr>
            <a:r>
              <a:rPr lang="en-US" altLang="zh-CN" sz="2000" b="1" i="1">
                <a:solidFill>
                  <a:schemeClr val="tx1"/>
                </a:solidFill>
              </a:rPr>
              <a:t>x</a:t>
            </a:r>
            <a:r>
              <a:rPr lang="en-US" altLang="zh-CN" sz="2000" b="1" baseline="-25000">
                <a:solidFill>
                  <a:schemeClr val="tx1"/>
                </a:solidFill>
              </a:rPr>
              <a:t>1</a:t>
            </a:r>
            <a:endParaRPr lang="en-US" altLang="zh-CN" sz="2000" b="1">
              <a:solidFill>
                <a:schemeClr val="tx1"/>
              </a:solidFill>
            </a:endParaRPr>
          </a:p>
        </p:txBody>
      </p:sp>
      <p:sp>
        <p:nvSpPr>
          <p:cNvPr id="23" name="Text Box 20"/>
          <p:cNvSpPr txBox="1">
            <a:spLocks noChangeArrowheads="1"/>
          </p:cNvSpPr>
          <p:nvPr/>
        </p:nvSpPr>
        <p:spPr bwMode="auto">
          <a:xfrm>
            <a:off x="6443663" y="5448276"/>
            <a:ext cx="503237" cy="344710"/>
          </a:xfrm>
          <a:prstGeom prst="rect">
            <a:avLst/>
          </a:prstGeom>
          <a:noFill/>
          <a:ln w="9525" algn="ctr">
            <a:noFill/>
            <a:miter lim="800000"/>
            <a:headEnd/>
            <a:tailEnd/>
          </a:ln>
          <a:effectLst/>
        </p:spPr>
        <p:txBody>
          <a:bodyPr>
            <a:spAutoFit/>
          </a:bodyPr>
          <a:lstStyle/>
          <a:p>
            <a:pPr>
              <a:lnSpc>
                <a:spcPct val="80000"/>
              </a:lnSpc>
            </a:pPr>
            <a:r>
              <a:rPr lang="en-US" altLang="zh-CN" sz="2000" b="1" i="1">
                <a:solidFill>
                  <a:schemeClr val="tx1"/>
                </a:solidFill>
              </a:rPr>
              <a:t>x</a:t>
            </a:r>
            <a:r>
              <a:rPr lang="en-US" altLang="zh-CN" sz="2000" b="1" baseline="-25000">
                <a:solidFill>
                  <a:schemeClr val="tx1"/>
                </a:solidFill>
              </a:rPr>
              <a:t>2</a:t>
            </a:r>
            <a:endParaRPr lang="en-US" altLang="zh-CN" sz="2000" b="1">
              <a:solidFill>
                <a:schemeClr val="tx1"/>
              </a:solidFill>
            </a:endParaRPr>
          </a:p>
        </p:txBody>
      </p:sp>
      <p:sp>
        <p:nvSpPr>
          <p:cNvPr id="24" name="Text Box 21"/>
          <p:cNvSpPr txBox="1">
            <a:spLocks noChangeArrowheads="1"/>
          </p:cNvSpPr>
          <p:nvPr/>
        </p:nvSpPr>
        <p:spPr bwMode="auto">
          <a:xfrm>
            <a:off x="6443663" y="5975326"/>
            <a:ext cx="503237" cy="344710"/>
          </a:xfrm>
          <a:prstGeom prst="rect">
            <a:avLst/>
          </a:prstGeom>
          <a:noFill/>
          <a:ln w="9525" algn="ctr">
            <a:noFill/>
            <a:miter lim="800000"/>
            <a:headEnd/>
            <a:tailEnd/>
          </a:ln>
          <a:effectLst/>
        </p:spPr>
        <p:txBody>
          <a:bodyPr>
            <a:spAutoFit/>
          </a:bodyPr>
          <a:lstStyle/>
          <a:p>
            <a:pPr>
              <a:lnSpc>
                <a:spcPct val="80000"/>
              </a:lnSpc>
            </a:pPr>
            <a:r>
              <a:rPr lang="en-US" altLang="zh-CN" sz="2000" b="1" i="1">
                <a:solidFill>
                  <a:schemeClr val="tx1"/>
                </a:solidFill>
              </a:rPr>
              <a:t>x</a:t>
            </a:r>
            <a:r>
              <a:rPr lang="en-US" altLang="zh-CN" sz="2000" b="1" baseline="-25000">
                <a:solidFill>
                  <a:schemeClr val="tx1"/>
                </a:solidFill>
              </a:rPr>
              <a:t>3</a:t>
            </a:r>
            <a:endParaRPr lang="en-US" altLang="zh-CN" sz="2000" b="1">
              <a:solidFill>
                <a:schemeClr val="tx1"/>
              </a:solidFill>
            </a:endParaRPr>
          </a:p>
        </p:txBody>
      </p:sp>
      <p:sp>
        <p:nvSpPr>
          <p:cNvPr id="25" name="Text Box 22"/>
          <p:cNvSpPr txBox="1">
            <a:spLocks noChangeArrowheads="1"/>
          </p:cNvSpPr>
          <p:nvPr/>
        </p:nvSpPr>
        <p:spPr bwMode="auto">
          <a:xfrm>
            <a:off x="5435600" y="5087914"/>
            <a:ext cx="503238" cy="344710"/>
          </a:xfrm>
          <a:prstGeom prst="rect">
            <a:avLst/>
          </a:prstGeom>
          <a:noFill/>
          <a:ln w="9525" algn="ctr">
            <a:noFill/>
            <a:miter lim="800000"/>
            <a:headEnd/>
            <a:tailEnd/>
          </a:ln>
          <a:effectLst/>
        </p:spPr>
        <p:txBody>
          <a:bodyPr>
            <a:spAutoFit/>
          </a:bodyPr>
          <a:lstStyle/>
          <a:p>
            <a:pPr>
              <a:lnSpc>
                <a:spcPct val="80000"/>
              </a:lnSpc>
            </a:pPr>
            <a:r>
              <a:rPr lang="en-US" altLang="zh-CN" sz="2000" b="1">
                <a:solidFill>
                  <a:schemeClr val="tx1"/>
                </a:solidFill>
              </a:rPr>
              <a:t>0</a:t>
            </a:r>
          </a:p>
        </p:txBody>
      </p:sp>
      <p:sp>
        <p:nvSpPr>
          <p:cNvPr id="26" name="Text Box 23"/>
          <p:cNvSpPr txBox="1">
            <a:spLocks noChangeArrowheads="1"/>
          </p:cNvSpPr>
          <p:nvPr/>
        </p:nvSpPr>
        <p:spPr bwMode="auto">
          <a:xfrm>
            <a:off x="5292725" y="5687989"/>
            <a:ext cx="503238" cy="344710"/>
          </a:xfrm>
          <a:prstGeom prst="rect">
            <a:avLst/>
          </a:prstGeom>
          <a:noFill/>
          <a:ln w="9525" algn="ctr">
            <a:noFill/>
            <a:miter lim="800000"/>
            <a:headEnd/>
            <a:tailEnd/>
          </a:ln>
          <a:effectLst/>
        </p:spPr>
        <p:txBody>
          <a:bodyPr>
            <a:spAutoFit/>
          </a:bodyPr>
          <a:lstStyle/>
          <a:p>
            <a:pPr>
              <a:lnSpc>
                <a:spcPct val="80000"/>
              </a:lnSpc>
            </a:pPr>
            <a:r>
              <a:rPr lang="en-US" altLang="zh-CN" sz="2000" b="1">
                <a:solidFill>
                  <a:schemeClr val="tx1"/>
                </a:solidFill>
              </a:rPr>
              <a:t>1</a:t>
            </a:r>
          </a:p>
        </p:txBody>
      </p:sp>
      <p:sp>
        <p:nvSpPr>
          <p:cNvPr id="27" name="Line 24"/>
          <p:cNvSpPr>
            <a:spLocks noChangeShapeType="1"/>
          </p:cNvSpPr>
          <p:nvPr/>
        </p:nvSpPr>
        <p:spPr bwMode="auto">
          <a:xfrm flipV="1">
            <a:off x="5867400" y="5687989"/>
            <a:ext cx="574675" cy="214312"/>
          </a:xfrm>
          <a:prstGeom prst="line">
            <a:avLst/>
          </a:prstGeom>
          <a:noFill/>
          <a:ln w="19050">
            <a:solidFill>
              <a:schemeClr val="accent1"/>
            </a:solidFill>
            <a:round/>
            <a:headEnd type="oval" w="med" len="med"/>
            <a:tailEnd type="oval" w="med" len="med"/>
          </a:ln>
          <a:effectLst/>
        </p:spPr>
        <p:txBody>
          <a:bodyPr lIns="0" tIns="0" rIns="0" bIns="0" anchor="ctr"/>
          <a:lstStyle/>
          <a:p>
            <a:endParaRPr lang="zh-CN" altLang="en-US" sz="2000" b="1"/>
          </a:p>
        </p:txBody>
      </p:sp>
      <p:sp>
        <p:nvSpPr>
          <p:cNvPr id="28" name="Line 25"/>
          <p:cNvSpPr>
            <a:spLocks noChangeShapeType="1"/>
          </p:cNvSpPr>
          <p:nvPr/>
        </p:nvSpPr>
        <p:spPr bwMode="auto">
          <a:xfrm>
            <a:off x="5867400" y="5903889"/>
            <a:ext cx="504825" cy="287337"/>
          </a:xfrm>
          <a:prstGeom prst="line">
            <a:avLst/>
          </a:prstGeom>
          <a:noFill/>
          <a:ln w="19050">
            <a:solidFill>
              <a:srgbClr val="66FF33"/>
            </a:solidFill>
            <a:round/>
            <a:headEnd/>
            <a:tailEnd type="oval" w="med" len="med"/>
          </a:ln>
          <a:effectLst/>
        </p:spPr>
        <p:txBody>
          <a:bodyPr lIns="0" tIns="0" rIns="0" bIns="0" anchor="ctr"/>
          <a:lstStyle/>
          <a:p>
            <a:endParaRPr lang="zh-CN" altLang="en-US" sz="2000" b="1"/>
          </a:p>
        </p:txBody>
      </p:sp>
      <p:sp>
        <p:nvSpPr>
          <p:cNvPr id="29" name="AutoShape 26"/>
          <p:cNvSpPr>
            <a:spLocks noChangeArrowheads="1"/>
          </p:cNvSpPr>
          <p:nvPr/>
        </p:nvSpPr>
        <p:spPr bwMode="auto">
          <a:xfrm>
            <a:off x="3562350" y="4716439"/>
            <a:ext cx="1800225" cy="609600"/>
          </a:xfrm>
          <a:prstGeom prst="wedgeRectCallout">
            <a:avLst>
              <a:gd name="adj1" fmla="val -42856"/>
              <a:gd name="adj2" fmla="val 152866"/>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anchor="ctr"/>
          <a:lstStyle/>
          <a:p>
            <a:pPr marL="457200" algn="l"/>
            <a:r>
              <a:rPr lang="zh-CN" altLang="en-US" sz="2000" b="1"/>
              <a:t>不是满树</a:t>
            </a:r>
          </a:p>
        </p:txBody>
      </p:sp>
    </p:spTree>
    <p:extLst>
      <p:ext uri="{BB962C8B-B14F-4D97-AF65-F5344CB8AC3E}">
        <p14:creationId xmlns:p14="http://schemas.microsoft.com/office/powerpoint/2010/main" val="332584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p:bldP spid="16" grpId="0"/>
      <p:bldP spid="17" grpId="0"/>
      <p:bldP spid="18" grpId="0" animBg="1"/>
      <p:bldP spid="19" grpId="0"/>
      <p:bldP spid="20" grpId="0"/>
      <p:bldP spid="21" grpId="0" animBg="1"/>
      <p:bldP spid="22" grpId="0"/>
      <p:bldP spid="23" grpId="0"/>
      <p:bldP spid="24" grpId="0"/>
      <p:bldP spid="25" grpId="0"/>
      <p:bldP spid="26" grpId="0"/>
      <p:bldP spid="27" grpId="0" animBg="1"/>
      <p:bldP spid="28" grpId="0" animBg="1"/>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515D491-4222-48D1-B14E-33D86F922523}" type="slidenum">
              <a:rPr lang="en-US" altLang="zh-CN" sz="1400">
                <a:latin typeface="Arial" panose="020B0604020202020204" pitchFamily="34" charset="0"/>
              </a:rPr>
              <a:pPr/>
              <a:t>65</a:t>
            </a:fld>
            <a:endParaRPr lang="en-US" altLang="zh-CN" sz="1400">
              <a:latin typeface="Arial" panose="020B0604020202020204" pitchFamily="34" charset="0"/>
            </a:endParaRPr>
          </a:p>
        </p:txBody>
      </p:sp>
      <p:sp>
        <p:nvSpPr>
          <p:cNvPr id="48132" name="Rectangle 2"/>
          <p:cNvSpPr>
            <a:spLocks noGrp="1" noChangeArrowheads="1"/>
          </p:cNvSpPr>
          <p:nvPr>
            <p:ph type="title" idx="4294967295"/>
          </p:nvPr>
        </p:nvSpPr>
        <p:spPr>
          <a:xfrm>
            <a:off x="1173163" y="457200"/>
            <a:ext cx="7772400" cy="1143000"/>
          </a:xfrm>
        </p:spPr>
        <p:txBody>
          <a:bodyPr/>
          <a:lstStyle/>
          <a:p>
            <a:pPr eaLnBrk="1" hangingPunct="1"/>
            <a:r>
              <a:rPr lang="zh-CN" altLang="en-US" sz="3600" b="1" dirty="0" smtClean="0"/>
              <a:t>第</a:t>
            </a:r>
            <a:r>
              <a:rPr lang="en-US" altLang="zh-CN" sz="3600" b="1" dirty="0" smtClean="0"/>
              <a:t>5</a:t>
            </a:r>
            <a:r>
              <a:rPr lang="zh-CN" altLang="en-US" sz="3600" b="1" dirty="0" smtClean="0"/>
              <a:t>章　信源编码</a:t>
            </a:r>
          </a:p>
        </p:txBody>
      </p:sp>
      <p:sp>
        <p:nvSpPr>
          <p:cNvPr id="6" name="Line 12"/>
          <p:cNvSpPr>
            <a:spLocks noChangeShapeType="1"/>
          </p:cNvSpPr>
          <p:nvPr/>
        </p:nvSpPr>
        <p:spPr bwMode="auto">
          <a:xfrm flipV="1">
            <a:off x="2304500" y="3474746"/>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7" name="Line 14"/>
          <p:cNvSpPr>
            <a:spLocks noChangeShapeType="1"/>
          </p:cNvSpPr>
          <p:nvPr/>
        </p:nvSpPr>
        <p:spPr bwMode="auto">
          <a:xfrm flipV="1">
            <a:off x="2328313" y="2476530"/>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8" name="Group 16"/>
          <p:cNvGrpSpPr>
            <a:grpSpLocks/>
          </p:cNvGrpSpPr>
          <p:nvPr/>
        </p:nvGrpSpPr>
        <p:grpSpPr bwMode="auto">
          <a:xfrm>
            <a:off x="2018750" y="1917402"/>
            <a:ext cx="609600" cy="636598"/>
            <a:chOff x="1248" y="1339"/>
            <a:chExt cx="428" cy="389"/>
          </a:xfrm>
        </p:grpSpPr>
        <p:grpSp>
          <p:nvGrpSpPr>
            <p:cNvPr id="9" name="Group 17"/>
            <p:cNvGrpSpPr>
              <a:grpSpLocks/>
            </p:cNvGrpSpPr>
            <p:nvPr/>
          </p:nvGrpSpPr>
          <p:grpSpPr bwMode="auto">
            <a:xfrm>
              <a:off x="1248" y="1339"/>
              <a:ext cx="428" cy="389"/>
              <a:chOff x="624" y="1536"/>
              <a:chExt cx="1251" cy="1256"/>
            </a:xfrm>
          </p:grpSpPr>
          <p:sp>
            <p:nvSpPr>
              <p:cNvPr id="1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1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1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1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1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16" name="Group 23"/>
              <p:cNvGrpSpPr>
                <a:grpSpLocks/>
              </p:cNvGrpSpPr>
              <p:nvPr/>
            </p:nvGrpSpPr>
            <p:grpSpPr bwMode="auto">
              <a:xfrm>
                <a:off x="776" y="1687"/>
                <a:ext cx="947" cy="952"/>
                <a:chOff x="4166" y="1706"/>
                <a:chExt cx="1252" cy="1252"/>
              </a:xfrm>
            </p:grpSpPr>
            <p:sp>
              <p:nvSpPr>
                <p:cNvPr id="1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10" name="Text Box 28"/>
            <p:cNvSpPr txBox="1">
              <a:spLocks noChangeArrowheads="1"/>
            </p:cNvSpPr>
            <p:nvPr/>
          </p:nvSpPr>
          <p:spPr bwMode="auto">
            <a:xfrm>
              <a:off x="1344" y="1393"/>
              <a:ext cx="239" cy="321"/>
            </a:xfrm>
            <a:prstGeom prst="rect">
              <a:avLst/>
            </a:prstGeom>
            <a:noFill/>
            <a:ln w="9525">
              <a:noFill/>
              <a:miter lim="800000"/>
              <a:headEnd/>
              <a:tailEnd/>
            </a:ln>
            <a:effectLst/>
          </p:spPr>
          <p:txBody>
            <a:bodyPr>
              <a:spAutoFit/>
            </a:bodyPr>
            <a:lstStyle/>
            <a:p>
              <a:pPr algn="ctr">
                <a:spcBef>
                  <a:spcPct val="50000"/>
                </a:spcBef>
              </a:pPr>
              <a:r>
                <a:rPr lang="en-US" altLang="zh-CN" sz="2400" b="1" dirty="0"/>
                <a:t>1</a:t>
              </a:r>
            </a:p>
          </p:txBody>
        </p:sp>
      </p:grpSp>
      <p:grpSp>
        <p:nvGrpSpPr>
          <p:cNvPr id="21" name="Group 29"/>
          <p:cNvGrpSpPr>
            <a:grpSpLocks/>
          </p:cNvGrpSpPr>
          <p:nvPr/>
        </p:nvGrpSpPr>
        <p:grpSpPr bwMode="auto">
          <a:xfrm>
            <a:off x="2012400" y="2917534"/>
            <a:ext cx="612775" cy="619125"/>
            <a:chOff x="1244" y="1839"/>
            <a:chExt cx="430" cy="435"/>
          </a:xfrm>
        </p:grpSpPr>
        <p:grpSp>
          <p:nvGrpSpPr>
            <p:cNvPr id="22" name="Group 30"/>
            <p:cNvGrpSpPr>
              <a:grpSpLocks/>
            </p:cNvGrpSpPr>
            <p:nvPr/>
          </p:nvGrpSpPr>
          <p:grpSpPr bwMode="auto">
            <a:xfrm>
              <a:off x="1244" y="1839"/>
              <a:ext cx="430" cy="435"/>
              <a:chOff x="1248" y="1486"/>
              <a:chExt cx="822" cy="828"/>
            </a:xfrm>
          </p:grpSpPr>
          <p:sp>
            <p:nvSpPr>
              <p:cNvPr id="2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2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2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29" name="Group 36"/>
              <p:cNvGrpSpPr>
                <a:grpSpLocks/>
              </p:cNvGrpSpPr>
              <p:nvPr/>
            </p:nvGrpSpPr>
            <p:grpSpPr bwMode="auto">
              <a:xfrm>
                <a:off x="1348" y="1588"/>
                <a:ext cx="621" cy="628"/>
                <a:chOff x="4166" y="1706"/>
                <a:chExt cx="1252" cy="1252"/>
              </a:xfrm>
            </p:grpSpPr>
            <p:sp>
              <p:nvSpPr>
                <p:cNvPr id="3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23" name="Text Box 41"/>
            <p:cNvSpPr txBox="1">
              <a:spLocks noChangeArrowheads="1"/>
            </p:cNvSpPr>
            <p:nvPr/>
          </p:nvSpPr>
          <p:spPr bwMode="auto">
            <a:xfrm>
              <a:off x="1344" y="1904"/>
              <a:ext cx="240" cy="321"/>
            </a:xfrm>
            <a:prstGeom prst="rect">
              <a:avLst/>
            </a:prstGeom>
            <a:noFill/>
            <a:ln w="9525">
              <a:noFill/>
              <a:miter lim="800000"/>
              <a:headEnd/>
              <a:tailEnd/>
            </a:ln>
            <a:effectLst/>
          </p:spPr>
          <p:txBody>
            <a:bodyPr>
              <a:spAutoFit/>
            </a:bodyPr>
            <a:lstStyle/>
            <a:p>
              <a:pPr algn="ctr">
                <a:spcBef>
                  <a:spcPct val="50000"/>
                </a:spcBef>
              </a:pPr>
              <a:r>
                <a:rPr lang="en-US" altLang="zh-CN" sz="2400" b="1"/>
                <a:t>2</a:t>
              </a:r>
            </a:p>
          </p:txBody>
        </p:sp>
      </p:grpSp>
      <p:sp>
        <p:nvSpPr>
          <p:cNvPr id="34" name="Rectangle 68"/>
          <p:cNvSpPr>
            <a:spLocks noChangeArrowheads="1"/>
          </p:cNvSpPr>
          <p:nvPr/>
        </p:nvSpPr>
        <p:spPr bwMode="auto">
          <a:xfrm>
            <a:off x="2699792" y="1988840"/>
            <a:ext cx="3943362" cy="427038"/>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5.1 </a:t>
            </a:r>
            <a:r>
              <a:rPr lang="zh-CN" altLang="en-US" sz="2200" b="1" dirty="0" smtClean="0">
                <a:solidFill>
                  <a:schemeClr val="bg1">
                    <a:lumMod val="65000"/>
                  </a:schemeClr>
                </a:solidFill>
                <a:latin typeface="+mn-ea"/>
              </a:rPr>
              <a:t>编码的概念</a:t>
            </a:r>
            <a:endParaRPr lang="zh-CN" altLang="en-US" sz="2200" b="1" dirty="0">
              <a:solidFill>
                <a:schemeClr val="bg1">
                  <a:lumMod val="65000"/>
                </a:schemeClr>
              </a:solidFill>
              <a:latin typeface="+mn-ea"/>
            </a:endParaRPr>
          </a:p>
        </p:txBody>
      </p:sp>
      <p:sp>
        <p:nvSpPr>
          <p:cNvPr id="35" name="Rectangle 69"/>
          <p:cNvSpPr>
            <a:spLocks noChangeArrowheads="1"/>
          </p:cNvSpPr>
          <p:nvPr/>
        </p:nvSpPr>
        <p:spPr bwMode="auto">
          <a:xfrm>
            <a:off x="2696617" y="3019123"/>
            <a:ext cx="3803661" cy="427037"/>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50000"/>
                  </a:schemeClr>
                </a:solidFill>
                <a:latin typeface="+mn-ea"/>
              </a:rPr>
              <a:t>5.2 </a:t>
            </a:r>
            <a:r>
              <a:rPr lang="zh-CN" altLang="en-US" sz="2200" b="1" dirty="0" smtClean="0">
                <a:solidFill>
                  <a:schemeClr val="bg1">
                    <a:lumMod val="50000"/>
                  </a:schemeClr>
                </a:solidFill>
                <a:latin typeface="+mn-ea"/>
              </a:rPr>
              <a:t>无失真信源编码</a:t>
            </a:r>
            <a:r>
              <a:rPr lang="zh-CN" altLang="en-US" sz="2200" b="1" dirty="0">
                <a:solidFill>
                  <a:schemeClr val="bg1">
                    <a:lumMod val="50000"/>
                  </a:schemeClr>
                </a:solidFill>
                <a:latin typeface="+mn-ea"/>
              </a:rPr>
              <a:t>定理</a:t>
            </a:r>
          </a:p>
        </p:txBody>
      </p:sp>
      <p:sp>
        <p:nvSpPr>
          <p:cNvPr id="36" name="Line 12"/>
          <p:cNvSpPr>
            <a:spLocks noChangeShapeType="1"/>
          </p:cNvSpPr>
          <p:nvPr/>
        </p:nvSpPr>
        <p:spPr bwMode="auto">
          <a:xfrm flipV="1">
            <a:off x="2291784" y="5475010"/>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37" name="Line 14"/>
          <p:cNvSpPr>
            <a:spLocks noChangeShapeType="1"/>
          </p:cNvSpPr>
          <p:nvPr/>
        </p:nvSpPr>
        <p:spPr bwMode="auto">
          <a:xfrm flipV="1">
            <a:off x="2328313" y="4476794"/>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38" name="Group 16"/>
          <p:cNvGrpSpPr>
            <a:grpSpLocks/>
          </p:cNvGrpSpPr>
          <p:nvPr/>
        </p:nvGrpSpPr>
        <p:grpSpPr bwMode="auto">
          <a:xfrm>
            <a:off x="2018750" y="3917666"/>
            <a:ext cx="609600" cy="636598"/>
            <a:chOff x="1248" y="1339"/>
            <a:chExt cx="428" cy="389"/>
          </a:xfrm>
        </p:grpSpPr>
        <p:grpSp>
          <p:nvGrpSpPr>
            <p:cNvPr id="39" name="Group 17"/>
            <p:cNvGrpSpPr>
              <a:grpSpLocks/>
            </p:cNvGrpSpPr>
            <p:nvPr/>
          </p:nvGrpSpPr>
          <p:grpSpPr bwMode="auto">
            <a:xfrm>
              <a:off x="1248" y="1339"/>
              <a:ext cx="428" cy="389"/>
              <a:chOff x="624" y="1536"/>
              <a:chExt cx="1251" cy="1256"/>
            </a:xfrm>
          </p:grpSpPr>
          <p:sp>
            <p:nvSpPr>
              <p:cNvPr id="4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4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4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4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4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46" name="Group 23"/>
              <p:cNvGrpSpPr>
                <a:grpSpLocks/>
              </p:cNvGrpSpPr>
              <p:nvPr/>
            </p:nvGrpSpPr>
            <p:grpSpPr bwMode="auto">
              <a:xfrm>
                <a:off x="776" y="1687"/>
                <a:ext cx="947" cy="952"/>
                <a:chOff x="4166" y="1706"/>
                <a:chExt cx="1252" cy="1252"/>
              </a:xfrm>
            </p:grpSpPr>
            <p:sp>
              <p:nvSpPr>
                <p:cNvPr id="4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4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4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40" name="Text Box 28"/>
            <p:cNvSpPr txBox="1">
              <a:spLocks noChangeArrowheads="1"/>
            </p:cNvSpPr>
            <p:nvPr/>
          </p:nvSpPr>
          <p:spPr bwMode="auto">
            <a:xfrm>
              <a:off x="1344" y="1393"/>
              <a:ext cx="239" cy="282"/>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3</a:t>
              </a:r>
              <a:endParaRPr lang="en-US" altLang="zh-CN" sz="2400" b="1" dirty="0"/>
            </a:p>
          </p:txBody>
        </p:sp>
      </p:grpSp>
      <p:grpSp>
        <p:nvGrpSpPr>
          <p:cNvPr id="51" name="Group 29"/>
          <p:cNvGrpSpPr>
            <a:grpSpLocks/>
          </p:cNvGrpSpPr>
          <p:nvPr/>
        </p:nvGrpSpPr>
        <p:grpSpPr bwMode="auto">
          <a:xfrm>
            <a:off x="1999684" y="4917798"/>
            <a:ext cx="612775" cy="619125"/>
            <a:chOff x="1244" y="1839"/>
            <a:chExt cx="430" cy="435"/>
          </a:xfrm>
        </p:grpSpPr>
        <p:grpSp>
          <p:nvGrpSpPr>
            <p:cNvPr id="52" name="Group 30"/>
            <p:cNvGrpSpPr>
              <a:grpSpLocks/>
            </p:cNvGrpSpPr>
            <p:nvPr/>
          </p:nvGrpSpPr>
          <p:grpSpPr bwMode="auto">
            <a:xfrm>
              <a:off x="1244" y="1839"/>
              <a:ext cx="430" cy="435"/>
              <a:chOff x="1248" y="1486"/>
              <a:chExt cx="822" cy="828"/>
            </a:xfrm>
          </p:grpSpPr>
          <p:sp>
            <p:nvSpPr>
              <p:cNvPr id="5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5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5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5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5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59" name="Group 36"/>
              <p:cNvGrpSpPr>
                <a:grpSpLocks/>
              </p:cNvGrpSpPr>
              <p:nvPr/>
            </p:nvGrpSpPr>
            <p:grpSpPr bwMode="auto">
              <a:xfrm>
                <a:off x="1348" y="1588"/>
                <a:ext cx="621" cy="628"/>
                <a:chOff x="4166" y="1706"/>
                <a:chExt cx="1252" cy="1252"/>
              </a:xfrm>
            </p:grpSpPr>
            <p:sp>
              <p:nvSpPr>
                <p:cNvPr id="6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53" name="Text Box 41"/>
            <p:cNvSpPr txBox="1">
              <a:spLocks noChangeArrowheads="1"/>
            </p:cNvSpPr>
            <p:nvPr/>
          </p:nvSpPr>
          <p:spPr bwMode="auto">
            <a:xfrm>
              <a:off x="1344" y="1904"/>
              <a:ext cx="240" cy="324"/>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4</a:t>
              </a:r>
              <a:endParaRPr lang="en-US" altLang="zh-CN" sz="2400" b="1" dirty="0"/>
            </a:p>
          </p:txBody>
        </p:sp>
      </p:grpSp>
      <p:sp>
        <p:nvSpPr>
          <p:cNvPr id="64" name="Rectangle 68"/>
          <p:cNvSpPr>
            <a:spLocks noChangeArrowheads="1"/>
          </p:cNvSpPr>
          <p:nvPr/>
        </p:nvSpPr>
        <p:spPr bwMode="auto">
          <a:xfrm>
            <a:off x="2699792" y="3989104"/>
            <a:ext cx="3943362" cy="427038"/>
          </a:xfrm>
          <a:prstGeom prst="rect">
            <a:avLst/>
          </a:prstGeom>
          <a:noFill/>
          <a:ln w="9525">
            <a:noFill/>
            <a:miter lim="800000"/>
            <a:headEnd/>
            <a:tailEnd/>
          </a:ln>
          <a:effectLst/>
        </p:spPr>
        <p:txBody>
          <a:bodyPr wrap="square">
            <a:spAutoFit/>
          </a:bodyPr>
          <a:lstStyle/>
          <a:p>
            <a:r>
              <a:rPr lang="en-US" altLang="zh-CN" sz="2200" b="1" dirty="0" smtClean="0">
                <a:solidFill>
                  <a:srgbClr val="FF0000"/>
                </a:solidFill>
                <a:latin typeface="+mn-ea"/>
              </a:rPr>
              <a:t>5.3 </a:t>
            </a:r>
            <a:r>
              <a:rPr lang="zh-CN" altLang="en-US" sz="2200" b="1" dirty="0" smtClean="0">
                <a:solidFill>
                  <a:srgbClr val="FF0000"/>
                </a:solidFill>
                <a:latin typeface="+mn-ea"/>
              </a:rPr>
              <a:t>限失真信源编码定理</a:t>
            </a:r>
            <a:endParaRPr lang="zh-CN" altLang="en-US" sz="2200" b="1" dirty="0">
              <a:solidFill>
                <a:srgbClr val="FF0000"/>
              </a:solidFill>
              <a:latin typeface="+mn-ea"/>
            </a:endParaRPr>
          </a:p>
        </p:txBody>
      </p:sp>
      <p:sp>
        <p:nvSpPr>
          <p:cNvPr id="65" name="Rectangle 69"/>
          <p:cNvSpPr>
            <a:spLocks noChangeArrowheads="1"/>
          </p:cNvSpPr>
          <p:nvPr/>
        </p:nvSpPr>
        <p:spPr bwMode="auto">
          <a:xfrm>
            <a:off x="2683901" y="5019387"/>
            <a:ext cx="3803661" cy="427037"/>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5.4 </a:t>
            </a:r>
            <a:r>
              <a:rPr lang="zh-CN" altLang="en-US" sz="2200" b="1" dirty="0" smtClean="0">
                <a:solidFill>
                  <a:schemeClr val="bg1">
                    <a:lumMod val="65000"/>
                  </a:schemeClr>
                </a:solidFill>
                <a:latin typeface="+mn-ea"/>
              </a:rPr>
              <a:t>常用信源编码方法简介</a:t>
            </a:r>
            <a:endParaRPr lang="zh-CN" altLang="en-US" sz="2200" b="1" dirty="0">
              <a:solidFill>
                <a:schemeClr val="bg1">
                  <a:lumMod val="65000"/>
                </a:schemeClr>
              </a:solidFill>
              <a:latin typeface="+mn-ea"/>
            </a:endParaRPr>
          </a:p>
        </p:txBody>
      </p:sp>
    </p:spTree>
    <p:extLst>
      <p:ext uri="{BB962C8B-B14F-4D97-AF65-F5344CB8AC3E}">
        <p14:creationId xmlns:p14="http://schemas.microsoft.com/office/powerpoint/2010/main" val="4087207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5.3  </a:t>
            </a:r>
            <a:r>
              <a:rPr lang="zh-CN" altLang="en-US" sz="3600" dirty="0" smtClean="0"/>
              <a:t>限失真信源编码定理</a:t>
            </a:r>
            <a:endParaRPr lang="zh-CN" altLang="en-US" sz="3600" dirty="0"/>
          </a:p>
        </p:txBody>
      </p:sp>
      <p:sp>
        <p:nvSpPr>
          <p:cNvPr id="3" name="内容占位符 2"/>
          <p:cNvSpPr>
            <a:spLocks noGrp="1"/>
          </p:cNvSpPr>
          <p:nvPr>
            <p:ph idx="1"/>
          </p:nvPr>
        </p:nvSpPr>
        <p:spPr>
          <a:xfrm>
            <a:off x="1043608" y="1866900"/>
            <a:ext cx="7772400" cy="4114800"/>
          </a:xfrm>
        </p:spPr>
        <p:txBody>
          <a:bodyPr>
            <a:normAutofit lnSpcReduction="10000"/>
          </a:bodyPr>
          <a:lstStyle/>
          <a:p>
            <a:pPr>
              <a:lnSpc>
                <a:spcPct val="120000"/>
              </a:lnSpc>
              <a:spcBef>
                <a:spcPts val="0"/>
              </a:spcBef>
            </a:pPr>
            <a:r>
              <a:rPr lang="zh-CN" altLang="en-US" sz="2800" dirty="0" smtClean="0"/>
              <a:t>无失真信源编码是</a:t>
            </a:r>
            <a:r>
              <a:rPr lang="zh-CN" altLang="en-US" sz="2800" dirty="0" smtClean="0">
                <a:solidFill>
                  <a:srgbClr val="FF0000"/>
                </a:solidFill>
              </a:rPr>
              <a:t>保熵</a:t>
            </a:r>
            <a:r>
              <a:rPr lang="zh-CN" altLang="en-US" sz="2800" dirty="0" smtClean="0"/>
              <a:t>的：通过信道的信息传输率</a:t>
            </a:r>
            <a:r>
              <a:rPr lang="en-US" altLang="zh-CN" sz="2800" i="1" dirty="0" smtClean="0"/>
              <a:t>R</a:t>
            </a:r>
            <a:r>
              <a:rPr lang="zh-CN" altLang="en-US" sz="2800" dirty="0" smtClean="0"/>
              <a:t>等于信源熵</a:t>
            </a:r>
            <a:r>
              <a:rPr lang="en-US" altLang="zh-CN" sz="2800" i="1" dirty="0" smtClean="0"/>
              <a:t>H</a:t>
            </a:r>
            <a:r>
              <a:rPr lang="en-US" altLang="zh-CN" sz="2800" dirty="0" smtClean="0"/>
              <a:t>(</a:t>
            </a:r>
            <a:r>
              <a:rPr lang="en-US" altLang="zh-CN" sz="2800" i="1" dirty="0" smtClean="0"/>
              <a:t>X</a:t>
            </a:r>
            <a:r>
              <a:rPr lang="en-US" altLang="zh-CN" sz="2800" dirty="0" smtClean="0"/>
              <a:t>)。</a:t>
            </a:r>
          </a:p>
          <a:p>
            <a:pPr>
              <a:lnSpc>
                <a:spcPct val="120000"/>
              </a:lnSpc>
              <a:spcBef>
                <a:spcPts val="0"/>
              </a:spcBef>
            </a:pPr>
            <a:r>
              <a:rPr lang="zh-CN" altLang="en-US" sz="2800" dirty="0" smtClean="0"/>
              <a:t>有失真信源编码属</a:t>
            </a:r>
            <a:r>
              <a:rPr lang="zh-CN" altLang="en-US" sz="2800" dirty="0" smtClean="0">
                <a:solidFill>
                  <a:srgbClr val="FF0000"/>
                </a:solidFill>
              </a:rPr>
              <a:t>熵压缩</a:t>
            </a:r>
            <a:r>
              <a:rPr lang="zh-CN" altLang="en-US" sz="2800" dirty="0" smtClean="0"/>
              <a:t>编码，即编码后的信息率得到压缩。</a:t>
            </a:r>
            <a:endParaRPr lang="en-US" altLang="zh-CN" sz="2800" dirty="0" smtClean="0"/>
          </a:p>
          <a:p>
            <a:pPr>
              <a:lnSpc>
                <a:spcPct val="120000"/>
              </a:lnSpc>
              <a:spcBef>
                <a:spcPts val="0"/>
              </a:spcBef>
            </a:pPr>
            <a:r>
              <a:rPr lang="zh-CN" altLang="en-US" sz="2800" dirty="0" smtClean="0"/>
              <a:t>之所以采用有失真的熵压缩编码，是基于以下原因：</a:t>
            </a:r>
            <a:endParaRPr lang="en-US" altLang="zh-CN" sz="2800" dirty="0" smtClean="0"/>
          </a:p>
          <a:p>
            <a:pPr marL="1062000">
              <a:lnSpc>
                <a:spcPct val="120000"/>
              </a:lnSpc>
              <a:spcBef>
                <a:spcPts val="0"/>
              </a:spcBef>
              <a:buFont typeface="Wingdings" pitchFamily="2" charset="2"/>
              <a:buChar char="Ø"/>
            </a:pPr>
            <a:r>
              <a:rPr lang="zh-CN" altLang="en-US" sz="2400" dirty="0" smtClean="0"/>
              <a:t>保熵编码并非总是必需的；</a:t>
            </a:r>
            <a:endParaRPr lang="en-US" altLang="zh-CN" sz="2400" dirty="0" smtClean="0"/>
          </a:p>
          <a:p>
            <a:pPr marL="1062000">
              <a:lnSpc>
                <a:spcPct val="120000"/>
              </a:lnSpc>
              <a:spcBef>
                <a:spcPts val="0"/>
              </a:spcBef>
              <a:buFont typeface="Wingdings" pitchFamily="2" charset="2"/>
              <a:buChar char="Ø"/>
            </a:pPr>
            <a:r>
              <a:rPr lang="zh-CN" altLang="en-US" sz="2400" dirty="0" smtClean="0"/>
              <a:t>保熵编码并非总是可能的；</a:t>
            </a:r>
            <a:endParaRPr lang="en-US" altLang="zh-CN" sz="2400" dirty="0" smtClean="0"/>
          </a:p>
          <a:p>
            <a:pPr marL="1062000">
              <a:lnSpc>
                <a:spcPct val="120000"/>
              </a:lnSpc>
              <a:spcBef>
                <a:spcPts val="0"/>
              </a:spcBef>
              <a:buFont typeface="Wingdings" pitchFamily="2" charset="2"/>
              <a:buChar char="Ø"/>
            </a:pPr>
            <a:r>
              <a:rPr lang="zh-CN" altLang="en-US" sz="2400" dirty="0" smtClean="0"/>
              <a:t>降低信息率有利于传输和处理。</a:t>
            </a:r>
            <a:endParaRPr lang="zh-CN" altLang="en-US" sz="24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66</a:t>
            </a:fld>
            <a:endParaRPr lang="zh-CN" altLang="en-US"/>
          </a:p>
        </p:txBody>
      </p:sp>
    </p:spTree>
    <p:extLst>
      <p:ext uri="{BB962C8B-B14F-4D97-AF65-F5344CB8AC3E}">
        <p14:creationId xmlns:p14="http://schemas.microsoft.com/office/powerpoint/2010/main" val="36699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035819" y="188640"/>
            <a:ext cx="7072362" cy="785794"/>
          </a:xfrm>
        </p:spPr>
        <p:txBody>
          <a:bodyPr>
            <a:normAutofit/>
          </a:bodyPr>
          <a:lstStyle/>
          <a:p>
            <a:pPr algn="ctr" eaLnBrk="1" hangingPunct="1"/>
            <a:r>
              <a:rPr lang="zh-CN" altLang="en-US" sz="3600" b="1" dirty="0" smtClean="0"/>
              <a:t>限失真信源编码定理</a:t>
            </a:r>
            <a:endParaRPr lang="zh-CN" altLang="en-US" sz="3200" b="1" dirty="0" smtClean="0"/>
          </a:p>
        </p:txBody>
      </p:sp>
      <p:sp>
        <p:nvSpPr>
          <p:cNvPr id="66563" name="Rectangle 3"/>
          <p:cNvSpPr>
            <a:spLocks noGrp="1" noChangeArrowheads="1"/>
          </p:cNvSpPr>
          <p:nvPr>
            <p:ph type="body" idx="1"/>
          </p:nvPr>
        </p:nvSpPr>
        <p:spPr>
          <a:xfrm>
            <a:off x="685800" y="1119150"/>
            <a:ext cx="8229600" cy="5357850"/>
          </a:xfrm>
        </p:spPr>
        <p:txBody>
          <a:bodyPr>
            <a:normAutofit/>
          </a:bodyPr>
          <a:lstStyle/>
          <a:p>
            <a:pPr eaLnBrk="1" hangingPunct="1">
              <a:lnSpc>
                <a:spcPct val="130000"/>
              </a:lnSpc>
              <a:spcBef>
                <a:spcPts val="0"/>
              </a:spcBef>
            </a:pPr>
            <a:r>
              <a:rPr lang="en-US" altLang="zh-CN" dirty="0" smtClean="0"/>
              <a:t> </a:t>
            </a:r>
            <a:r>
              <a:rPr lang="zh-CN" altLang="en-US" sz="2400" dirty="0" smtClean="0"/>
              <a:t>信息率失真函数给出了失真小于</a:t>
            </a:r>
            <a:r>
              <a:rPr lang="en-US" altLang="zh-CN" sz="2400" i="1" dirty="0" smtClean="0">
                <a:latin typeface="Times New Roman" pitchFamily="18" charset="0"/>
              </a:rPr>
              <a:t>D</a:t>
            </a:r>
            <a:r>
              <a:rPr lang="zh-CN" altLang="en-US" sz="2400" dirty="0" smtClean="0"/>
              <a:t>时所必须具有的最小信息率</a:t>
            </a:r>
            <a:r>
              <a:rPr lang="en-US" altLang="zh-CN" sz="2400" i="1" dirty="0" smtClean="0">
                <a:latin typeface="Times New Roman" pitchFamily="18" charset="0"/>
              </a:rPr>
              <a:t>R</a:t>
            </a:r>
            <a:r>
              <a:rPr lang="en-US" altLang="zh-CN" sz="2400" dirty="0" smtClean="0">
                <a:latin typeface="Times New Roman" pitchFamily="18" charset="0"/>
              </a:rPr>
              <a:t>(</a:t>
            </a:r>
            <a:r>
              <a:rPr lang="en-US" altLang="zh-CN" sz="2400" i="1" dirty="0" smtClean="0">
                <a:latin typeface="Times New Roman" pitchFamily="18" charset="0"/>
              </a:rPr>
              <a:t>D</a:t>
            </a:r>
            <a:r>
              <a:rPr lang="en-US" altLang="zh-CN" sz="2400" dirty="0" smtClean="0">
                <a:latin typeface="Times New Roman" pitchFamily="18" charset="0"/>
              </a:rPr>
              <a:t>)</a:t>
            </a:r>
            <a:r>
              <a:rPr lang="zh-CN" altLang="en-US" sz="2400" dirty="0" smtClean="0"/>
              <a:t>；</a:t>
            </a:r>
          </a:p>
          <a:p>
            <a:pPr eaLnBrk="1" hangingPunct="1">
              <a:lnSpc>
                <a:spcPct val="130000"/>
              </a:lnSpc>
              <a:spcBef>
                <a:spcPts val="0"/>
              </a:spcBef>
            </a:pPr>
            <a:r>
              <a:rPr lang="zh-CN" altLang="en-US" sz="2400" dirty="0" smtClean="0"/>
              <a:t>只要信息率大于</a:t>
            </a:r>
            <a:r>
              <a:rPr lang="en-US" altLang="zh-CN" sz="2400" i="1" dirty="0" smtClean="0">
                <a:latin typeface="Times New Roman" pitchFamily="18" charset="0"/>
              </a:rPr>
              <a:t>R</a:t>
            </a:r>
            <a:r>
              <a:rPr lang="en-US" altLang="zh-CN" sz="2400" dirty="0" smtClean="0">
                <a:latin typeface="Times New Roman" pitchFamily="18" charset="0"/>
              </a:rPr>
              <a:t>(</a:t>
            </a:r>
            <a:r>
              <a:rPr lang="en-US" altLang="zh-CN" sz="2400" i="1" dirty="0" smtClean="0">
                <a:latin typeface="Times New Roman" pitchFamily="18" charset="0"/>
              </a:rPr>
              <a:t>D</a:t>
            </a:r>
            <a:r>
              <a:rPr lang="en-US" altLang="zh-CN" sz="2400" dirty="0" smtClean="0">
                <a:latin typeface="Times New Roman" pitchFamily="18" charset="0"/>
              </a:rPr>
              <a:t>)</a:t>
            </a:r>
            <a:r>
              <a:rPr lang="zh-CN" altLang="en-US" sz="2400" dirty="0" smtClean="0"/>
              <a:t>，一定可以找到一种编码，使译码后的失真小于</a:t>
            </a:r>
            <a:r>
              <a:rPr lang="en-US" altLang="zh-CN" sz="2400" i="1" dirty="0" smtClean="0">
                <a:latin typeface="Times New Roman" pitchFamily="18" charset="0"/>
              </a:rPr>
              <a:t>D</a:t>
            </a:r>
            <a:r>
              <a:rPr lang="zh-CN" altLang="en-US" sz="2400" dirty="0" smtClean="0"/>
              <a:t>。 </a:t>
            </a:r>
            <a:endParaRPr lang="en-US" altLang="zh-CN" sz="2400" dirty="0" smtClean="0"/>
          </a:p>
          <a:p>
            <a:pPr marL="0" indent="0">
              <a:lnSpc>
                <a:spcPct val="130000"/>
              </a:lnSpc>
              <a:spcBef>
                <a:spcPts val="0"/>
              </a:spcBef>
              <a:buNone/>
            </a:pPr>
            <a:r>
              <a:rPr lang="zh-CN" altLang="en-US" sz="2800" dirty="0" smtClean="0">
                <a:solidFill>
                  <a:srgbClr val="FF3300"/>
                </a:solidFill>
              </a:rPr>
              <a:t>限失真信源编码定理</a:t>
            </a:r>
            <a:r>
              <a:rPr lang="zh-CN" altLang="en-US" sz="2800" dirty="0" smtClean="0"/>
              <a:t>：</a:t>
            </a:r>
          </a:p>
          <a:p>
            <a:pPr algn="just">
              <a:lnSpc>
                <a:spcPct val="130000"/>
              </a:lnSpc>
              <a:spcBef>
                <a:spcPts val="0"/>
              </a:spcBef>
            </a:pPr>
            <a:r>
              <a:rPr lang="zh-CN" altLang="en-US" sz="2400" dirty="0" smtClean="0"/>
              <a:t>设</a:t>
            </a:r>
            <a:r>
              <a:rPr lang="zh-CN" altLang="en-US" sz="2400" dirty="0" smtClean="0">
                <a:solidFill>
                  <a:srgbClr val="FF0000"/>
                </a:solidFill>
              </a:rPr>
              <a:t>离散无记忆信源</a:t>
            </a:r>
            <a:r>
              <a:rPr lang="en-US" altLang="zh-CN" sz="2400" i="1" dirty="0" smtClean="0"/>
              <a:t>X</a:t>
            </a:r>
            <a:r>
              <a:rPr lang="zh-CN" altLang="en-US" sz="2400" dirty="0" smtClean="0"/>
              <a:t>的信息率失真函数为</a:t>
            </a:r>
            <a:r>
              <a:rPr lang="en-US" altLang="zh-CN" sz="2400" i="1" dirty="0" smtClean="0"/>
              <a:t>R</a:t>
            </a:r>
            <a:r>
              <a:rPr lang="en-US" altLang="zh-CN" sz="2400" dirty="0" smtClean="0"/>
              <a:t>(</a:t>
            </a:r>
            <a:r>
              <a:rPr lang="en-US" altLang="zh-CN" sz="2400" i="1" dirty="0" smtClean="0"/>
              <a:t>D</a:t>
            </a:r>
            <a:r>
              <a:rPr lang="en-US" altLang="zh-CN" sz="2400" dirty="0" smtClean="0"/>
              <a:t>)</a:t>
            </a:r>
            <a:r>
              <a:rPr lang="zh-CN" altLang="en-US" sz="2400" dirty="0" smtClean="0"/>
              <a:t>，则当信息率</a:t>
            </a:r>
            <a:r>
              <a:rPr lang="en-US" altLang="zh-CN" sz="2400" i="1" dirty="0" smtClean="0"/>
              <a:t>R</a:t>
            </a:r>
            <a:r>
              <a:rPr lang="en-US" altLang="zh-CN" sz="2400" dirty="0" smtClean="0"/>
              <a:t>&gt;</a:t>
            </a:r>
            <a:r>
              <a:rPr lang="en-US" altLang="zh-CN" sz="2400" i="1" dirty="0" smtClean="0"/>
              <a:t>R</a:t>
            </a:r>
            <a:r>
              <a:rPr lang="en-US" altLang="zh-CN" sz="2400" dirty="0" smtClean="0"/>
              <a:t>(</a:t>
            </a:r>
            <a:r>
              <a:rPr lang="en-US" altLang="zh-CN" sz="2400" i="1" dirty="0" smtClean="0"/>
              <a:t>D</a:t>
            </a:r>
            <a:r>
              <a:rPr lang="en-US" altLang="zh-CN" sz="2400" dirty="0" smtClean="0"/>
              <a:t>)</a:t>
            </a:r>
            <a:r>
              <a:rPr lang="zh-CN" altLang="en-US" sz="2400" dirty="0" smtClean="0"/>
              <a:t>，只要信源序列长度</a:t>
            </a:r>
            <a:r>
              <a:rPr lang="en-US" altLang="zh-CN" sz="2400" i="1" dirty="0" smtClean="0"/>
              <a:t>L</a:t>
            </a:r>
            <a:r>
              <a:rPr lang="zh-CN" altLang="en-US" sz="2400" dirty="0" smtClean="0"/>
              <a:t>足够长，一定存在一种编码方法，其译码失真小于或等于</a:t>
            </a:r>
            <a:r>
              <a:rPr lang="en-US" altLang="zh-CN" sz="2400" i="1" dirty="0" smtClean="0"/>
              <a:t>D</a:t>
            </a:r>
            <a:r>
              <a:rPr lang="zh-CN" altLang="en-US" sz="2400" dirty="0" smtClean="0"/>
              <a:t>＋</a:t>
            </a:r>
            <a:r>
              <a:rPr lang="zh-CN" altLang="en-US" sz="2400" i="1" dirty="0" smtClean="0">
                <a:sym typeface="Symbol" pitchFamily="18" charset="2"/>
              </a:rPr>
              <a:t></a:t>
            </a:r>
            <a:r>
              <a:rPr lang="zh-CN" altLang="en-US" sz="2400" dirty="0" smtClean="0"/>
              <a:t>，</a:t>
            </a:r>
            <a:r>
              <a:rPr lang="zh-CN" altLang="en-US" sz="2400" i="1" dirty="0" smtClean="0">
                <a:sym typeface="Symbol" pitchFamily="18" charset="2"/>
              </a:rPr>
              <a:t></a:t>
            </a:r>
            <a:r>
              <a:rPr lang="zh-CN" altLang="en-US" sz="2400" dirty="0" smtClean="0"/>
              <a:t>为任意小的正数。反之，若</a:t>
            </a:r>
            <a:r>
              <a:rPr lang="en-US" altLang="zh-CN" sz="2400" i="1" dirty="0" smtClean="0"/>
              <a:t>R</a:t>
            </a:r>
            <a:r>
              <a:rPr lang="en-US" altLang="zh-CN" sz="2400" dirty="0" smtClean="0"/>
              <a:t>&lt;</a:t>
            </a:r>
            <a:r>
              <a:rPr lang="en-US" altLang="zh-CN" sz="2400" i="1" dirty="0" smtClean="0"/>
              <a:t>R</a:t>
            </a:r>
            <a:r>
              <a:rPr lang="en-US" altLang="zh-CN" sz="2400" dirty="0" smtClean="0"/>
              <a:t>(</a:t>
            </a:r>
            <a:r>
              <a:rPr lang="en-US" altLang="zh-CN" sz="2400" i="1" dirty="0" smtClean="0"/>
              <a:t>D</a:t>
            </a:r>
            <a:r>
              <a:rPr lang="en-US" altLang="zh-CN" sz="2400" dirty="0" smtClean="0"/>
              <a:t>)</a:t>
            </a:r>
            <a:r>
              <a:rPr lang="zh-CN" altLang="en-US" sz="2400" dirty="0" smtClean="0"/>
              <a:t>，则无论采用什么样的编码方法，其译码失真必大于</a:t>
            </a:r>
            <a:r>
              <a:rPr lang="en-US" altLang="zh-CN" sz="2400" i="1" dirty="0" smtClean="0"/>
              <a:t>D</a:t>
            </a:r>
            <a:r>
              <a:rPr lang="zh-CN" altLang="en-US" sz="2400" dirty="0" smtClean="0"/>
              <a:t>。</a:t>
            </a:r>
          </a:p>
          <a:p>
            <a:pPr marL="0" indent="0" eaLnBrk="1" hangingPunct="1">
              <a:lnSpc>
                <a:spcPct val="130000"/>
              </a:lnSpc>
              <a:spcBef>
                <a:spcPts val="0"/>
              </a:spcBef>
              <a:buFont typeface="Monotype Sorts" pitchFamily="2" charset="2"/>
              <a:buNone/>
            </a:pPr>
            <a:endParaRPr lang="zh-CN" altLang="en-US" sz="2400" dirty="0" smtClean="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67</a:t>
            </a:fld>
            <a:endParaRPr lang="zh-CN" altLang="en-US"/>
          </a:p>
        </p:txBody>
      </p:sp>
    </p:spTree>
    <p:extLst>
      <p:ext uri="{BB962C8B-B14F-4D97-AF65-F5344CB8AC3E}">
        <p14:creationId xmlns:p14="http://schemas.microsoft.com/office/powerpoint/2010/main" val="233628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755576" y="249645"/>
            <a:ext cx="7772400" cy="983111"/>
          </a:xfrm>
        </p:spPr>
        <p:txBody>
          <a:bodyPr/>
          <a:lstStyle/>
          <a:p>
            <a:pPr algn="ctr" eaLnBrk="1" hangingPunct="1"/>
            <a:r>
              <a:rPr lang="zh-CN" altLang="en-US" sz="3600" b="1" dirty="0" smtClean="0"/>
              <a:t>限失真信源编码定理</a:t>
            </a:r>
          </a:p>
        </p:txBody>
      </p:sp>
      <p:sp>
        <p:nvSpPr>
          <p:cNvPr id="28676" name="Rectangle 3"/>
          <p:cNvSpPr>
            <a:spLocks noGrp="1" noChangeArrowheads="1"/>
          </p:cNvSpPr>
          <p:nvPr>
            <p:ph type="body" idx="1"/>
          </p:nvPr>
        </p:nvSpPr>
        <p:spPr>
          <a:xfrm>
            <a:off x="431540" y="1448780"/>
            <a:ext cx="8604448" cy="4911741"/>
          </a:xfrm>
        </p:spPr>
        <p:txBody>
          <a:bodyPr/>
          <a:lstStyle/>
          <a:p>
            <a:pPr algn="just" eaLnBrk="1" hangingPunct="1">
              <a:lnSpc>
                <a:spcPct val="120000"/>
              </a:lnSpc>
            </a:pPr>
            <a:r>
              <a:rPr lang="zh-CN" altLang="en-US" sz="2400" b="1" dirty="0" smtClean="0"/>
              <a:t>如果是二元信源编码，对于任意小的</a:t>
            </a:r>
            <a:r>
              <a:rPr lang="zh-CN" altLang="en-US" sz="2400" b="1" i="1" dirty="0" smtClean="0">
                <a:sym typeface="Symbol" pitchFamily="18" charset="2"/>
              </a:rPr>
              <a:t></a:t>
            </a:r>
            <a:r>
              <a:rPr lang="zh-CN" altLang="en-US" sz="2400" b="1" dirty="0" smtClean="0"/>
              <a:t>，每一个信源符号的平均码长满足如下公式：</a:t>
            </a:r>
          </a:p>
          <a:p>
            <a:pPr marL="0" indent="0" eaLnBrk="1" hangingPunct="1">
              <a:buNone/>
            </a:pPr>
            <a:r>
              <a:rPr lang="zh-CN" altLang="en-US" b="1" dirty="0" smtClean="0"/>
              <a:t> </a:t>
            </a:r>
            <a:endParaRPr lang="en-US" altLang="zh-CN" b="1" dirty="0" smtClean="0"/>
          </a:p>
          <a:p>
            <a:pPr marL="0" indent="0" eaLnBrk="1" hangingPunct="1">
              <a:buFont typeface="Wingdings" pitchFamily="2" charset="2"/>
              <a:buChar char="Ø"/>
            </a:pPr>
            <a:endParaRPr lang="en-US" altLang="zh-CN" sz="2400" b="1" dirty="0" smtClean="0"/>
          </a:p>
          <a:p>
            <a:pPr algn="just">
              <a:lnSpc>
                <a:spcPct val="120000"/>
              </a:lnSpc>
            </a:pPr>
            <a:r>
              <a:rPr lang="zh-CN" altLang="en-US" sz="2400" b="1" dirty="0" smtClean="0"/>
              <a:t>在失真限度内使信息率任意接近</a:t>
            </a:r>
            <a:r>
              <a:rPr lang="en-US" altLang="zh-CN" sz="2400" b="1" i="1" dirty="0" smtClean="0"/>
              <a:t>R</a:t>
            </a:r>
            <a:r>
              <a:rPr lang="en-US" altLang="zh-CN" sz="2400" b="1" dirty="0" smtClean="0"/>
              <a:t>(</a:t>
            </a:r>
            <a:r>
              <a:rPr lang="en-US" altLang="zh-CN" sz="2400" b="1" i="1" dirty="0" smtClean="0"/>
              <a:t>D</a:t>
            </a:r>
            <a:r>
              <a:rPr lang="en-US" altLang="zh-CN" sz="2400" b="1" dirty="0" smtClean="0"/>
              <a:t>)</a:t>
            </a:r>
            <a:r>
              <a:rPr lang="zh-CN" altLang="en-US" sz="2400" b="1" dirty="0" smtClean="0"/>
              <a:t>的编码方法是存在的。</a:t>
            </a:r>
            <a:endParaRPr lang="en-US" altLang="zh-CN" sz="2400" b="1" dirty="0" smtClean="0"/>
          </a:p>
          <a:p>
            <a:pPr algn="just">
              <a:lnSpc>
                <a:spcPct val="120000"/>
              </a:lnSpc>
            </a:pPr>
            <a:r>
              <a:rPr lang="zh-CN" altLang="en-US" sz="2400" b="1" dirty="0" smtClean="0"/>
              <a:t>然而，如果使信息率小于</a:t>
            </a:r>
            <a:r>
              <a:rPr lang="en-US" altLang="zh-CN" sz="2400" b="1" i="1" dirty="0" smtClean="0"/>
              <a:t>R</a:t>
            </a:r>
            <a:r>
              <a:rPr lang="en-US" altLang="zh-CN" sz="2400" b="1" dirty="0" smtClean="0"/>
              <a:t>(</a:t>
            </a:r>
            <a:r>
              <a:rPr lang="en-US" altLang="zh-CN" sz="2400" b="1" i="1" dirty="0" smtClean="0"/>
              <a:t>D</a:t>
            </a:r>
            <a:r>
              <a:rPr lang="en-US" altLang="zh-CN" sz="2400" b="1" dirty="0" smtClean="0"/>
              <a:t>)</a:t>
            </a:r>
            <a:r>
              <a:rPr lang="zh-CN" altLang="en-US" sz="2400" b="1" dirty="0" smtClean="0"/>
              <a:t>，平均失真一定会超过失真限度</a:t>
            </a:r>
            <a:r>
              <a:rPr lang="en-US" altLang="zh-CN" sz="2400" b="1" i="1" dirty="0" smtClean="0"/>
              <a:t>D</a:t>
            </a:r>
            <a:r>
              <a:rPr lang="zh-CN" altLang="en-US" sz="2400" b="1" dirty="0" smtClean="0"/>
              <a:t>。</a:t>
            </a:r>
          </a:p>
          <a:p>
            <a:pPr algn="just">
              <a:lnSpc>
                <a:spcPct val="120000"/>
              </a:lnSpc>
            </a:pPr>
            <a:r>
              <a:rPr lang="zh-CN" altLang="en-US" sz="2400" b="1" dirty="0" smtClean="0"/>
              <a:t>对于</a:t>
            </a:r>
            <a:r>
              <a:rPr lang="zh-CN" altLang="en-US" sz="2400" b="1" dirty="0" smtClean="0">
                <a:solidFill>
                  <a:srgbClr val="FF3300"/>
                </a:solidFill>
              </a:rPr>
              <a:t>连续</a:t>
            </a:r>
            <a:r>
              <a:rPr lang="zh-CN" altLang="en-US" sz="2400" b="1" dirty="0" smtClean="0"/>
              <a:t>平稳无记忆信源，无法进行无失真编码，在</a:t>
            </a:r>
            <a:r>
              <a:rPr lang="zh-CN" altLang="en-US" sz="2400" b="1" dirty="0" smtClean="0">
                <a:solidFill>
                  <a:srgbClr val="FF3300"/>
                </a:solidFill>
              </a:rPr>
              <a:t>限失真</a:t>
            </a:r>
            <a:r>
              <a:rPr lang="zh-CN" altLang="en-US" sz="2400" b="1" dirty="0" smtClean="0"/>
              <a:t>情况下，有与上述定理一样的编码定理。</a:t>
            </a:r>
          </a:p>
          <a:p>
            <a:pPr marL="0" indent="0" eaLnBrk="1" hangingPunct="1">
              <a:buFont typeface="Wingdings" pitchFamily="2" charset="2"/>
              <a:buChar char="Ø"/>
            </a:pPr>
            <a:endParaRPr lang="zh-CN" altLang="en-US" sz="2400" b="1" dirty="0" smtClean="0"/>
          </a:p>
        </p:txBody>
      </p:sp>
      <p:sp>
        <p:nvSpPr>
          <p:cNvPr id="28677" name="Rectangle 4"/>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8674" name="Object 5"/>
          <p:cNvGraphicFramePr>
            <a:graphicFrameLocks noChangeAspect="1"/>
          </p:cNvGraphicFramePr>
          <p:nvPr/>
        </p:nvGraphicFramePr>
        <p:xfrm>
          <a:off x="2143108" y="2643182"/>
          <a:ext cx="3744913" cy="650875"/>
        </p:xfrm>
        <a:graphic>
          <a:graphicData uri="http://schemas.openxmlformats.org/presentationml/2006/ole">
            <mc:AlternateContent xmlns:mc="http://schemas.openxmlformats.org/markup-compatibility/2006">
              <mc:Choice xmlns:v="urn:schemas-microsoft-com:vml" Requires="v">
                <p:oleObj spid="_x0000_s58719" name="公式" r:id="rId3" imgW="1371600" imgH="241300" progId="Equation.3">
                  <p:embed/>
                </p:oleObj>
              </mc:Choice>
              <mc:Fallback>
                <p:oleObj name="公式" r:id="rId3" imgW="1371600" imgH="241300" progId="Equation.3">
                  <p:embed/>
                  <p:pic>
                    <p:nvPicPr>
                      <p:cNvPr id="2867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08" y="2643182"/>
                        <a:ext cx="3744913"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2"/>
          </p:nvPr>
        </p:nvSpPr>
        <p:spPr/>
        <p:txBody>
          <a:bodyPr/>
          <a:lstStyle/>
          <a:p>
            <a:fld id="{492230B5-C107-4EA4-9C12-97577513A729}" type="slidenum">
              <a:rPr lang="zh-CN" altLang="en-US" smtClean="0"/>
              <a:pPr/>
              <a:t>68</a:t>
            </a:fld>
            <a:endParaRPr lang="zh-CN" altLang="en-US"/>
          </a:p>
        </p:txBody>
      </p:sp>
    </p:spTree>
    <p:extLst>
      <p:ext uri="{BB962C8B-B14F-4D97-AF65-F5344CB8AC3E}">
        <p14:creationId xmlns:p14="http://schemas.microsoft.com/office/powerpoint/2010/main" val="3761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28634" y="395294"/>
            <a:ext cx="7772400" cy="1143000"/>
          </a:xfrm>
        </p:spPr>
        <p:txBody>
          <a:bodyPr/>
          <a:lstStyle/>
          <a:p>
            <a:pPr algn="ctr" eaLnBrk="1" hangingPunct="1"/>
            <a:r>
              <a:rPr lang="zh-CN" altLang="en-US" sz="3600" b="1" dirty="0" smtClean="0"/>
              <a:t>限失真信源编码定理</a:t>
            </a:r>
          </a:p>
        </p:txBody>
      </p:sp>
      <p:sp>
        <p:nvSpPr>
          <p:cNvPr id="69635" name="Rectangle 3"/>
          <p:cNvSpPr>
            <a:spLocks noGrp="1" noChangeArrowheads="1"/>
          </p:cNvSpPr>
          <p:nvPr>
            <p:ph type="body" idx="1"/>
          </p:nvPr>
        </p:nvSpPr>
        <p:spPr>
          <a:xfrm>
            <a:off x="863588" y="1921800"/>
            <a:ext cx="7812868" cy="3929090"/>
          </a:xfrm>
        </p:spPr>
        <p:txBody>
          <a:bodyPr/>
          <a:lstStyle/>
          <a:p>
            <a:pPr marL="0" indent="0" algn="just" eaLnBrk="1" hangingPunct="1">
              <a:lnSpc>
                <a:spcPct val="150000"/>
              </a:lnSpc>
              <a:buFont typeface="Monotype Sorts" pitchFamily="2" charset="2"/>
              <a:buNone/>
            </a:pPr>
            <a:r>
              <a:rPr lang="zh-CN" altLang="en-US" sz="2400" dirty="0" smtClean="0">
                <a:solidFill>
                  <a:srgbClr val="FF3300"/>
                </a:solidFill>
              </a:rPr>
              <a:t>限失真信源编码定理</a:t>
            </a:r>
            <a:r>
              <a:rPr lang="zh-CN" altLang="en-US" sz="2400" dirty="0" smtClean="0"/>
              <a:t>只能说明</a:t>
            </a:r>
            <a:r>
              <a:rPr lang="zh-CN" altLang="en-US" sz="2400" dirty="0" smtClean="0">
                <a:solidFill>
                  <a:srgbClr val="FF3300"/>
                </a:solidFill>
              </a:rPr>
              <a:t>最佳编码</a:t>
            </a:r>
            <a:r>
              <a:rPr lang="zh-CN" altLang="en-US" sz="2400" dirty="0" smtClean="0"/>
              <a:t>是</a:t>
            </a:r>
            <a:r>
              <a:rPr lang="zh-CN" altLang="en-US" sz="2400" dirty="0" smtClean="0">
                <a:solidFill>
                  <a:srgbClr val="FF0000"/>
                </a:solidFill>
              </a:rPr>
              <a:t>存在</a:t>
            </a:r>
            <a:r>
              <a:rPr lang="zh-CN" altLang="en-US" sz="2400" dirty="0" smtClean="0"/>
              <a:t>的，而具体构造编码方法却一无所知。因而就不能象无失真编码那样从证明过程中引出概率匹配的编码方法。一般只能从优化的思路去求最佳编码。实际上迄今尚无合适的可实现的编码方法可接近</a:t>
            </a:r>
            <a:r>
              <a:rPr lang="en-US" altLang="zh-CN" sz="2400" i="1" dirty="0" smtClean="0">
                <a:latin typeface="Times New Roman" pitchFamily="18" charset="0"/>
              </a:rPr>
              <a:t>R</a:t>
            </a:r>
            <a:r>
              <a:rPr lang="en-US" altLang="zh-CN" sz="2400" dirty="0" smtClean="0">
                <a:latin typeface="Times New Roman" pitchFamily="18" charset="0"/>
              </a:rPr>
              <a:t>(</a:t>
            </a:r>
            <a:r>
              <a:rPr lang="en-US" altLang="zh-CN" sz="2400" i="1" dirty="0" smtClean="0">
                <a:latin typeface="Times New Roman" pitchFamily="18" charset="0"/>
              </a:rPr>
              <a:t>D</a:t>
            </a:r>
            <a:r>
              <a:rPr lang="en-US" altLang="zh-CN" sz="2400" dirty="0" smtClean="0">
                <a:latin typeface="Times New Roman" pitchFamily="18" charset="0"/>
              </a:rPr>
              <a:t>)</a:t>
            </a:r>
            <a:r>
              <a:rPr lang="zh-CN" altLang="en-US" sz="2400" dirty="0" smtClean="0"/>
              <a:t>这个界。 </a:t>
            </a:r>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69</a:t>
            </a:fld>
            <a:endParaRPr lang="zh-CN" altLang="en-US"/>
          </a:p>
        </p:txBody>
      </p:sp>
    </p:spTree>
    <p:extLst>
      <p:ext uri="{BB962C8B-B14F-4D97-AF65-F5344CB8AC3E}">
        <p14:creationId xmlns:p14="http://schemas.microsoft.com/office/powerpoint/2010/main" val="1136207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8DDB4D9-947A-42CF-BDF2-61F92F78A6F0}" type="slidenum">
              <a:rPr lang="en-US" altLang="zh-CN" sz="1400">
                <a:latin typeface="Arial" panose="020B0604020202020204" pitchFamily="34" charset="0"/>
              </a:rPr>
              <a:pPr/>
              <a:t>7</a:t>
            </a:fld>
            <a:endParaRPr lang="en-US" altLang="zh-CN" sz="1400">
              <a:latin typeface="Arial" panose="020B0604020202020204" pitchFamily="34" charset="0"/>
            </a:endParaRPr>
          </a:p>
        </p:txBody>
      </p:sp>
      <p:sp>
        <p:nvSpPr>
          <p:cNvPr id="49156" name="Rectangle 2"/>
          <p:cNvSpPr>
            <a:spLocks noGrp="1" noChangeArrowheads="1"/>
          </p:cNvSpPr>
          <p:nvPr>
            <p:ph type="title" idx="4294967295"/>
          </p:nvPr>
        </p:nvSpPr>
        <p:spPr>
          <a:xfrm>
            <a:off x="611560" y="489745"/>
            <a:ext cx="7772400" cy="1143000"/>
          </a:xfrm>
        </p:spPr>
        <p:txBody>
          <a:bodyPr/>
          <a:lstStyle/>
          <a:p>
            <a:pPr algn="ctr" eaLnBrk="1" hangingPunct="1"/>
            <a:r>
              <a:rPr lang="zh-CN" altLang="en-US" sz="3200" b="1" dirty="0" smtClean="0"/>
              <a:t>分组码的码表</a:t>
            </a:r>
            <a:br>
              <a:rPr lang="zh-CN" altLang="en-US" sz="3200" b="1" dirty="0" smtClean="0"/>
            </a:br>
            <a:endParaRPr lang="zh-CN" altLang="en-US" sz="3200" b="1" dirty="0" smtClean="0"/>
          </a:p>
        </p:txBody>
      </p:sp>
      <p:grpSp>
        <p:nvGrpSpPr>
          <p:cNvPr id="49157" name="Group 33"/>
          <p:cNvGrpSpPr>
            <a:grpSpLocks/>
          </p:cNvGrpSpPr>
          <p:nvPr/>
        </p:nvGrpSpPr>
        <p:grpSpPr bwMode="auto">
          <a:xfrm>
            <a:off x="2051720" y="1484784"/>
            <a:ext cx="4681538" cy="2905125"/>
            <a:chOff x="1292" y="1389"/>
            <a:chExt cx="2949" cy="1830"/>
          </a:xfrm>
        </p:grpSpPr>
        <p:sp>
          <p:nvSpPr>
            <p:cNvPr id="49158" name="Rectangle 23"/>
            <p:cNvSpPr>
              <a:spLocks noChangeArrowheads="1"/>
            </p:cNvSpPr>
            <p:nvPr/>
          </p:nvSpPr>
          <p:spPr bwMode="auto">
            <a:xfrm>
              <a:off x="1292" y="1389"/>
              <a:ext cx="590"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t>信源</a:t>
              </a:r>
            </a:p>
          </p:txBody>
        </p:sp>
        <p:sp>
          <p:nvSpPr>
            <p:cNvPr id="49159" name="Rectangle 25"/>
            <p:cNvSpPr>
              <a:spLocks noChangeArrowheads="1"/>
            </p:cNvSpPr>
            <p:nvPr/>
          </p:nvSpPr>
          <p:spPr bwMode="auto">
            <a:xfrm>
              <a:off x="2426" y="1389"/>
              <a:ext cx="68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t>编码器</a:t>
              </a:r>
            </a:p>
          </p:txBody>
        </p:sp>
        <p:sp>
          <p:nvSpPr>
            <p:cNvPr id="49160" name="Rectangle 26"/>
            <p:cNvSpPr>
              <a:spLocks noChangeArrowheads="1"/>
            </p:cNvSpPr>
            <p:nvPr/>
          </p:nvSpPr>
          <p:spPr bwMode="auto">
            <a:xfrm>
              <a:off x="3651" y="1389"/>
              <a:ext cx="590"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t>信道</a:t>
              </a:r>
            </a:p>
          </p:txBody>
        </p:sp>
        <p:sp>
          <p:nvSpPr>
            <p:cNvPr id="49161" name="Line 28"/>
            <p:cNvSpPr>
              <a:spLocks noChangeShapeType="1"/>
            </p:cNvSpPr>
            <p:nvPr/>
          </p:nvSpPr>
          <p:spPr bwMode="auto">
            <a:xfrm>
              <a:off x="1882" y="1570"/>
              <a:ext cx="5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Line 29"/>
            <p:cNvSpPr>
              <a:spLocks noChangeShapeType="1"/>
            </p:cNvSpPr>
            <p:nvPr/>
          </p:nvSpPr>
          <p:spPr bwMode="auto">
            <a:xfrm>
              <a:off x="3107" y="1570"/>
              <a:ext cx="5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3" name="Rectangle 30"/>
            <p:cNvSpPr>
              <a:spLocks noChangeArrowheads="1"/>
            </p:cNvSpPr>
            <p:nvPr/>
          </p:nvSpPr>
          <p:spPr bwMode="auto">
            <a:xfrm>
              <a:off x="2472" y="2205"/>
              <a:ext cx="589"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t>码表</a:t>
              </a:r>
            </a:p>
          </p:txBody>
        </p:sp>
        <p:sp>
          <p:nvSpPr>
            <p:cNvPr id="49164" name="Line 31"/>
            <p:cNvSpPr>
              <a:spLocks noChangeShapeType="1"/>
            </p:cNvSpPr>
            <p:nvPr/>
          </p:nvSpPr>
          <p:spPr bwMode="auto">
            <a:xfrm flipV="1">
              <a:off x="2789" y="1752"/>
              <a:ext cx="0" cy="4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5" name="Text Box 32"/>
            <p:cNvSpPr txBox="1">
              <a:spLocks noChangeArrowheads="1"/>
            </p:cNvSpPr>
            <p:nvPr/>
          </p:nvSpPr>
          <p:spPr bwMode="auto">
            <a:xfrm>
              <a:off x="1565" y="2931"/>
              <a:ext cx="24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b="1"/>
                <a:t>图</a:t>
              </a:r>
              <a:r>
                <a:rPr lang="en-US" altLang="zh-CN" b="1"/>
                <a:t>5-1    </a:t>
              </a:r>
              <a:r>
                <a:rPr lang="zh-CN" altLang="en-US" b="1"/>
                <a:t>信源编码器示意图</a:t>
              </a:r>
            </a:p>
          </p:txBody>
        </p:sp>
      </p:grpSp>
      <p:graphicFrame>
        <p:nvGraphicFramePr>
          <p:cNvPr id="13" name="Group 64"/>
          <p:cNvGraphicFramePr>
            <a:graphicFrameLocks noGrp="1"/>
          </p:cNvGraphicFramePr>
          <p:nvPr>
            <p:ph sz="half" idx="4294967295"/>
            <p:extLst>
              <p:ext uri="{D42A27DB-BD31-4B8C-83A1-F6EECF244321}">
                <p14:modId xmlns:p14="http://schemas.microsoft.com/office/powerpoint/2010/main" val="4209191041"/>
              </p:ext>
            </p:extLst>
          </p:nvPr>
        </p:nvGraphicFramePr>
        <p:xfrm>
          <a:off x="1187624" y="3681028"/>
          <a:ext cx="6977816" cy="2469198"/>
        </p:xfrm>
        <a:graphic>
          <a:graphicData uri="http://schemas.openxmlformats.org/drawingml/2006/table">
            <a:tbl>
              <a:tblPr>
                <a:tableStyleId>{775DCB02-9BB8-47FD-8907-85C794F793BA}</a:tableStyleId>
              </a:tblPr>
              <a:tblGrid>
                <a:gridCol w="1091417">
                  <a:extLst>
                    <a:ext uri="{9D8B030D-6E8A-4147-A177-3AD203B41FA5}">
                      <a16:colId xmlns:a16="http://schemas.microsoft.com/office/drawing/2014/main" val="20000"/>
                    </a:ext>
                  </a:extLst>
                </a:gridCol>
                <a:gridCol w="1703675">
                  <a:extLst>
                    <a:ext uri="{9D8B030D-6E8A-4147-A177-3AD203B41FA5}">
                      <a16:colId xmlns:a16="http://schemas.microsoft.com/office/drawing/2014/main" val="20001"/>
                    </a:ext>
                  </a:extLst>
                </a:gridCol>
                <a:gridCol w="741944">
                  <a:extLst>
                    <a:ext uri="{9D8B030D-6E8A-4147-A177-3AD203B41FA5}">
                      <a16:colId xmlns:a16="http://schemas.microsoft.com/office/drawing/2014/main" val="1399744813"/>
                    </a:ext>
                  </a:extLst>
                </a:gridCol>
                <a:gridCol w="749532">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27052">
                  <a:extLst>
                    <a:ext uri="{9D8B030D-6E8A-4147-A177-3AD203B41FA5}">
                      <a16:colId xmlns:a16="http://schemas.microsoft.com/office/drawing/2014/main" val="20005"/>
                    </a:ext>
                  </a:extLst>
                </a:gridCol>
              </a:tblGrid>
              <a:tr h="622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信源符号</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err="1" smtClean="0">
                          <a:ln>
                            <a:noFill/>
                          </a:ln>
                          <a:effectLst/>
                          <a:latin typeface="Times New Roman" pitchFamily="18" charset="0"/>
                          <a:cs typeface="Times New Roman" pitchFamily="18" charset="0"/>
                        </a:rPr>
                        <a:t>i</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符号出现概率</a:t>
                      </a:r>
                      <a:r>
                        <a:rPr kumimoji="0" lang="en-US" altLang="zh-CN" sz="2000" i="1" u="none" strike="noStrike" cap="none" normalizeH="0" baseline="0" dirty="0" smtClean="0">
                          <a:ln>
                            <a:noFill/>
                          </a:ln>
                          <a:effectLst/>
                          <a:latin typeface="Times New Roman" pitchFamily="18" charset="0"/>
                          <a:cs typeface="Times New Roman" pitchFamily="18" charset="0"/>
                        </a:rPr>
                        <a:t>p</a:t>
                      </a:r>
                      <a:r>
                        <a:rPr kumimoji="0" lang="en-US" altLang="zh-CN" sz="2000" u="none" strike="noStrike" cap="none" normalizeH="0" baseline="0" dirty="0" smtClean="0">
                          <a:ln>
                            <a:noFill/>
                          </a:ln>
                          <a:effectLst/>
                          <a:latin typeface="Times New Roman" pitchFamily="18" charset="0"/>
                          <a:cs typeface="Times New Roman" pitchFamily="18" charset="0"/>
                        </a:rPr>
                        <a:t>(</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err="1" smtClean="0">
                          <a:ln>
                            <a:noFill/>
                          </a:ln>
                          <a:effectLst/>
                          <a:latin typeface="Times New Roman" pitchFamily="18" charset="0"/>
                          <a:cs typeface="Times New Roman" pitchFamily="18" charset="0"/>
                        </a:rPr>
                        <a:t>i</a:t>
                      </a:r>
                      <a:r>
                        <a:rPr kumimoji="0" lang="en-US" altLang="zh-CN" sz="2000" u="none" strike="noStrike" cap="none" normalizeH="0" baseline="0" dirty="0" smtClean="0">
                          <a:ln>
                            <a:noFill/>
                          </a:ln>
                          <a:effectLst/>
                          <a:latin typeface="Times New Roman" pitchFamily="18" charset="0"/>
                          <a:cs typeface="Times New Roman" pitchFamily="18" charset="0"/>
                        </a:rPr>
                        <a:t>)</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3</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latin typeface="Times New Roman" pitchFamily="18" charset="0"/>
                          <a:cs typeface="Times New Roman" pitchFamily="18" charset="0"/>
                        </a:rPr>
                        <a:t>码</a:t>
                      </a:r>
                      <a:r>
                        <a:rPr kumimoji="0" lang="en-US" altLang="zh-CN" sz="2000" u="none" strike="noStrike" cap="none" normalizeH="0" baseline="0" dirty="0" smtClean="0">
                          <a:ln>
                            <a:noFill/>
                          </a:ln>
                          <a:effectLst/>
                          <a:latin typeface="Times New Roman" pitchFamily="18" charset="0"/>
                          <a:cs typeface="Times New Roman" pitchFamily="18" charset="0"/>
                        </a:rPr>
                        <a:t>5</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00</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1"/>
                  </a:ext>
                </a:extLst>
              </a:tr>
              <a:tr h="366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01</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11</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2"/>
                  </a:ext>
                </a:extLst>
              </a:tr>
              <a:tr h="368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3</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1/8</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00</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latin typeface="Times New Roman" pitchFamily="18" charset="0"/>
                          <a:cs typeface="Times New Roman" pitchFamily="18" charset="0"/>
                        </a:rPr>
                        <a:t>00</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3"/>
                  </a:ext>
                </a:extLst>
              </a:tr>
              <a:tr h="5794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u="none" strike="noStrike" cap="none" normalizeH="0" baseline="-30000" dirty="0" smtClean="0">
                          <a:ln>
                            <a:noFill/>
                          </a:ln>
                          <a:effectLst/>
                          <a:latin typeface="Times New Roman" pitchFamily="18" charset="0"/>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1/8</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11</a:t>
                      </a: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1000</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latin typeface="Times New Roman" pitchFamily="18" charset="0"/>
                          <a:cs typeface="Times New Roman" pitchFamily="18" charset="0"/>
                        </a:rPr>
                        <a:t>0001</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solidFill>
                      <a:schemeClr val="accent1">
                        <a:lumMod val="20000"/>
                        <a:lumOff val="80000"/>
                      </a:schemeClr>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 name="矩形 2"/>
              <p:cNvSpPr/>
              <p:nvPr/>
            </p:nvSpPr>
            <p:spPr>
              <a:xfrm>
                <a:off x="3172800" y="1310457"/>
                <a:ext cx="4379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X</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172800" y="1310457"/>
                <a:ext cx="437940"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38527" y="1310457"/>
                <a:ext cx="4379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Y</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038527" y="1310457"/>
                <a:ext cx="437940" cy="461665"/>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515D491-4222-48D1-B14E-33D86F922523}" type="slidenum">
              <a:rPr lang="en-US" altLang="zh-CN" sz="1400">
                <a:latin typeface="Arial" panose="020B0604020202020204" pitchFamily="34" charset="0"/>
              </a:rPr>
              <a:pPr/>
              <a:t>70</a:t>
            </a:fld>
            <a:endParaRPr lang="en-US" altLang="zh-CN" sz="1400">
              <a:latin typeface="Arial" panose="020B0604020202020204" pitchFamily="34" charset="0"/>
            </a:endParaRPr>
          </a:p>
        </p:txBody>
      </p:sp>
      <p:sp>
        <p:nvSpPr>
          <p:cNvPr id="48132" name="Rectangle 2"/>
          <p:cNvSpPr>
            <a:spLocks noGrp="1" noChangeArrowheads="1"/>
          </p:cNvSpPr>
          <p:nvPr>
            <p:ph type="title" idx="4294967295"/>
          </p:nvPr>
        </p:nvSpPr>
        <p:spPr>
          <a:xfrm>
            <a:off x="1173163" y="457200"/>
            <a:ext cx="7772400" cy="1143000"/>
          </a:xfrm>
        </p:spPr>
        <p:txBody>
          <a:bodyPr/>
          <a:lstStyle/>
          <a:p>
            <a:pPr eaLnBrk="1" hangingPunct="1"/>
            <a:r>
              <a:rPr lang="zh-CN" altLang="en-US" b="1" smtClean="0"/>
              <a:t>第</a:t>
            </a:r>
            <a:r>
              <a:rPr lang="en-US" altLang="zh-CN" b="1" smtClean="0"/>
              <a:t>5</a:t>
            </a:r>
            <a:r>
              <a:rPr lang="zh-CN" altLang="en-US" b="1" smtClean="0"/>
              <a:t>章　信源编码</a:t>
            </a:r>
          </a:p>
        </p:txBody>
      </p:sp>
      <p:sp>
        <p:nvSpPr>
          <p:cNvPr id="6" name="Line 12"/>
          <p:cNvSpPr>
            <a:spLocks noChangeShapeType="1"/>
          </p:cNvSpPr>
          <p:nvPr/>
        </p:nvSpPr>
        <p:spPr bwMode="auto">
          <a:xfrm flipV="1">
            <a:off x="2304500" y="3474746"/>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7" name="Line 14"/>
          <p:cNvSpPr>
            <a:spLocks noChangeShapeType="1"/>
          </p:cNvSpPr>
          <p:nvPr/>
        </p:nvSpPr>
        <p:spPr bwMode="auto">
          <a:xfrm flipV="1">
            <a:off x="2328313" y="2476530"/>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8" name="Group 16"/>
          <p:cNvGrpSpPr>
            <a:grpSpLocks/>
          </p:cNvGrpSpPr>
          <p:nvPr/>
        </p:nvGrpSpPr>
        <p:grpSpPr bwMode="auto">
          <a:xfrm>
            <a:off x="2018750" y="1917402"/>
            <a:ext cx="609600" cy="636598"/>
            <a:chOff x="1248" y="1339"/>
            <a:chExt cx="428" cy="389"/>
          </a:xfrm>
        </p:grpSpPr>
        <p:grpSp>
          <p:nvGrpSpPr>
            <p:cNvPr id="9" name="Group 17"/>
            <p:cNvGrpSpPr>
              <a:grpSpLocks/>
            </p:cNvGrpSpPr>
            <p:nvPr/>
          </p:nvGrpSpPr>
          <p:grpSpPr bwMode="auto">
            <a:xfrm>
              <a:off x="1248" y="1339"/>
              <a:ext cx="428" cy="389"/>
              <a:chOff x="624" y="1536"/>
              <a:chExt cx="1251" cy="1256"/>
            </a:xfrm>
          </p:grpSpPr>
          <p:sp>
            <p:nvSpPr>
              <p:cNvPr id="1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1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1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1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1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16" name="Group 23"/>
              <p:cNvGrpSpPr>
                <a:grpSpLocks/>
              </p:cNvGrpSpPr>
              <p:nvPr/>
            </p:nvGrpSpPr>
            <p:grpSpPr bwMode="auto">
              <a:xfrm>
                <a:off x="776" y="1687"/>
                <a:ext cx="947" cy="952"/>
                <a:chOff x="4166" y="1706"/>
                <a:chExt cx="1252" cy="1252"/>
              </a:xfrm>
            </p:grpSpPr>
            <p:sp>
              <p:nvSpPr>
                <p:cNvPr id="1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10" name="Text Box 28"/>
            <p:cNvSpPr txBox="1">
              <a:spLocks noChangeArrowheads="1"/>
            </p:cNvSpPr>
            <p:nvPr/>
          </p:nvSpPr>
          <p:spPr bwMode="auto">
            <a:xfrm>
              <a:off x="1344" y="1393"/>
              <a:ext cx="239" cy="321"/>
            </a:xfrm>
            <a:prstGeom prst="rect">
              <a:avLst/>
            </a:prstGeom>
            <a:noFill/>
            <a:ln w="9525">
              <a:noFill/>
              <a:miter lim="800000"/>
              <a:headEnd/>
              <a:tailEnd/>
            </a:ln>
            <a:effectLst/>
          </p:spPr>
          <p:txBody>
            <a:bodyPr>
              <a:spAutoFit/>
            </a:bodyPr>
            <a:lstStyle/>
            <a:p>
              <a:pPr algn="ctr">
                <a:spcBef>
                  <a:spcPct val="50000"/>
                </a:spcBef>
              </a:pPr>
              <a:r>
                <a:rPr lang="en-US" altLang="zh-CN" sz="2400" b="1" dirty="0"/>
                <a:t>1</a:t>
              </a:r>
            </a:p>
          </p:txBody>
        </p:sp>
      </p:grpSp>
      <p:grpSp>
        <p:nvGrpSpPr>
          <p:cNvPr id="21" name="Group 29"/>
          <p:cNvGrpSpPr>
            <a:grpSpLocks/>
          </p:cNvGrpSpPr>
          <p:nvPr/>
        </p:nvGrpSpPr>
        <p:grpSpPr bwMode="auto">
          <a:xfrm>
            <a:off x="2012400" y="2917534"/>
            <a:ext cx="612775" cy="619125"/>
            <a:chOff x="1244" y="1839"/>
            <a:chExt cx="430" cy="435"/>
          </a:xfrm>
        </p:grpSpPr>
        <p:grpSp>
          <p:nvGrpSpPr>
            <p:cNvPr id="22" name="Group 30"/>
            <p:cNvGrpSpPr>
              <a:grpSpLocks/>
            </p:cNvGrpSpPr>
            <p:nvPr/>
          </p:nvGrpSpPr>
          <p:grpSpPr bwMode="auto">
            <a:xfrm>
              <a:off x="1244" y="1839"/>
              <a:ext cx="430" cy="435"/>
              <a:chOff x="1248" y="1486"/>
              <a:chExt cx="822" cy="828"/>
            </a:xfrm>
          </p:grpSpPr>
          <p:sp>
            <p:nvSpPr>
              <p:cNvPr id="2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2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2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29" name="Group 36"/>
              <p:cNvGrpSpPr>
                <a:grpSpLocks/>
              </p:cNvGrpSpPr>
              <p:nvPr/>
            </p:nvGrpSpPr>
            <p:grpSpPr bwMode="auto">
              <a:xfrm>
                <a:off x="1348" y="1588"/>
                <a:ext cx="621" cy="628"/>
                <a:chOff x="4166" y="1706"/>
                <a:chExt cx="1252" cy="1252"/>
              </a:xfrm>
            </p:grpSpPr>
            <p:sp>
              <p:nvSpPr>
                <p:cNvPr id="3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23" name="Text Box 41"/>
            <p:cNvSpPr txBox="1">
              <a:spLocks noChangeArrowheads="1"/>
            </p:cNvSpPr>
            <p:nvPr/>
          </p:nvSpPr>
          <p:spPr bwMode="auto">
            <a:xfrm>
              <a:off x="1344" y="1904"/>
              <a:ext cx="240" cy="321"/>
            </a:xfrm>
            <a:prstGeom prst="rect">
              <a:avLst/>
            </a:prstGeom>
            <a:noFill/>
            <a:ln w="9525">
              <a:noFill/>
              <a:miter lim="800000"/>
              <a:headEnd/>
              <a:tailEnd/>
            </a:ln>
            <a:effectLst/>
          </p:spPr>
          <p:txBody>
            <a:bodyPr>
              <a:spAutoFit/>
            </a:bodyPr>
            <a:lstStyle/>
            <a:p>
              <a:pPr algn="ctr">
                <a:spcBef>
                  <a:spcPct val="50000"/>
                </a:spcBef>
              </a:pPr>
              <a:r>
                <a:rPr lang="en-US" altLang="zh-CN" sz="2400" b="1"/>
                <a:t>2</a:t>
              </a:r>
            </a:p>
          </p:txBody>
        </p:sp>
      </p:grpSp>
      <p:sp>
        <p:nvSpPr>
          <p:cNvPr id="34" name="Rectangle 68"/>
          <p:cNvSpPr>
            <a:spLocks noChangeArrowheads="1"/>
          </p:cNvSpPr>
          <p:nvPr/>
        </p:nvSpPr>
        <p:spPr bwMode="auto">
          <a:xfrm>
            <a:off x="2699792" y="1988840"/>
            <a:ext cx="3943362" cy="427038"/>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65000"/>
                  </a:schemeClr>
                </a:solidFill>
                <a:latin typeface="+mn-ea"/>
              </a:rPr>
              <a:t>5.1 </a:t>
            </a:r>
            <a:r>
              <a:rPr lang="zh-CN" altLang="en-US" sz="2200" b="1" dirty="0" smtClean="0">
                <a:solidFill>
                  <a:schemeClr val="bg1">
                    <a:lumMod val="65000"/>
                  </a:schemeClr>
                </a:solidFill>
                <a:latin typeface="+mn-ea"/>
              </a:rPr>
              <a:t>编码的概念</a:t>
            </a:r>
            <a:endParaRPr lang="zh-CN" altLang="en-US" sz="2200" b="1" dirty="0">
              <a:solidFill>
                <a:schemeClr val="bg1">
                  <a:lumMod val="65000"/>
                </a:schemeClr>
              </a:solidFill>
              <a:latin typeface="+mn-ea"/>
            </a:endParaRPr>
          </a:p>
        </p:txBody>
      </p:sp>
      <p:sp>
        <p:nvSpPr>
          <p:cNvPr id="35" name="Rectangle 69"/>
          <p:cNvSpPr>
            <a:spLocks noChangeArrowheads="1"/>
          </p:cNvSpPr>
          <p:nvPr/>
        </p:nvSpPr>
        <p:spPr bwMode="auto">
          <a:xfrm>
            <a:off x="2696617" y="3019123"/>
            <a:ext cx="3803661" cy="427037"/>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50000"/>
                  </a:schemeClr>
                </a:solidFill>
                <a:latin typeface="+mn-ea"/>
              </a:rPr>
              <a:t>5.2 </a:t>
            </a:r>
            <a:r>
              <a:rPr lang="zh-CN" altLang="en-US" sz="2200" b="1" dirty="0" smtClean="0">
                <a:solidFill>
                  <a:schemeClr val="bg1">
                    <a:lumMod val="50000"/>
                  </a:schemeClr>
                </a:solidFill>
                <a:latin typeface="+mn-ea"/>
              </a:rPr>
              <a:t>无失真信源编码</a:t>
            </a:r>
            <a:r>
              <a:rPr lang="zh-CN" altLang="en-US" sz="2200" b="1" dirty="0">
                <a:solidFill>
                  <a:schemeClr val="bg1">
                    <a:lumMod val="50000"/>
                  </a:schemeClr>
                </a:solidFill>
                <a:latin typeface="+mn-ea"/>
              </a:rPr>
              <a:t>定理</a:t>
            </a:r>
          </a:p>
        </p:txBody>
      </p:sp>
      <p:sp>
        <p:nvSpPr>
          <p:cNvPr id="36" name="Line 12"/>
          <p:cNvSpPr>
            <a:spLocks noChangeShapeType="1"/>
          </p:cNvSpPr>
          <p:nvPr/>
        </p:nvSpPr>
        <p:spPr bwMode="auto">
          <a:xfrm flipV="1">
            <a:off x="2291784" y="5475010"/>
            <a:ext cx="4541838" cy="49213"/>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sp>
        <p:nvSpPr>
          <p:cNvPr id="37" name="Line 14"/>
          <p:cNvSpPr>
            <a:spLocks noChangeShapeType="1"/>
          </p:cNvSpPr>
          <p:nvPr/>
        </p:nvSpPr>
        <p:spPr bwMode="auto">
          <a:xfrm flipV="1">
            <a:off x="2328313" y="4476794"/>
            <a:ext cx="4529155" cy="45719"/>
          </a:xfrm>
          <a:prstGeom prst="line">
            <a:avLst/>
          </a:prstGeom>
          <a:noFill/>
          <a:ln w="25400">
            <a:solidFill>
              <a:schemeClr val="tx1"/>
            </a:solidFill>
            <a:prstDash val="sysDot"/>
            <a:round/>
            <a:headEnd/>
            <a:tailEnd type="oval" w="med" len="med"/>
          </a:ln>
          <a:effectLst/>
        </p:spPr>
        <p:txBody>
          <a:bodyPr wrap="none" anchor="ctr"/>
          <a:lstStyle/>
          <a:p>
            <a:endParaRPr lang="zh-CN" altLang="en-US"/>
          </a:p>
        </p:txBody>
      </p:sp>
      <p:grpSp>
        <p:nvGrpSpPr>
          <p:cNvPr id="38" name="Group 16"/>
          <p:cNvGrpSpPr>
            <a:grpSpLocks/>
          </p:cNvGrpSpPr>
          <p:nvPr/>
        </p:nvGrpSpPr>
        <p:grpSpPr bwMode="auto">
          <a:xfrm>
            <a:off x="2018750" y="3917666"/>
            <a:ext cx="609600" cy="636598"/>
            <a:chOff x="1248" y="1339"/>
            <a:chExt cx="428" cy="389"/>
          </a:xfrm>
        </p:grpSpPr>
        <p:grpSp>
          <p:nvGrpSpPr>
            <p:cNvPr id="39" name="Group 17"/>
            <p:cNvGrpSpPr>
              <a:grpSpLocks/>
            </p:cNvGrpSpPr>
            <p:nvPr/>
          </p:nvGrpSpPr>
          <p:grpSpPr bwMode="auto">
            <a:xfrm>
              <a:off x="1248" y="1339"/>
              <a:ext cx="428" cy="389"/>
              <a:chOff x="624" y="1536"/>
              <a:chExt cx="1251" cy="1256"/>
            </a:xfrm>
          </p:grpSpPr>
          <p:sp>
            <p:nvSpPr>
              <p:cNvPr id="41" name="Oval 18"/>
              <p:cNvSpPr>
                <a:spLocks noChangeArrowheads="1"/>
              </p:cNvSpPr>
              <p:nvPr/>
            </p:nvSpPr>
            <p:spPr bwMode="gray">
              <a:xfrm>
                <a:off x="624" y="1536"/>
                <a:ext cx="1251" cy="1256"/>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42" name="Oval 19"/>
              <p:cNvSpPr>
                <a:spLocks noChangeArrowheads="1"/>
              </p:cNvSpPr>
              <p:nvPr/>
            </p:nvSpPr>
            <p:spPr bwMode="gray">
              <a:xfrm>
                <a:off x="624" y="1536"/>
                <a:ext cx="1251" cy="1256"/>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43" name="Oval 20"/>
              <p:cNvSpPr>
                <a:spLocks noChangeArrowheads="1"/>
              </p:cNvSpPr>
              <p:nvPr/>
            </p:nvSpPr>
            <p:spPr bwMode="gray">
              <a:xfrm>
                <a:off x="706" y="1618"/>
                <a:ext cx="1087" cy="1092"/>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44" name="Oval 21"/>
              <p:cNvSpPr>
                <a:spLocks noChangeArrowheads="1"/>
              </p:cNvSpPr>
              <p:nvPr/>
            </p:nvSpPr>
            <p:spPr bwMode="gray">
              <a:xfrm>
                <a:off x="707" y="1620"/>
                <a:ext cx="1087" cy="109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zh-CN" altLang="en-US"/>
              </a:p>
            </p:txBody>
          </p:sp>
          <p:sp>
            <p:nvSpPr>
              <p:cNvPr id="45" name="Oval 22"/>
              <p:cNvSpPr>
                <a:spLocks noChangeArrowheads="1"/>
              </p:cNvSpPr>
              <p:nvPr/>
            </p:nvSpPr>
            <p:spPr bwMode="gray">
              <a:xfrm>
                <a:off x="760" y="1673"/>
                <a:ext cx="979" cy="983"/>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46" name="Group 23"/>
              <p:cNvGrpSpPr>
                <a:grpSpLocks/>
              </p:cNvGrpSpPr>
              <p:nvPr/>
            </p:nvGrpSpPr>
            <p:grpSpPr bwMode="auto">
              <a:xfrm>
                <a:off x="776" y="1687"/>
                <a:ext cx="947" cy="952"/>
                <a:chOff x="4166" y="1706"/>
                <a:chExt cx="1252" cy="1252"/>
              </a:xfrm>
            </p:grpSpPr>
            <p:sp>
              <p:nvSpPr>
                <p:cNvPr id="47" name="Oval 2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48" name="Oval 2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49" name="Oval 2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0" name="Oval 2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40" name="Text Box 28"/>
            <p:cNvSpPr txBox="1">
              <a:spLocks noChangeArrowheads="1"/>
            </p:cNvSpPr>
            <p:nvPr/>
          </p:nvSpPr>
          <p:spPr bwMode="auto">
            <a:xfrm>
              <a:off x="1344" y="1393"/>
              <a:ext cx="239" cy="282"/>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3</a:t>
              </a:r>
              <a:endParaRPr lang="en-US" altLang="zh-CN" sz="2400" b="1" dirty="0"/>
            </a:p>
          </p:txBody>
        </p:sp>
      </p:grpSp>
      <p:grpSp>
        <p:nvGrpSpPr>
          <p:cNvPr id="51" name="Group 29"/>
          <p:cNvGrpSpPr>
            <a:grpSpLocks/>
          </p:cNvGrpSpPr>
          <p:nvPr/>
        </p:nvGrpSpPr>
        <p:grpSpPr bwMode="auto">
          <a:xfrm>
            <a:off x="1999684" y="4917798"/>
            <a:ext cx="612775" cy="619125"/>
            <a:chOff x="1244" y="1839"/>
            <a:chExt cx="430" cy="435"/>
          </a:xfrm>
        </p:grpSpPr>
        <p:grpSp>
          <p:nvGrpSpPr>
            <p:cNvPr id="52" name="Group 30"/>
            <p:cNvGrpSpPr>
              <a:grpSpLocks/>
            </p:cNvGrpSpPr>
            <p:nvPr/>
          </p:nvGrpSpPr>
          <p:grpSpPr bwMode="auto">
            <a:xfrm>
              <a:off x="1244" y="1839"/>
              <a:ext cx="430" cy="435"/>
              <a:chOff x="1248" y="1486"/>
              <a:chExt cx="822" cy="828"/>
            </a:xfrm>
          </p:grpSpPr>
          <p:sp>
            <p:nvSpPr>
              <p:cNvPr id="54" name="Oval 31"/>
              <p:cNvSpPr>
                <a:spLocks noChangeArrowheads="1"/>
              </p:cNvSpPr>
              <p:nvPr/>
            </p:nvSpPr>
            <p:spPr bwMode="gray">
              <a:xfrm>
                <a:off x="1248" y="1486"/>
                <a:ext cx="822" cy="8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55" name="Oval 32"/>
              <p:cNvSpPr>
                <a:spLocks noChangeArrowheads="1"/>
              </p:cNvSpPr>
              <p:nvPr/>
            </p:nvSpPr>
            <p:spPr bwMode="gray">
              <a:xfrm>
                <a:off x="1248" y="1486"/>
                <a:ext cx="822" cy="82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56" name="Oval 33"/>
              <p:cNvSpPr>
                <a:spLocks noChangeArrowheads="1"/>
              </p:cNvSpPr>
              <p:nvPr/>
            </p:nvSpPr>
            <p:spPr bwMode="gray">
              <a:xfrm>
                <a:off x="1302" y="1542"/>
                <a:ext cx="713" cy="72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57" name="Oval 34"/>
              <p:cNvSpPr>
                <a:spLocks noChangeArrowheads="1"/>
              </p:cNvSpPr>
              <p:nvPr/>
            </p:nvSpPr>
            <p:spPr bwMode="gray">
              <a:xfrm>
                <a:off x="1304" y="1542"/>
                <a:ext cx="714" cy="72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zh-CN" altLang="en-US"/>
              </a:p>
            </p:txBody>
          </p:sp>
          <p:sp>
            <p:nvSpPr>
              <p:cNvPr id="58" name="Oval 35"/>
              <p:cNvSpPr>
                <a:spLocks noChangeArrowheads="1"/>
              </p:cNvSpPr>
              <p:nvPr/>
            </p:nvSpPr>
            <p:spPr bwMode="gray">
              <a:xfrm>
                <a:off x="1337" y="1576"/>
                <a:ext cx="643" cy="649"/>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59" name="Group 36"/>
              <p:cNvGrpSpPr>
                <a:grpSpLocks/>
              </p:cNvGrpSpPr>
              <p:nvPr/>
            </p:nvGrpSpPr>
            <p:grpSpPr bwMode="auto">
              <a:xfrm>
                <a:off x="1348" y="1588"/>
                <a:ext cx="621" cy="628"/>
                <a:chOff x="4166" y="1706"/>
                <a:chExt cx="1252" cy="1252"/>
              </a:xfrm>
            </p:grpSpPr>
            <p:sp>
              <p:nvSpPr>
                <p:cNvPr id="60"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2"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3"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grpSp>
        <p:sp>
          <p:nvSpPr>
            <p:cNvPr id="53" name="Text Box 41"/>
            <p:cNvSpPr txBox="1">
              <a:spLocks noChangeArrowheads="1"/>
            </p:cNvSpPr>
            <p:nvPr/>
          </p:nvSpPr>
          <p:spPr bwMode="auto">
            <a:xfrm>
              <a:off x="1344" y="1904"/>
              <a:ext cx="240" cy="324"/>
            </a:xfrm>
            <a:prstGeom prst="rect">
              <a:avLst/>
            </a:prstGeom>
            <a:noFill/>
            <a:ln w="9525">
              <a:noFill/>
              <a:miter lim="800000"/>
              <a:headEnd/>
              <a:tailEnd/>
            </a:ln>
            <a:effectLst/>
          </p:spPr>
          <p:txBody>
            <a:bodyPr>
              <a:spAutoFit/>
            </a:bodyPr>
            <a:lstStyle/>
            <a:p>
              <a:pPr algn="ctr">
                <a:spcBef>
                  <a:spcPct val="50000"/>
                </a:spcBef>
              </a:pPr>
              <a:r>
                <a:rPr lang="en-US" altLang="zh-CN" sz="2400" b="1" dirty="0" smtClean="0"/>
                <a:t>4</a:t>
              </a:r>
              <a:endParaRPr lang="en-US" altLang="zh-CN" sz="2400" b="1" dirty="0"/>
            </a:p>
          </p:txBody>
        </p:sp>
      </p:grpSp>
      <p:sp>
        <p:nvSpPr>
          <p:cNvPr id="64" name="Rectangle 68"/>
          <p:cNvSpPr>
            <a:spLocks noChangeArrowheads="1"/>
          </p:cNvSpPr>
          <p:nvPr/>
        </p:nvSpPr>
        <p:spPr bwMode="auto">
          <a:xfrm>
            <a:off x="2699792" y="3989104"/>
            <a:ext cx="3943362" cy="427038"/>
          </a:xfrm>
          <a:prstGeom prst="rect">
            <a:avLst/>
          </a:prstGeom>
          <a:noFill/>
          <a:ln w="9525">
            <a:noFill/>
            <a:miter lim="800000"/>
            <a:headEnd/>
            <a:tailEnd/>
          </a:ln>
          <a:effectLst/>
        </p:spPr>
        <p:txBody>
          <a:bodyPr wrap="square">
            <a:spAutoFit/>
          </a:bodyPr>
          <a:lstStyle/>
          <a:p>
            <a:r>
              <a:rPr lang="en-US" altLang="zh-CN" sz="2200" b="1" dirty="0" smtClean="0">
                <a:solidFill>
                  <a:schemeClr val="bg1">
                    <a:lumMod val="50000"/>
                  </a:schemeClr>
                </a:solidFill>
                <a:latin typeface="+mn-ea"/>
              </a:rPr>
              <a:t>5.3 </a:t>
            </a:r>
            <a:r>
              <a:rPr lang="zh-CN" altLang="en-US" sz="2200" b="1" dirty="0" smtClean="0">
                <a:solidFill>
                  <a:schemeClr val="bg1">
                    <a:lumMod val="50000"/>
                  </a:schemeClr>
                </a:solidFill>
                <a:latin typeface="+mn-ea"/>
              </a:rPr>
              <a:t>限失真信源编码定理</a:t>
            </a:r>
            <a:endParaRPr lang="zh-CN" altLang="en-US" sz="2200" b="1" dirty="0">
              <a:solidFill>
                <a:schemeClr val="bg1">
                  <a:lumMod val="50000"/>
                </a:schemeClr>
              </a:solidFill>
              <a:latin typeface="+mn-ea"/>
            </a:endParaRPr>
          </a:p>
        </p:txBody>
      </p:sp>
      <p:sp>
        <p:nvSpPr>
          <p:cNvPr id="65" name="Rectangle 69"/>
          <p:cNvSpPr>
            <a:spLocks noChangeArrowheads="1"/>
          </p:cNvSpPr>
          <p:nvPr/>
        </p:nvSpPr>
        <p:spPr bwMode="auto">
          <a:xfrm>
            <a:off x="2683901" y="5019387"/>
            <a:ext cx="3803661" cy="427037"/>
          </a:xfrm>
          <a:prstGeom prst="rect">
            <a:avLst/>
          </a:prstGeom>
          <a:noFill/>
          <a:ln w="9525">
            <a:noFill/>
            <a:miter lim="800000"/>
            <a:headEnd/>
            <a:tailEnd/>
          </a:ln>
          <a:effectLst/>
        </p:spPr>
        <p:txBody>
          <a:bodyPr wrap="square">
            <a:spAutoFit/>
          </a:bodyPr>
          <a:lstStyle/>
          <a:p>
            <a:r>
              <a:rPr lang="en-US" altLang="zh-CN" sz="2200" b="1" dirty="0" smtClean="0">
                <a:solidFill>
                  <a:srgbClr val="FF0000"/>
                </a:solidFill>
                <a:latin typeface="+mn-ea"/>
              </a:rPr>
              <a:t>5.4 </a:t>
            </a:r>
            <a:r>
              <a:rPr lang="zh-CN" altLang="en-US" sz="2200" b="1" dirty="0" smtClean="0">
                <a:solidFill>
                  <a:srgbClr val="FF0000"/>
                </a:solidFill>
                <a:latin typeface="+mn-ea"/>
              </a:rPr>
              <a:t>常用信源编码方法简介</a:t>
            </a:r>
            <a:endParaRPr lang="zh-CN" altLang="en-US" sz="2200" b="1" dirty="0">
              <a:solidFill>
                <a:srgbClr val="FF0000"/>
              </a:solidFill>
              <a:latin typeface="+mn-ea"/>
            </a:endParaRPr>
          </a:p>
        </p:txBody>
      </p:sp>
    </p:spTree>
    <p:extLst>
      <p:ext uri="{BB962C8B-B14F-4D97-AF65-F5344CB8AC3E}">
        <p14:creationId xmlns:p14="http://schemas.microsoft.com/office/powerpoint/2010/main" val="29734537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body" idx="1"/>
          </p:nvPr>
        </p:nvSpPr>
        <p:spPr>
          <a:xfrm>
            <a:off x="791580" y="1448780"/>
            <a:ext cx="8120022" cy="4114800"/>
          </a:xfrm>
        </p:spPr>
        <p:txBody>
          <a:bodyPr/>
          <a:lstStyle/>
          <a:p>
            <a:pPr>
              <a:lnSpc>
                <a:spcPct val="110000"/>
              </a:lnSpc>
              <a:spcBef>
                <a:spcPts val="600"/>
              </a:spcBef>
            </a:pPr>
            <a:r>
              <a:rPr lang="zh-CN" altLang="en-US" sz="2400" dirty="0" smtClean="0"/>
              <a:t>实用化技术不同于单纯理论探讨；实用技术不是只追求理论上的性能（如：压缩比），还要考虑工程上的可实现性。</a:t>
            </a:r>
          </a:p>
          <a:p>
            <a:pPr>
              <a:lnSpc>
                <a:spcPct val="110000"/>
              </a:lnSpc>
              <a:spcBef>
                <a:spcPts val="600"/>
              </a:spcBef>
            </a:pPr>
            <a:r>
              <a:rPr lang="zh-CN" altLang="en-US" sz="2400" dirty="0" smtClean="0"/>
              <a:t>为了与复杂的实际信源统计匹配，实际的信源编码方法往往都不是单一的方法，而是多种方法的组合应用。</a:t>
            </a:r>
          </a:p>
          <a:p>
            <a:pPr>
              <a:lnSpc>
                <a:spcPct val="110000"/>
              </a:lnSpc>
              <a:spcBef>
                <a:spcPts val="600"/>
              </a:spcBef>
            </a:pPr>
            <a:r>
              <a:rPr lang="zh-CN" altLang="en-US" sz="2400" dirty="0" smtClean="0"/>
              <a:t>本节简单介绍几种常用的信源编码方法。</a:t>
            </a:r>
            <a:endParaRPr lang="en-US" altLang="zh-CN" sz="2400" dirty="0" smtClean="0"/>
          </a:p>
          <a:p>
            <a:pPr lvl="1">
              <a:lnSpc>
                <a:spcPct val="110000"/>
              </a:lnSpc>
              <a:spcBef>
                <a:spcPts val="600"/>
              </a:spcBef>
            </a:pPr>
            <a:r>
              <a:rPr lang="zh-CN" altLang="en-US" sz="2400" dirty="0" smtClean="0"/>
              <a:t>哈夫曼编码</a:t>
            </a:r>
            <a:endParaRPr lang="en-US" altLang="zh-CN" sz="2400" dirty="0" smtClean="0"/>
          </a:p>
          <a:p>
            <a:pPr lvl="1">
              <a:lnSpc>
                <a:spcPct val="110000"/>
              </a:lnSpc>
              <a:spcBef>
                <a:spcPts val="600"/>
              </a:spcBef>
            </a:pPr>
            <a:r>
              <a:rPr lang="zh-CN" altLang="en-US" sz="2400" dirty="0" smtClean="0"/>
              <a:t>算术编码</a:t>
            </a:r>
            <a:endParaRPr lang="en-US" altLang="zh-CN" sz="2400" dirty="0" smtClean="0"/>
          </a:p>
          <a:p>
            <a:pPr lvl="1">
              <a:lnSpc>
                <a:spcPct val="110000"/>
              </a:lnSpc>
              <a:spcBef>
                <a:spcPts val="600"/>
              </a:spcBef>
            </a:pPr>
            <a:r>
              <a:rPr lang="en-US" altLang="zh-CN" sz="2400" dirty="0" smtClean="0"/>
              <a:t>LZ</a:t>
            </a:r>
            <a:r>
              <a:rPr lang="zh-CN" altLang="en-US" sz="2400" dirty="0" smtClean="0"/>
              <a:t>编码</a:t>
            </a:r>
          </a:p>
        </p:txBody>
      </p:sp>
      <p:sp>
        <p:nvSpPr>
          <p:cNvPr id="70659" name="Rectangle 2"/>
          <p:cNvSpPr>
            <a:spLocks noGrp="1" noChangeArrowheads="1"/>
          </p:cNvSpPr>
          <p:nvPr>
            <p:ph type="title"/>
          </p:nvPr>
        </p:nvSpPr>
        <p:spPr>
          <a:xfrm>
            <a:off x="1173163" y="457200"/>
            <a:ext cx="7772400" cy="883568"/>
          </a:xfrm>
        </p:spPr>
        <p:txBody>
          <a:bodyPr/>
          <a:lstStyle/>
          <a:p>
            <a:pPr eaLnBrk="1" hangingPunct="1"/>
            <a:r>
              <a:rPr lang="en-US" altLang="zh-CN" sz="3600" b="1" dirty="0" smtClean="0"/>
              <a:t>5.4  </a:t>
            </a:r>
            <a:r>
              <a:rPr lang="zh-CN" altLang="en-US" sz="3600" b="1" dirty="0" smtClean="0"/>
              <a:t>常用信源编码方法简介</a:t>
            </a:r>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71</a:t>
            </a:fld>
            <a:endParaRPr lang="zh-CN" altLang="en-US"/>
          </a:p>
        </p:txBody>
      </p:sp>
    </p:spTree>
    <p:extLst>
      <p:ext uri="{BB962C8B-B14F-4D97-AF65-F5344CB8AC3E}">
        <p14:creationId xmlns:p14="http://schemas.microsoft.com/office/powerpoint/2010/main" val="135470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619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19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19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1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631825"/>
          </a:xfrm>
        </p:spPr>
        <p:txBody>
          <a:bodyPr/>
          <a:lstStyle/>
          <a:p>
            <a:pPr algn="ctr"/>
            <a:r>
              <a:rPr lang="en-US" altLang="zh-CN" sz="3600" dirty="0" smtClean="0"/>
              <a:t>5.4.1</a:t>
            </a:r>
            <a:r>
              <a:rPr lang="zh-CN" altLang="en-US" sz="3600" dirty="0" smtClean="0"/>
              <a:t>哈夫曼编码</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72</a:t>
            </a:fld>
            <a:endParaRPr lang="zh-CN" altLang="en-US"/>
          </a:p>
        </p:txBody>
      </p:sp>
      <p:sp>
        <p:nvSpPr>
          <p:cNvPr id="7" name="Rectangle 3"/>
          <p:cNvSpPr txBox="1">
            <a:spLocks noChangeArrowheads="1"/>
          </p:cNvSpPr>
          <p:nvPr/>
        </p:nvSpPr>
        <p:spPr>
          <a:xfrm>
            <a:off x="685800" y="1412875"/>
            <a:ext cx="7847013" cy="4968875"/>
          </a:xfrm>
          <a:prstGeom prst="rect">
            <a:avLst/>
          </a:prstGeom>
        </p:spPr>
        <p:txBody>
          <a:bodyPr vert="horz" lIns="91440" tIns="45720" rIns="91440" bIns="45720" rtlCol="0">
            <a:normAutofit/>
          </a:bodyPr>
          <a:lstStyle/>
          <a:p>
            <a:pPr marL="342900" lvl="0" indent="-342900" eaLnBrk="1" fontAlgn="auto" hangingPunct="1">
              <a:lnSpc>
                <a:spcPct val="120000"/>
              </a:lnSpc>
              <a:spcBef>
                <a:spcPct val="20000"/>
              </a:spcBef>
              <a:spcAft>
                <a:spcPts val="0"/>
              </a:spcAft>
              <a:buFont typeface="Arial" pitchFamily="34" charset="0"/>
              <a:buChar char="•"/>
              <a:defRPr/>
            </a:pPr>
            <a:r>
              <a:rPr kumimoji="0" lang="zh-CN" altLang="en-US" b="1" dirty="0">
                <a:ea typeface="+mn-ea"/>
                <a:cs typeface="Times New Roman" pitchFamily="18" charset="0"/>
              </a:rPr>
              <a:t>哈夫曼</a:t>
            </a:r>
            <a:r>
              <a:rPr kumimoji="0" lang="en-US" altLang="zh-CN" b="1" dirty="0">
                <a:ea typeface="+mn-ea"/>
                <a:cs typeface="Times New Roman" pitchFamily="18" charset="0"/>
              </a:rPr>
              <a:t>(Huffman)</a:t>
            </a:r>
            <a:r>
              <a:rPr kumimoji="0" lang="zh-CN" altLang="en-US" b="1" dirty="0">
                <a:ea typeface="+mn-ea"/>
                <a:cs typeface="Times New Roman" pitchFamily="18" charset="0"/>
              </a:rPr>
              <a:t>编码是分组码</a:t>
            </a:r>
            <a:endParaRPr kumimoji="0" lang="en-US" altLang="zh-CN" b="1" dirty="0">
              <a:ea typeface="+mn-ea"/>
              <a:cs typeface="Times New Roman" pitchFamily="18" charset="0"/>
            </a:endParaRPr>
          </a:p>
          <a:p>
            <a:pPr marL="342900" lvl="0" indent="-342900" eaLnBrk="1" fontAlgn="auto" hangingPunct="1">
              <a:lnSpc>
                <a:spcPct val="120000"/>
              </a:lnSpc>
              <a:spcBef>
                <a:spcPct val="20000"/>
              </a:spcBef>
              <a:spcAft>
                <a:spcPts val="0"/>
              </a:spcAft>
              <a:buFont typeface="Arial" pitchFamily="34" charset="0"/>
              <a:buChar char="•"/>
              <a:defRPr/>
            </a:pPr>
            <a:r>
              <a:rPr kumimoji="0" lang="zh-CN" altLang="en-US" b="1" dirty="0">
                <a:ea typeface="+mn-ea"/>
                <a:cs typeface="Times New Roman" pitchFamily="18" charset="0"/>
              </a:rPr>
              <a:t>依据各符号出现的</a:t>
            </a:r>
            <a:r>
              <a:rPr kumimoji="0" lang="zh-CN" altLang="en-US" b="1" dirty="0">
                <a:solidFill>
                  <a:srgbClr val="FF0000"/>
                </a:solidFill>
                <a:ea typeface="+mn-ea"/>
                <a:cs typeface="Times New Roman" pitchFamily="18" charset="0"/>
              </a:rPr>
              <a:t>概率</a:t>
            </a:r>
            <a:r>
              <a:rPr kumimoji="0" lang="zh-CN" altLang="en-US" b="1" dirty="0">
                <a:ea typeface="+mn-ea"/>
                <a:cs typeface="Times New Roman" pitchFamily="18" charset="0"/>
              </a:rPr>
              <a:t>来构造码字</a:t>
            </a:r>
            <a:endParaRPr kumimoji="0" lang="en-US" altLang="zh-CN" b="1" dirty="0">
              <a:ea typeface="+mn-ea"/>
              <a:cs typeface="Times New Roman" pitchFamily="18" charset="0"/>
            </a:endParaRPr>
          </a:p>
          <a:p>
            <a:pPr marL="342900" indent="-342900" eaLnBrk="1" fontAlgn="auto" hangingPunct="1">
              <a:lnSpc>
                <a:spcPct val="120000"/>
              </a:lnSpc>
              <a:spcBef>
                <a:spcPct val="20000"/>
              </a:spcBef>
              <a:spcAft>
                <a:spcPts val="0"/>
              </a:spcAft>
              <a:buFont typeface="Arial" pitchFamily="34" charset="0"/>
              <a:buChar char="•"/>
              <a:defRPr/>
            </a:pPr>
            <a:r>
              <a:rPr kumimoji="0" lang="zh-CN" altLang="en-US" b="1" dirty="0">
                <a:ea typeface="+mn-ea"/>
                <a:cs typeface="Times New Roman" pitchFamily="18" charset="0"/>
              </a:rPr>
              <a:t>基于二叉树的编码思想，所有可能的符号在哈夫曼数上对应为一个节点，节点的位置就是该符号的码字</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这些节点都是终极节点，不再延伸，不会出现前缀码，因而唯一可译</a:t>
            </a:r>
            <a:endParaRPr kumimoji="0" lang="en-US" altLang="zh-CN"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哈夫曼编码是先给每一符号一片</a:t>
            </a:r>
            <a:r>
              <a:rPr kumimoji="0" lang="zh-CN" altLang="en-US"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树叶</a:t>
            </a:r>
            <a:r>
              <a:rPr kumimoji="0" lang="en-US" altLang="zh-CN"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逐步合并成节点直到树根。</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哈夫曼编码是一种效率比较高的</a:t>
            </a:r>
            <a:r>
              <a:rPr kumimoji="0" lang="zh-CN" altLang="en-US"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变长无失真信源编码</a:t>
            </a:r>
            <a:r>
              <a:rPr kumimoji="0" lang="zh-CN" altLang="en-US"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方法。</a:t>
            </a:r>
            <a:endParaRPr kumimoji="0" lang="zh-CN" altLang="en-US"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67724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1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1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10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85800" y="332656"/>
            <a:ext cx="7772400" cy="828660"/>
          </a:xfrm>
        </p:spPr>
        <p:txBody>
          <a:bodyPr>
            <a:normAutofit/>
          </a:bodyPr>
          <a:lstStyle/>
          <a:p>
            <a:pPr algn="ctr"/>
            <a:r>
              <a:rPr lang="zh-CN" altLang="en-US" sz="3600" dirty="0" smtClean="0"/>
              <a:t> 哈夫曼（</a:t>
            </a:r>
            <a:r>
              <a:rPr lang="en-US" altLang="zh-CN" sz="3600" dirty="0" smtClean="0"/>
              <a:t>Huffman</a:t>
            </a:r>
            <a:r>
              <a:rPr lang="zh-CN" altLang="en-US" sz="3600" dirty="0" smtClean="0"/>
              <a:t>）码</a:t>
            </a:r>
            <a:endParaRPr lang="zh-CN" altLang="en-US" sz="3600" b="1" dirty="0" smtClean="0">
              <a:latin typeface="宋体" charset="-122"/>
            </a:endParaRPr>
          </a:p>
        </p:txBody>
      </p:sp>
      <p:sp>
        <p:nvSpPr>
          <p:cNvPr id="32772" name="Rectangle 3"/>
          <p:cNvSpPr>
            <a:spLocks noGrp="1" noChangeArrowheads="1"/>
          </p:cNvSpPr>
          <p:nvPr>
            <p:ph type="body" idx="1"/>
          </p:nvPr>
        </p:nvSpPr>
        <p:spPr>
          <a:xfrm>
            <a:off x="785786" y="1285860"/>
            <a:ext cx="7956550" cy="5005388"/>
          </a:xfrm>
        </p:spPr>
        <p:txBody>
          <a:bodyPr/>
          <a:lstStyle/>
          <a:p>
            <a:pPr marL="609600" indent="-609600" eaLnBrk="1" hangingPunct="1">
              <a:lnSpc>
                <a:spcPct val="110000"/>
              </a:lnSpc>
              <a:buFont typeface="Monotype Sorts" pitchFamily="2" charset="2"/>
              <a:buNone/>
            </a:pPr>
            <a:r>
              <a:rPr lang="zh-CN" altLang="en-US" sz="2400" b="1" dirty="0" smtClean="0">
                <a:latin typeface="Times New Roman" pitchFamily="18" charset="0"/>
              </a:rPr>
              <a:t>编码步骤</a:t>
            </a:r>
            <a:r>
              <a:rPr lang="en-US" altLang="zh-CN" sz="2400" dirty="0" smtClean="0">
                <a:latin typeface="Times New Roman" pitchFamily="18" charset="0"/>
              </a:rPr>
              <a:t>:</a:t>
            </a:r>
          </a:p>
          <a:p>
            <a:pPr marL="609600" indent="-609600" eaLnBrk="1" hangingPunct="1">
              <a:lnSpc>
                <a:spcPct val="110000"/>
              </a:lnSpc>
              <a:buFont typeface="Monotype Sorts" pitchFamily="2" charset="2"/>
              <a:buNone/>
            </a:pPr>
            <a:r>
              <a:rPr lang="en-US" altLang="zh-CN" sz="2400" dirty="0" smtClean="0">
                <a:latin typeface="Times New Roman" pitchFamily="18" charset="0"/>
              </a:rPr>
              <a:t>(1) </a:t>
            </a:r>
            <a:r>
              <a:rPr lang="zh-CN" altLang="en-US" sz="2400" dirty="0" smtClean="0">
                <a:latin typeface="Times New Roman" pitchFamily="18" charset="0"/>
              </a:rPr>
              <a:t>将信源消息符号按其出现的</a:t>
            </a:r>
            <a:r>
              <a:rPr lang="zh-CN" altLang="en-US" sz="2400" b="1" dirty="0" smtClean="0">
                <a:latin typeface="Times New Roman" pitchFamily="18" charset="0"/>
              </a:rPr>
              <a:t>概率大小依次排列</a:t>
            </a:r>
            <a:r>
              <a:rPr lang="zh-CN" altLang="en-US" sz="2400" dirty="0" smtClean="0">
                <a:latin typeface="Times New Roman" pitchFamily="18" charset="0"/>
              </a:rPr>
              <a:t>，</a:t>
            </a:r>
          </a:p>
          <a:p>
            <a:pPr marL="609600" indent="-609600" eaLnBrk="1" hangingPunct="1">
              <a:lnSpc>
                <a:spcPct val="110000"/>
              </a:lnSpc>
            </a:pPr>
            <a:endParaRPr lang="zh-CN" altLang="en-US" sz="2400" dirty="0" smtClean="0">
              <a:latin typeface="Times New Roman" pitchFamily="18" charset="0"/>
            </a:endParaRPr>
          </a:p>
          <a:p>
            <a:pPr marL="609600" indent="-609600" eaLnBrk="1" hangingPunct="1">
              <a:lnSpc>
                <a:spcPct val="110000"/>
              </a:lnSpc>
              <a:buFont typeface="Monotype Sorts" pitchFamily="2" charset="2"/>
              <a:buNone/>
            </a:pPr>
            <a:r>
              <a:rPr lang="en-US" altLang="zh-CN" sz="2400" dirty="0" smtClean="0">
                <a:latin typeface="Times New Roman" pitchFamily="18" charset="0"/>
              </a:rPr>
              <a:t>(2) </a:t>
            </a:r>
            <a:r>
              <a:rPr lang="zh-CN" altLang="en-US" sz="2400" dirty="0" smtClean="0">
                <a:latin typeface="Times New Roman" pitchFamily="18" charset="0"/>
              </a:rPr>
              <a:t>取</a:t>
            </a:r>
            <a:r>
              <a:rPr lang="zh-CN" altLang="en-US" sz="2400" b="1" dirty="0" smtClean="0">
                <a:latin typeface="Times New Roman" pitchFamily="18" charset="0"/>
              </a:rPr>
              <a:t>两个概率最小的</a:t>
            </a:r>
            <a:r>
              <a:rPr lang="zh-CN" altLang="en-US" sz="2400" b="1" dirty="0">
                <a:latin typeface="Times New Roman" pitchFamily="18" charset="0"/>
              </a:rPr>
              <a:t>符号</a:t>
            </a:r>
            <a:r>
              <a:rPr lang="zh-CN" altLang="en-US" sz="2400" b="1" dirty="0" smtClean="0">
                <a:latin typeface="Times New Roman" pitchFamily="18" charset="0"/>
              </a:rPr>
              <a:t>分别配以</a:t>
            </a:r>
            <a:r>
              <a:rPr lang="en-US" altLang="zh-CN" sz="2400" b="1" dirty="0" smtClean="0">
                <a:latin typeface="Times New Roman" pitchFamily="18" charset="0"/>
              </a:rPr>
              <a:t>0</a:t>
            </a:r>
            <a:r>
              <a:rPr lang="zh-CN" altLang="en-US" sz="2400" b="1" dirty="0" smtClean="0">
                <a:latin typeface="Times New Roman" pitchFamily="18" charset="0"/>
              </a:rPr>
              <a:t>和</a:t>
            </a:r>
            <a:r>
              <a:rPr lang="en-US" altLang="zh-CN" sz="2400" b="1" dirty="0" smtClean="0">
                <a:latin typeface="Times New Roman" pitchFamily="18" charset="0"/>
              </a:rPr>
              <a:t>1</a:t>
            </a:r>
            <a:r>
              <a:rPr lang="zh-CN" altLang="en-US" sz="2400" b="1" dirty="0" smtClean="0">
                <a:latin typeface="Times New Roman" pitchFamily="18" charset="0"/>
              </a:rPr>
              <a:t>两个码元</a:t>
            </a:r>
            <a:r>
              <a:rPr lang="zh-CN" altLang="en-US" sz="2400" dirty="0" smtClean="0">
                <a:latin typeface="Times New Roman" pitchFamily="18" charset="0"/>
              </a:rPr>
              <a:t>，并将这两个概率相加作为一个新</a:t>
            </a:r>
            <a:r>
              <a:rPr lang="zh-CN" altLang="en-US" sz="2400" dirty="0">
                <a:latin typeface="Times New Roman" pitchFamily="18" charset="0"/>
              </a:rPr>
              <a:t>符号</a:t>
            </a:r>
            <a:r>
              <a:rPr lang="zh-CN" altLang="en-US" sz="2400" dirty="0" smtClean="0">
                <a:latin typeface="Times New Roman" pitchFamily="18" charset="0"/>
              </a:rPr>
              <a:t>的概率，与未分配的二进符号的</a:t>
            </a:r>
            <a:r>
              <a:rPr lang="zh-CN" altLang="en-US" sz="2400" dirty="0">
                <a:latin typeface="Times New Roman" pitchFamily="18" charset="0"/>
              </a:rPr>
              <a:t>符号</a:t>
            </a:r>
            <a:r>
              <a:rPr lang="zh-CN" altLang="en-US" sz="2400" b="1" dirty="0" smtClean="0">
                <a:latin typeface="Times New Roman" pitchFamily="18" charset="0"/>
              </a:rPr>
              <a:t>重新排队</a:t>
            </a:r>
            <a:r>
              <a:rPr lang="zh-CN" altLang="en-US" sz="2400" dirty="0" smtClean="0">
                <a:latin typeface="Times New Roman" pitchFamily="18" charset="0"/>
              </a:rPr>
              <a:t>。</a:t>
            </a:r>
          </a:p>
          <a:p>
            <a:pPr marL="609600" indent="-609600" eaLnBrk="1" hangingPunct="1">
              <a:lnSpc>
                <a:spcPct val="110000"/>
              </a:lnSpc>
              <a:buFont typeface="Monotype Sorts" pitchFamily="2" charset="2"/>
              <a:buNone/>
            </a:pPr>
            <a:r>
              <a:rPr lang="en-US" altLang="zh-CN" sz="2400" dirty="0" smtClean="0">
                <a:latin typeface="Times New Roman" pitchFamily="18" charset="0"/>
              </a:rPr>
              <a:t>(3) </a:t>
            </a:r>
            <a:r>
              <a:rPr lang="zh-CN" altLang="en-US" sz="2400" dirty="0" smtClean="0">
                <a:latin typeface="Times New Roman" pitchFamily="18" charset="0"/>
              </a:rPr>
              <a:t>对重排后的两个概率最小符号</a:t>
            </a:r>
            <a:r>
              <a:rPr lang="zh-CN" altLang="en-US" sz="2400" b="1" dirty="0" smtClean="0">
                <a:latin typeface="Times New Roman" pitchFamily="18" charset="0"/>
              </a:rPr>
              <a:t>重复步骤</a:t>
            </a:r>
            <a:r>
              <a:rPr lang="en-US" altLang="zh-CN" sz="2400" b="1" dirty="0" smtClean="0">
                <a:latin typeface="Times New Roman" pitchFamily="18" charset="0"/>
              </a:rPr>
              <a:t>(2)</a:t>
            </a:r>
            <a:r>
              <a:rPr lang="zh-CN" altLang="en-US" sz="2400" b="1" dirty="0" smtClean="0">
                <a:latin typeface="Times New Roman" pitchFamily="18" charset="0"/>
              </a:rPr>
              <a:t>的过程</a:t>
            </a:r>
            <a:r>
              <a:rPr lang="zh-CN" altLang="en-US" sz="2400" dirty="0" smtClean="0">
                <a:latin typeface="Times New Roman" pitchFamily="18" charset="0"/>
              </a:rPr>
              <a:t>。</a:t>
            </a:r>
          </a:p>
          <a:p>
            <a:pPr marL="609600" indent="-609600" eaLnBrk="1" hangingPunct="1">
              <a:lnSpc>
                <a:spcPct val="110000"/>
              </a:lnSpc>
              <a:buFont typeface="Monotype Sorts" pitchFamily="2" charset="2"/>
              <a:buNone/>
            </a:pPr>
            <a:r>
              <a:rPr lang="en-US" altLang="zh-CN" sz="2400" dirty="0" smtClean="0">
                <a:latin typeface="Times New Roman" pitchFamily="18" charset="0"/>
              </a:rPr>
              <a:t>(4) </a:t>
            </a:r>
            <a:r>
              <a:rPr lang="zh-CN" altLang="en-US" sz="2400" dirty="0" smtClean="0">
                <a:latin typeface="Times New Roman" pitchFamily="18" charset="0"/>
              </a:rPr>
              <a:t>不断继续上述过程，</a:t>
            </a:r>
            <a:r>
              <a:rPr lang="zh-CN" altLang="en-US" sz="2400" b="1" dirty="0" smtClean="0">
                <a:latin typeface="Times New Roman" pitchFamily="18" charset="0"/>
              </a:rPr>
              <a:t>直到最后两个符号配以</a:t>
            </a:r>
            <a:r>
              <a:rPr lang="en-US" altLang="zh-CN" sz="2400" b="1" dirty="0" smtClean="0">
                <a:latin typeface="Times New Roman" pitchFamily="18" charset="0"/>
              </a:rPr>
              <a:t>0</a:t>
            </a:r>
            <a:r>
              <a:rPr lang="zh-CN" altLang="en-US" sz="2400" b="1" dirty="0" smtClean="0">
                <a:latin typeface="Times New Roman" pitchFamily="18" charset="0"/>
              </a:rPr>
              <a:t>和</a:t>
            </a:r>
            <a:r>
              <a:rPr lang="en-US" altLang="zh-CN" sz="2400" b="1" dirty="0" smtClean="0">
                <a:latin typeface="Times New Roman" pitchFamily="18" charset="0"/>
              </a:rPr>
              <a:t>1</a:t>
            </a:r>
            <a:r>
              <a:rPr lang="zh-CN" altLang="en-US" sz="2400" b="1" dirty="0" smtClean="0">
                <a:latin typeface="Times New Roman" pitchFamily="18" charset="0"/>
              </a:rPr>
              <a:t>为止</a:t>
            </a:r>
            <a:r>
              <a:rPr lang="zh-CN" altLang="en-US" sz="2400" dirty="0" smtClean="0">
                <a:latin typeface="Times New Roman" pitchFamily="18" charset="0"/>
              </a:rPr>
              <a:t>。</a:t>
            </a:r>
          </a:p>
          <a:p>
            <a:pPr marL="609600" indent="-609600" eaLnBrk="1" hangingPunct="1">
              <a:lnSpc>
                <a:spcPct val="110000"/>
              </a:lnSpc>
              <a:buFont typeface="Monotype Sorts" pitchFamily="2" charset="2"/>
              <a:buNone/>
            </a:pPr>
            <a:r>
              <a:rPr lang="en-US" altLang="zh-CN" sz="2400" dirty="0" smtClean="0">
                <a:latin typeface="Times New Roman" pitchFamily="18" charset="0"/>
              </a:rPr>
              <a:t>(5) </a:t>
            </a:r>
            <a:r>
              <a:rPr lang="zh-CN" altLang="en-US" sz="2400" dirty="0" smtClean="0">
                <a:latin typeface="Times New Roman" pitchFamily="18" charset="0"/>
              </a:rPr>
              <a:t>从最后一级开始，</a:t>
            </a:r>
            <a:r>
              <a:rPr lang="zh-CN" altLang="en-US" sz="2400" dirty="0" smtClean="0">
                <a:solidFill>
                  <a:srgbClr val="FF0000"/>
                </a:solidFill>
                <a:latin typeface="Times New Roman" pitchFamily="18" charset="0"/>
              </a:rPr>
              <a:t>向前</a:t>
            </a:r>
            <a:r>
              <a:rPr lang="zh-CN" altLang="en-US" sz="2400" b="1" dirty="0" smtClean="0">
                <a:latin typeface="Times New Roman" pitchFamily="18" charset="0"/>
              </a:rPr>
              <a:t>返回得到各个信源符号所对应的码元序列，即相应的码字</a:t>
            </a:r>
            <a:r>
              <a:rPr lang="zh-CN" altLang="en-US" sz="2400" dirty="0" smtClean="0">
                <a:latin typeface="Times New Roman" pitchFamily="18" charset="0"/>
              </a:rPr>
              <a:t>。</a:t>
            </a:r>
          </a:p>
        </p:txBody>
      </p:sp>
      <p:sp>
        <p:nvSpPr>
          <p:cNvPr id="2355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3554" name="Object 4"/>
          <p:cNvGraphicFramePr>
            <a:graphicFrameLocks noChangeAspect="1"/>
          </p:cNvGraphicFramePr>
          <p:nvPr/>
        </p:nvGraphicFramePr>
        <p:xfrm>
          <a:off x="3071802" y="2143116"/>
          <a:ext cx="2952750" cy="606425"/>
        </p:xfrm>
        <a:graphic>
          <a:graphicData uri="http://schemas.openxmlformats.org/presentationml/2006/ole">
            <mc:AlternateContent xmlns:mc="http://schemas.openxmlformats.org/markup-compatibility/2006">
              <mc:Choice xmlns:v="urn:schemas-microsoft-com:vml" Requires="v">
                <p:oleObj spid="_x0000_s59736" name="公式" r:id="rId3" imgW="1117600" imgH="228600" progId="Equation.3">
                  <p:embed/>
                </p:oleObj>
              </mc:Choice>
              <mc:Fallback>
                <p:oleObj name="公式" r:id="rId3" imgW="1117600" imgH="228600" progId="Equation.3">
                  <p:embed/>
                  <p:pic>
                    <p:nvPicPr>
                      <p:cNvPr id="235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02" y="2143116"/>
                        <a:ext cx="295275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2"/>
          </p:nvPr>
        </p:nvSpPr>
        <p:spPr/>
        <p:txBody>
          <a:bodyPr/>
          <a:lstStyle/>
          <a:p>
            <a:fld id="{492230B5-C107-4EA4-9C12-97577513A729}" type="slidenum">
              <a:rPr lang="zh-CN" altLang="en-US" smtClean="0"/>
              <a:pPr/>
              <a:t>73</a:t>
            </a:fld>
            <a:endParaRPr lang="zh-CN" altLang="en-US"/>
          </a:p>
        </p:txBody>
      </p:sp>
    </p:spTree>
    <p:extLst>
      <p:ext uri="{BB962C8B-B14F-4D97-AF65-F5344CB8AC3E}">
        <p14:creationId xmlns:p14="http://schemas.microsoft.com/office/powerpoint/2010/main" val="399197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7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77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77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7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58825" y="-11415"/>
            <a:ext cx="7772400" cy="1143000"/>
          </a:xfrm>
        </p:spPr>
        <p:txBody>
          <a:bodyPr/>
          <a:lstStyle/>
          <a:p>
            <a:pPr eaLnBrk="1" hangingPunct="1"/>
            <a:r>
              <a:rPr lang="zh-CN" altLang="en-US" sz="3600" b="1" dirty="0" smtClean="0">
                <a:latin typeface="宋体" charset="-122"/>
              </a:rPr>
              <a:t>例题</a:t>
            </a:r>
          </a:p>
        </p:txBody>
      </p:sp>
      <p:sp>
        <p:nvSpPr>
          <p:cNvPr id="60419" name="Text Box 4"/>
          <p:cNvSpPr>
            <a:spLocks noGrp="1" noChangeArrowheads="1"/>
          </p:cNvSpPr>
          <p:nvPr>
            <p:ph type="body" idx="1"/>
          </p:nvPr>
        </p:nvSpPr>
        <p:spPr>
          <a:xfrm>
            <a:off x="971550" y="2312988"/>
            <a:ext cx="8045450" cy="4114800"/>
          </a:xfrm>
          <a:solidFill>
            <a:srgbClr val="FFFFFF"/>
          </a:solidFill>
        </p:spPr>
        <p:txBody>
          <a:bodyPr/>
          <a:lstStyle/>
          <a:p>
            <a:pPr marL="0" indent="0" eaLnBrk="1" hangingPunct="1">
              <a:buFont typeface="Monotype Sorts" pitchFamily="2" charset="2"/>
              <a:buNone/>
            </a:pPr>
            <a:r>
              <a:rPr kumimoji="0" lang="en-US" altLang="zh-CN" sz="2800" dirty="0" smtClean="0">
                <a:latin typeface="Times New Roman" pitchFamily="18" charset="0"/>
              </a:rPr>
              <a:t>0.20	   0.20       0.26       0.35       0.39      0.61       1.0</a:t>
            </a:r>
          </a:p>
          <a:p>
            <a:pPr marL="0" indent="0" eaLnBrk="1" hangingPunct="1">
              <a:buFont typeface="Monotype Sorts" pitchFamily="2" charset="2"/>
              <a:buNone/>
            </a:pPr>
            <a:r>
              <a:rPr kumimoji="0" lang="en-US" altLang="zh-CN" sz="2800" dirty="0" smtClean="0">
                <a:latin typeface="Times New Roman" pitchFamily="18" charset="0"/>
              </a:rPr>
              <a:t>0.19      0.19       0.20       0.26       0.35      0.39</a:t>
            </a:r>
          </a:p>
          <a:p>
            <a:pPr marL="0" indent="0" eaLnBrk="1" hangingPunct="1">
              <a:buFont typeface="Monotype Sorts" pitchFamily="2" charset="2"/>
              <a:buNone/>
            </a:pPr>
            <a:r>
              <a:rPr kumimoji="0" lang="en-US" altLang="zh-CN" sz="2800" dirty="0" smtClean="0">
                <a:latin typeface="Times New Roman" pitchFamily="18" charset="0"/>
              </a:rPr>
              <a:t>0.18      0.18       0.19       0.20       0.26</a:t>
            </a:r>
          </a:p>
          <a:p>
            <a:pPr marL="0" indent="0" eaLnBrk="1" hangingPunct="1">
              <a:buFont typeface="Monotype Sorts" pitchFamily="2" charset="2"/>
              <a:buNone/>
            </a:pPr>
            <a:r>
              <a:rPr kumimoji="0" lang="en-US" altLang="zh-CN" sz="2800" dirty="0" smtClean="0">
                <a:latin typeface="Times New Roman" pitchFamily="18" charset="0"/>
              </a:rPr>
              <a:t>0.17      0.17       0.18       0.19</a:t>
            </a:r>
          </a:p>
          <a:p>
            <a:pPr marL="0" indent="0" eaLnBrk="1" hangingPunct="1">
              <a:buFont typeface="Monotype Sorts" pitchFamily="2" charset="2"/>
              <a:buNone/>
            </a:pPr>
            <a:r>
              <a:rPr kumimoji="0" lang="en-US" altLang="zh-CN" sz="2800" dirty="0" smtClean="0">
                <a:latin typeface="Times New Roman" pitchFamily="18" charset="0"/>
              </a:rPr>
              <a:t>0.15      0.15       0.17</a:t>
            </a:r>
          </a:p>
          <a:p>
            <a:pPr marL="0" indent="0" eaLnBrk="1" hangingPunct="1">
              <a:buFont typeface="Monotype Sorts" pitchFamily="2" charset="2"/>
              <a:buNone/>
            </a:pPr>
            <a:r>
              <a:rPr kumimoji="0" lang="en-US" altLang="zh-CN" sz="2800" dirty="0" smtClean="0">
                <a:latin typeface="Times New Roman" pitchFamily="18" charset="0"/>
              </a:rPr>
              <a:t>0.10      0.11</a:t>
            </a:r>
          </a:p>
          <a:p>
            <a:pPr marL="0" indent="0" eaLnBrk="1" hangingPunct="1">
              <a:buFont typeface="Monotype Sorts" pitchFamily="2" charset="2"/>
              <a:buNone/>
            </a:pPr>
            <a:r>
              <a:rPr kumimoji="0" lang="en-US" altLang="zh-CN" sz="2800" dirty="0" smtClean="0">
                <a:latin typeface="Times New Roman" pitchFamily="18" charset="0"/>
              </a:rPr>
              <a:t>0.01</a:t>
            </a:r>
          </a:p>
        </p:txBody>
      </p:sp>
      <p:grpSp>
        <p:nvGrpSpPr>
          <p:cNvPr id="2" name="Group 27"/>
          <p:cNvGrpSpPr>
            <a:grpSpLocks/>
          </p:cNvGrpSpPr>
          <p:nvPr/>
        </p:nvGrpSpPr>
        <p:grpSpPr bwMode="auto">
          <a:xfrm>
            <a:off x="1655763" y="5013325"/>
            <a:ext cx="503237" cy="854075"/>
            <a:chOff x="4422" y="119"/>
            <a:chExt cx="317" cy="538"/>
          </a:xfrm>
        </p:grpSpPr>
        <p:sp>
          <p:nvSpPr>
            <p:cNvPr id="60469" name="Line 23"/>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0470" name="Line 24"/>
            <p:cNvSpPr>
              <a:spLocks noChangeShapeType="1"/>
            </p:cNvSpPr>
            <p:nvPr/>
          </p:nvSpPr>
          <p:spPr bwMode="auto">
            <a:xfrm>
              <a:off x="4604" y="164"/>
              <a:ext cx="0" cy="454"/>
            </a:xfrm>
            <a:prstGeom prst="line">
              <a:avLst/>
            </a:prstGeom>
            <a:noFill/>
            <a:ln w="19050">
              <a:solidFill>
                <a:schemeClr val="tx1"/>
              </a:solidFill>
              <a:round/>
              <a:headEnd/>
              <a:tailEnd/>
            </a:ln>
          </p:spPr>
          <p:txBody>
            <a:bodyPr/>
            <a:lstStyle/>
            <a:p>
              <a:endParaRPr lang="zh-CN" altLang="en-US"/>
            </a:p>
          </p:txBody>
        </p:sp>
        <p:sp>
          <p:nvSpPr>
            <p:cNvPr id="60471" name="Line 25"/>
            <p:cNvSpPr>
              <a:spLocks noChangeShapeType="1"/>
            </p:cNvSpPr>
            <p:nvPr/>
          </p:nvSpPr>
          <p:spPr bwMode="auto">
            <a:xfrm flipH="1">
              <a:off x="4468" y="618"/>
              <a:ext cx="136" cy="0"/>
            </a:xfrm>
            <a:prstGeom prst="line">
              <a:avLst/>
            </a:prstGeom>
            <a:noFill/>
            <a:ln w="19050">
              <a:solidFill>
                <a:schemeClr val="tx1"/>
              </a:solidFill>
              <a:round/>
              <a:headEnd/>
              <a:tailEnd/>
            </a:ln>
          </p:spPr>
          <p:txBody>
            <a:bodyPr/>
            <a:lstStyle/>
            <a:p>
              <a:endParaRPr lang="zh-CN" altLang="en-US"/>
            </a:p>
          </p:txBody>
        </p:sp>
        <p:sp>
          <p:nvSpPr>
            <p:cNvPr id="60472" name="Text Box 26"/>
            <p:cNvSpPr txBox="1">
              <a:spLocks noChangeArrowheads="1"/>
            </p:cNvSpPr>
            <p:nvPr/>
          </p:nvSpPr>
          <p:spPr bwMode="auto">
            <a:xfrm>
              <a:off x="4422" y="119"/>
              <a:ext cx="317" cy="538"/>
            </a:xfrm>
            <a:prstGeom prst="rect">
              <a:avLst/>
            </a:prstGeom>
            <a:noFill/>
            <a:ln w="9525">
              <a:noFill/>
              <a:miter lim="800000"/>
              <a:headEnd/>
              <a:tailEnd/>
            </a:ln>
          </p:spPr>
          <p:txBody>
            <a:bodyPr>
              <a:spAutoFit/>
            </a:bodyPr>
            <a:lstStyle/>
            <a:p>
              <a:pPr>
                <a:spcBef>
                  <a:spcPct val="50000"/>
                </a:spcBef>
              </a:pPr>
              <a:r>
                <a:rPr lang="en-US" altLang="zh-CN" sz="2000">
                  <a:solidFill>
                    <a:srgbClr val="FF0000"/>
                  </a:solidFill>
                </a:rPr>
                <a:t>0</a:t>
              </a:r>
            </a:p>
            <a:p>
              <a:pPr>
                <a:spcBef>
                  <a:spcPct val="50000"/>
                </a:spcBef>
              </a:pPr>
              <a:r>
                <a:rPr lang="en-US" altLang="zh-CN" sz="2000">
                  <a:solidFill>
                    <a:srgbClr val="FF0000"/>
                  </a:solidFill>
                </a:rPr>
                <a:t>1</a:t>
              </a:r>
            </a:p>
          </p:txBody>
        </p:sp>
      </p:grpSp>
      <p:grpSp>
        <p:nvGrpSpPr>
          <p:cNvPr id="3" name="Group 42"/>
          <p:cNvGrpSpPr>
            <a:grpSpLocks/>
          </p:cNvGrpSpPr>
          <p:nvPr/>
        </p:nvGrpSpPr>
        <p:grpSpPr bwMode="auto">
          <a:xfrm>
            <a:off x="2844627" y="4460576"/>
            <a:ext cx="503237" cy="854075"/>
            <a:chOff x="4423" y="106"/>
            <a:chExt cx="317" cy="538"/>
          </a:xfrm>
        </p:grpSpPr>
        <p:sp>
          <p:nvSpPr>
            <p:cNvPr id="60465" name="Line 43"/>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0466" name="Line 44"/>
            <p:cNvSpPr>
              <a:spLocks noChangeShapeType="1"/>
            </p:cNvSpPr>
            <p:nvPr/>
          </p:nvSpPr>
          <p:spPr bwMode="auto">
            <a:xfrm>
              <a:off x="4604" y="164"/>
              <a:ext cx="0" cy="454"/>
            </a:xfrm>
            <a:prstGeom prst="line">
              <a:avLst/>
            </a:prstGeom>
            <a:noFill/>
            <a:ln w="19050">
              <a:solidFill>
                <a:schemeClr val="tx1"/>
              </a:solidFill>
              <a:round/>
              <a:headEnd/>
              <a:tailEnd/>
            </a:ln>
          </p:spPr>
          <p:txBody>
            <a:bodyPr/>
            <a:lstStyle/>
            <a:p>
              <a:endParaRPr lang="zh-CN" altLang="en-US"/>
            </a:p>
          </p:txBody>
        </p:sp>
        <p:sp>
          <p:nvSpPr>
            <p:cNvPr id="60467" name="Line 45"/>
            <p:cNvSpPr>
              <a:spLocks noChangeShapeType="1"/>
            </p:cNvSpPr>
            <p:nvPr/>
          </p:nvSpPr>
          <p:spPr bwMode="auto">
            <a:xfrm flipH="1">
              <a:off x="4468" y="618"/>
              <a:ext cx="136" cy="0"/>
            </a:xfrm>
            <a:prstGeom prst="line">
              <a:avLst/>
            </a:prstGeom>
            <a:noFill/>
            <a:ln w="19050">
              <a:solidFill>
                <a:schemeClr val="tx1"/>
              </a:solidFill>
              <a:round/>
              <a:headEnd/>
              <a:tailEnd/>
            </a:ln>
          </p:spPr>
          <p:txBody>
            <a:bodyPr/>
            <a:lstStyle/>
            <a:p>
              <a:endParaRPr lang="zh-CN" altLang="en-US"/>
            </a:p>
          </p:txBody>
        </p:sp>
        <p:sp>
          <p:nvSpPr>
            <p:cNvPr id="60468" name="Text Box 46"/>
            <p:cNvSpPr txBox="1">
              <a:spLocks noChangeArrowheads="1"/>
            </p:cNvSpPr>
            <p:nvPr/>
          </p:nvSpPr>
          <p:spPr bwMode="auto">
            <a:xfrm>
              <a:off x="4423" y="106"/>
              <a:ext cx="317" cy="538"/>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rPr>
                <a:t>0</a:t>
              </a:r>
            </a:p>
            <a:p>
              <a:pPr>
                <a:spcBef>
                  <a:spcPct val="50000"/>
                </a:spcBef>
              </a:pPr>
              <a:r>
                <a:rPr lang="en-US" altLang="zh-CN" sz="2000" dirty="0">
                  <a:solidFill>
                    <a:srgbClr val="FF0000"/>
                  </a:solidFill>
                </a:rPr>
                <a:t>1</a:t>
              </a:r>
            </a:p>
          </p:txBody>
        </p:sp>
      </p:grpSp>
      <p:grpSp>
        <p:nvGrpSpPr>
          <p:cNvPr id="4" name="Group 47"/>
          <p:cNvGrpSpPr>
            <a:grpSpLocks/>
          </p:cNvGrpSpPr>
          <p:nvPr/>
        </p:nvGrpSpPr>
        <p:grpSpPr bwMode="auto">
          <a:xfrm>
            <a:off x="3995738" y="3968750"/>
            <a:ext cx="503237" cy="854075"/>
            <a:chOff x="4422" y="119"/>
            <a:chExt cx="317" cy="538"/>
          </a:xfrm>
        </p:grpSpPr>
        <p:sp>
          <p:nvSpPr>
            <p:cNvPr id="60461" name="Line 48"/>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0462" name="Line 49"/>
            <p:cNvSpPr>
              <a:spLocks noChangeShapeType="1"/>
            </p:cNvSpPr>
            <p:nvPr/>
          </p:nvSpPr>
          <p:spPr bwMode="auto">
            <a:xfrm>
              <a:off x="4604" y="164"/>
              <a:ext cx="0" cy="454"/>
            </a:xfrm>
            <a:prstGeom prst="line">
              <a:avLst/>
            </a:prstGeom>
            <a:noFill/>
            <a:ln w="19050">
              <a:solidFill>
                <a:schemeClr val="tx1"/>
              </a:solidFill>
              <a:round/>
              <a:headEnd/>
              <a:tailEnd/>
            </a:ln>
          </p:spPr>
          <p:txBody>
            <a:bodyPr/>
            <a:lstStyle/>
            <a:p>
              <a:endParaRPr lang="zh-CN" altLang="en-US"/>
            </a:p>
          </p:txBody>
        </p:sp>
        <p:sp>
          <p:nvSpPr>
            <p:cNvPr id="60463" name="Line 50"/>
            <p:cNvSpPr>
              <a:spLocks noChangeShapeType="1"/>
            </p:cNvSpPr>
            <p:nvPr/>
          </p:nvSpPr>
          <p:spPr bwMode="auto">
            <a:xfrm flipH="1">
              <a:off x="4468" y="618"/>
              <a:ext cx="136" cy="0"/>
            </a:xfrm>
            <a:prstGeom prst="line">
              <a:avLst/>
            </a:prstGeom>
            <a:noFill/>
            <a:ln w="19050">
              <a:solidFill>
                <a:schemeClr val="tx1"/>
              </a:solidFill>
              <a:round/>
              <a:headEnd/>
              <a:tailEnd/>
            </a:ln>
          </p:spPr>
          <p:txBody>
            <a:bodyPr/>
            <a:lstStyle/>
            <a:p>
              <a:endParaRPr lang="zh-CN" altLang="en-US"/>
            </a:p>
          </p:txBody>
        </p:sp>
        <p:sp>
          <p:nvSpPr>
            <p:cNvPr id="60464" name="Text Box 51"/>
            <p:cNvSpPr txBox="1">
              <a:spLocks noChangeArrowheads="1"/>
            </p:cNvSpPr>
            <p:nvPr/>
          </p:nvSpPr>
          <p:spPr bwMode="auto">
            <a:xfrm>
              <a:off x="4422" y="119"/>
              <a:ext cx="317" cy="538"/>
            </a:xfrm>
            <a:prstGeom prst="rect">
              <a:avLst/>
            </a:prstGeom>
            <a:noFill/>
            <a:ln w="9525">
              <a:noFill/>
              <a:miter lim="800000"/>
              <a:headEnd/>
              <a:tailEnd/>
            </a:ln>
          </p:spPr>
          <p:txBody>
            <a:bodyPr>
              <a:spAutoFit/>
            </a:bodyPr>
            <a:lstStyle/>
            <a:p>
              <a:pPr>
                <a:spcBef>
                  <a:spcPct val="50000"/>
                </a:spcBef>
              </a:pPr>
              <a:r>
                <a:rPr lang="en-US" altLang="zh-CN" sz="2000">
                  <a:solidFill>
                    <a:srgbClr val="FF0000"/>
                  </a:solidFill>
                </a:rPr>
                <a:t>0</a:t>
              </a:r>
            </a:p>
            <a:p>
              <a:pPr>
                <a:spcBef>
                  <a:spcPct val="50000"/>
                </a:spcBef>
              </a:pPr>
              <a:r>
                <a:rPr lang="en-US" altLang="zh-CN" sz="2000">
                  <a:solidFill>
                    <a:srgbClr val="FF0000"/>
                  </a:solidFill>
                </a:rPr>
                <a:t>1</a:t>
              </a:r>
            </a:p>
          </p:txBody>
        </p:sp>
      </p:grpSp>
      <p:grpSp>
        <p:nvGrpSpPr>
          <p:cNvPr id="5" name="Group 52"/>
          <p:cNvGrpSpPr>
            <a:grpSpLocks/>
          </p:cNvGrpSpPr>
          <p:nvPr/>
        </p:nvGrpSpPr>
        <p:grpSpPr bwMode="auto">
          <a:xfrm>
            <a:off x="5256213" y="3465513"/>
            <a:ext cx="503237" cy="854075"/>
            <a:chOff x="4422" y="119"/>
            <a:chExt cx="317" cy="538"/>
          </a:xfrm>
        </p:grpSpPr>
        <p:sp>
          <p:nvSpPr>
            <p:cNvPr id="60457" name="Line 53"/>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0458" name="Line 54"/>
            <p:cNvSpPr>
              <a:spLocks noChangeShapeType="1"/>
            </p:cNvSpPr>
            <p:nvPr/>
          </p:nvSpPr>
          <p:spPr bwMode="auto">
            <a:xfrm>
              <a:off x="4604" y="164"/>
              <a:ext cx="0" cy="454"/>
            </a:xfrm>
            <a:prstGeom prst="line">
              <a:avLst/>
            </a:prstGeom>
            <a:noFill/>
            <a:ln w="19050">
              <a:solidFill>
                <a:schemeClr val="tx1"/>
              </a:solidFill>
              <a:round/>
              <a:headEnd/>
              <a:tailEnd/>
            </a:ln>
          </p:spPr>
          <p:txBody>
            <a:bodyPr/>
            <a:lstStyle/>
            <a:p>
              <a:endParaRPr lang="zh-CN" altLang="en-US"/>
            </a:p>
          </p:txBody>
        </p:sp>
        <p:sp>
          <p:nvSpPr>
            <p:cNvPr id="60459" name="Line 55"/>
            <p:cNvSpPr>
              <a:spLocks noChangeShapeType="1"/>
            </p:cNvSpPr>
            <p:nvPr/>
          </p:nvSpPr>
          <p:spPr bwMode="auto">
            <a:xfrm flipH="1">
              <a:off x="4468" y="618"/>
              <a:ext cx="136" cy="0"/>
            </a:xfrm>
            <a:prstGeom prst="line">
              <a:avLst/>
            </a:prstGeom>
            <a:noFill/>
            <a:ln w="19050">
              <a:solidFill>
                <a:schemeClr val="tx1"/>
              </a:solidFill>
              <a:round/>
              <a:headEnd/>
              <a:tailEnd/>
            </a:ln>
          </p:spPr>
          <p:txBody>
            <a:bodyPr/>
            <a:lstStyle/>
            <a:p>
              <a:endParaRPr lang="zh-CN" altLang="en-US"/>
            </a:p>
          </p:txBody>
        </p:sp>
        <p:sp>
          <p:nvSpPr>
            <p:cNvPr id="60460" name="Text Box 56"/>
            <p:cNvSpPr txBox="1">
              <a:spLocks noChangeArrowheads="1"/>
            </p:cNvSpPr>
            <p:nvPr/>
          </p:nvSpPr>
          <p:spPr bwMode="auto">
            <a:xfrm>
              <a:off x="4422" y="119"/>
              <a:ext cx="317" cy="538"/>
            </a:xfrm>
            <a:prstGeom prst="rect">
              <a:avLst/>
            </a:prstGeom>
            <a:noFill/>
            <a:ln w="9525">
              <a:noFill/>
              <a:miter lim="800000"/>
              <a:headEnd/>
              <a:tailEnd/>
            </a:ln>
          </p:spPr>
          <p:txBody>
            <a:bodyPr>
              <a:spAutoFit/>
            </a:bodyPr>
            <a:lstStyle/>
            <a:p>
              <a:pPr>
                <a:spcBef>
                  <a:spcPct val="50000"/>
                </a:spcBef>
              </a:pPr>
              <a:r>
                <a:rPr lang="en-US" altLang="zh-CN" sz="2000">
                  <a:solidFill>
                    <a:srgbClr val="FF0000"/>
                  </a:solidFill>
                </a:rPr>
                <a:t>0</a:t>
              </a:r>
            </a:p>
            <a:p>
              <a:pPr>
                <a:spcBef>
                  <a:spcPct val="50000"/>
                </a:spcBef>
              </a:pPr>
              <a:r>
                <a:rPr lang="en-US" altLang="zh-CN" sz="2000">
                  <a:solidFill>
                    <a:srgbClr val="FF0000"/>
                  </a:solidFill>
                </a:rPr>
                <a:t>1</a:t>
              </a:r>
            </a:p>
          </p:txBody>
        </p:sp>
      </p:grpSp>
      <p:grpSp>
        <p:nvGrpSpPr>
          <p:cNvPr id="6" name="Group 57"/>
          <p:cNvGrpSpPr>
            <a:grpSpLocks/>
          </p:cNvGrpSpPr>
          <p:nvPr/>
        </p:nvGrpSpPr>
        <p:grpSpPr bwMode="auto">
          <a:xfrm>
            <a:off x="6480175" y="2924175"/>
            <a:ext cx="503238" cy="854075"/>
            <a:chOff x="4422" y="119"/>
            <a:chExt cx="317" cy="538"/>
          </a:xfrm>
        </p:grpSpPr>
        <p:sp>
          <p:nvSpPr>
            <p:cNvPr id="60453" name="Line 58"/>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0454" name="Line 59"/>
            <p:cNvSpPr>
              <a:spLocks noChangeShapeType="1"/>
            </p:cNvSpPr>
            <p:nvPr/>
          </p:nvSpPr>
          <p:spPr bwMode="auto">
            <a:xfrm>
              <a:off x="4604" y="164"/>
              <a:ext cx="0" cy="454"/>
            </a:xfrm>
            <a:prstGeom prst="line">
              <a:avLst/>
            </a:prstGeom>
            <a:noFill/>
            <a:ln w="19050">
              <a:solidFill>
                <a:schemeClr val="tx1"/>
              </a:solidFill>
              <a:round/>
              <a:headEnd/>
              <a:tailEnd/>
            </a:ln>
          </p:spPr>
          <p:txBody>
            <a:bodyPr/>
            <a:lstStyle/>
            <a:p>
              <a:endParaRPr lang="zh-CN" altLang="en-US"/>
            </a:p>
          </p:txBody>
        </p:sp>
        <p:sp>
          <p:nvSpPr>
            <p:cNvPr id="60455" name="Line 60"/>
            <p:cNvSpPr>
              <a:spLocks noChangeShapeType="1"/>
            </p:cNvSpPr>
            <p:nvPr/>
          </p:nvSpPr>
          <p:spPr bwMode="auto">
            <a:xfrm flipH="1">
              <a:off x="4468" y="618"/>
              <a:ext cx="136" cy="0"/>
            </a:xfrm>
            <a:prstGeom prst="line">
              <a:avLst/>
            </a:prstGeom>
            <a:noFill/>
            <a:ln w="19050">
              <a:solidFill>
                <a:schemeClr val="tx1"/>
              </a:solidFill>
              <a:round/>
              <a:headEnd/>
              <a:tailEnd/>
            </a:ln>
          </p:spPr>
          <p:txBody>
            <a:bodyPr/>
            <a:lstStyle/>
            <a:p>
              <a:endParaRPr lang="zh-CN" altLang="en-US"/>
            </a:p>
          </p:txBody>
        </p:sp>
        <p:sp>
          <p:nvSpPr>
            <p:cNvPr id="60456" name="Text Box 61"/>
            <p:cNvSpPr txBox="1">
              <a:spLocks noChangeArrowheads="1"/>
            </p:cNvSpPr>
            <p:nvPr/>
          </p:nvSpPr>
          <p:spPr bwMode="auto">
            <a:xfrm>
              <a:off x="4422" y="119"/>
              <a:ext cx="317" cy="538"/>
            </a:xfrm>
            <a:prstGeom prst="rect">
              <a:avLst/>
            </a:prstGeom>
            <a:noFill/>
            <a:ln w="9525">
              <a:noFill/>
              <a:miter lim="800000"/>
              <a:headEnd/>
              <a:tailEnd/>
            </a:ln>
          </p:spPr>
          <p:txBody>
            <a:bodyPr>
              <a:spAutoFit/>
            </a:bodyPr>
            <a:lstStyle/>
            <a:p>
              <a:pPr>
                <a:spcBef>
                  <a:spcPct val="50000"/>
                </a:spcBef>
              </a:pPr>
              <a:r>
                <a:rPr lang="en-US" altLang="zh-CN" sz="2000">
                  <a:solidFill>
                    <a:srgbClr val="FF0000"/>
                  </a:solidFill>
                </a:rPr>
                <a:t>0</a:t>
              </a:r>
            </a:p>
            <a:p>
              <a:pPr>
                <a:spcBef>
                  <a:spcPct val="50000"/>
                </a:spcBef>
              </a:pPr>
              <a:r>
                <a:rPr lang="en-US" altLang="zh-CN" sz="2000">
                  <a:solidFill>
                    <a:srgbClr val="FF0000"/>
                  </a:solidFill>
                </a:rPr>
                <a:t>1</a:t>
              </a:r>
            </a:p>
          </p:txBody>
        </p:sp>
      </p:grpSp>
      <p:grpSp>
        <p:nvGrpSpPr>
          <p:cNvPr id="7" name="Group 62"/>
          <p:cNvGrpSpPr>
            <a:grpSpLocks/>
          </p:cNvGrpSpPr>
          <p:nvPr/>
        </p:nvGrpSpPr>
        <p:grpSpPr bwMode="auto">
          <a:xfrm>
            <a:off x="7632700" y="2420938"/>
            <a:ext cx="503238" cy="854075"/>
            <a:chOff x="4422" y="119"/>
            <a:chExt cx="317" cy="538"/>
          </a:xfrm>
        </p:grpSpPr>
        <p:sp>
          <p:nvSpPr>
            <p:cNvPr id="60449" name="Line 63"/>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0450" name="Line 64"/>
            <p:cNvSpPr>
              <a:spLocks noChangeShapeType="1"/>
            </p:cNvSpPr>
            <p:nvPr/>
          </p:nvSpPr>
          <p:spPr bwMode="auto">
            <a:xfrm>
              <a:off x="4604" y="164"/>
              <a:ext cx="0" cy="454"/>
            </a:xfrm>
            <a:prstGeom prst="line">
              <a:avLst/>
            </a:prstGeom>
            <a:noFill/>
            <a:ln w="19050">
              <a:solidFill>
                <a:schemeClr val="tx1"/>
              </a:solidFill>
              <a:round/>
              <a:headEnd/>
              <a:tailEnd/>
            </a:ln>
          </p:spPr>
          <p:txBody>
            <a:bodyPr/>
            <a:lstStyle/>
            <a:p>
              <a:endParaRPr lang="zh-CN" altLang="en-US"/>
            </a:p>
          </p:txBody>
        </p:sp>
        <p:sp>
          <p:nvSpPr>
            <p:cNvPr id="60451" name="Line 65"/>
            <p:cNvSpPr>
              <a:spLocks noChangeShapeType="1"/>
            </p:cNvSpPr>
            <p:nvPr/>
          </p:nvSpPr>
          <p:spPr bwMode="auto">
            <a:xfrm flipH="1">
              <a:off x="4468" y="618"/>
              <a:ext cx="136" cy="0"/>
            </a:xfrm>
            <a:prstGeom prst="line">
              <a:avLst/>
            </a:prstGeom>
            <a:noFill/>
            <a:ln w="19050">
              <a:solidFill>
                <a:schemeClr val="tx1"/>
              </a:solidFill>
              <a:round/>
              <a:headEnd/>
              <a:tailEnd/>
            </a:ln>
          </p:spPr>
          <p:txBody>
            <a:bodyPr/>
            <a:lstStyle/>
            <a:p>
              <a:endParaRPr lang="zh-CN" altLang="en-US"/>
            </a:p>
          </p:txBody>
        </p:sp>
        <p:sp>
          <p:nvSpPr>
            <p:cNvPr id="60452" name="Text Box 66"/>
            <p:cNvSpPr txBox="1">
              <a:spLocks noChangeArrowheads="1"/>
            </p:cNvSpPr>
            <p:nvPr/>
          </p:nvSpPr>
          <p:spPr bwMode="auto">
            <a:xfrm>
              <a:off x="4422" y="119"/>
              <a:ext cx="317" cy="538"/>
            </a:xfrm>
            <a:prstGeom prst="rect">
              <a:avLst/>
            </a:prstGeom>
            <a:noFill/>
            <a:ln w="9525">
              <a:noFill/>
              <a:miter lim="800000"/>
              <a:headEnd/>
              <a:tailEnd/>
            </a:ln>
          </p:spPr>
          <p:txBody>
            <a:bodyPr>
              <a:spAutoFit/>
            </a:bodyPr>
            <a:lstStyle/>
            <a:p>
              <a:pPr>
                <a:spcBef>
                  <a:spcPct val="50000"/>
                </a:spcBef>
              </a:pPr>
              <a:r>
                <a:rPr lang="en-US" altLang="zh-CN" sz="2000">
                  <a:solidFill>
                    <a:srgbClr val="FF0000"/>
                  </a:solidFill>
                </a:rPr>
                <a:t>0</a:t>
              </a:r>
            </a:p>
            <a:p>
              <a:pPr>
                <a:spcBef>
                  <a:spcPct val="50000"/>
                </a:spcBef>
              </a:pPr>
              <a:r>
                <a:rPr lang="en-US" altLang="zh-CN" sz="2000">
                  <a:solidFill>
                    <a:srgbClr val="FF0000"/>
                  </a:solidFill>
                </a:rPr>
                <a:t>1</a:t>
              </a:r>
            </a:p>
          </p:txBody>
        </p:sp>
      </p:grpSp>
      <p:sp>
        <p:nvSpPr>
          <p:cNvPr id="60426" name="Line 67"/>
          <p:cNvSpPr>
            <a:spLocks noChangeShapeType="1"/>
          </p:cNvSpPr>
          <p:nvPr/>
        </p:nvSpPr>
        <p:spPr bwMode="auto">
          <a:xfrm flipV="1">
            <a:off x="1943100" y="5265738"/>
            <a:ext cx="288925" cy="215900"/>
          </a:xfrm>
          <a:prstGeom prst="line">
            <a:avLst/>
          </a:prstGeom>
          <a:noFill/>
          <a:ln w="19050">
            <a:solidFill>
              <a:schemeClr val="tx1"/>
            </a:solidFill>
            <a:round/>
            <a:headEnd/>
            <a:tailEnd type="triangle" w="med" len="med"/>
          </a:ln>
        </p:spPr>
        <p:txBody>
          <a:bodyPr/>
          <a:lstStyle/>
          <a:p>
            <a:endParaRPr lang="zh-CN" altLang="en-US"/>
          </a:p>
        </p:txBody>
      </p:sp>
      <p:sp>
        <p:nvSpPr>
          <p:cNvPr id="60428" name="Line 69"/>
          <p:cNvSpPr>
            <a:spLocks noChangeShapeType="1"/>
          </p:cNvSpPr>
          <p:nvPr/>
        </p:nvSpPr>
        <p:spPr bwMode="auto">
          <a:xfrm flipV="1">
            <a:off x="3132138" y="2636838"/>
            <a:ext cx="360362" cy="2232025"/>
          </a:xfrm>
          <a:prstGeom prst="line">
            <a:avLst/>
          </a:prstGeom>
          <a:noFill/>
          <a:ln w="19050">
            <a:solidFill>
              <a:schemeClr val="tx1"/>
            </a:solidFill>
            <a:round/>
            <a:headEnd/>
            <a:tailEnd type="triangle" w="med" len="med"/>
          </a:ln>
        </p:spPr>
        <p:txBody>
          <a:bodyPr/>
          <a:lstStyle/>
          <a:p>
            <a:endParaRPr lang="zh-CN" altLang="en-US"/>
          </a:p>
        </p:txBody>
      </p:sp>
      <p:sp>
        <p:nvSpPr>
          <p:cNvPr id="60429" name="Line 70"/>
          <p:cNvSpPr>
            <a:spLocks noChangeShapeType="1"/>
          </p:cNvSpPr>
          <p:nvPr/>
        </p:nvSpPr>
        <p:spPr bwMode="auto">
          <a:xfrm flipV="1">
            <a:off x="4284663" y="2673350"/>
            <a:ext cx="431800" cy="1727200"/>
          </a:xfrm>
          <a:prstGeom prst="line">
            <a:avLst/>
          </a:prstGeom>
          <a:noFill/>
          <a:ln w="19050">
            <a:solidFill>
              <a:schemeClr val="tx1"/>
            </a:solidFill>
            <a:round/>
            <a:headEnd/>
            <a:tailEnd type="triangle" w="med" len="med"/>
          </a:ln>
        </p:spPr>
        <p:txBody>
          <a:bodyPr/>
          <a:lstStyle/>
          <a:p>
            <a:endParaRPr lang="zh-CN" altLang="en-US"/>
          </a:p>
        </p:txBody>
      </p:sp>
      <p:sp>
        <p:nvSpPr>
          <p:cNvPr id="60430" name="Line 71"/>
          <p:cNvSpPr>
            <a:spLocks noChangeShapeType="1"/>
          </p:cNvSpPr>
          <p:nvPr/>
        </p:nvSpPr>
        <p:spPr bwMode="auto">
          <a:xfrm flipV="1">
            <a:off x="5543550" y="2708275"/>
            <a:ext cx="431800" cy="1150938"/>
          </a:xfrm>
          <a:prstGeom prst="line">
            <a:avLst/>
          </a:prstGeom>
          <a:noFill/>
          <a:ln w="19050">
            <a:solidFill>
              <a:schemeClr val="tx1"/>
            </a:solidFill>
            <a:round/>
            <a:headEnd/>
            <a:tailEnd type="triangle" w="med" len="med"/>
          </a:ln>
        </p:spPr>
        <p:txBody>
          <a:bodyPr/>
          <a:lstStyle/>
          <a:p>
            <a:endParaRPr lang="zh-CN" altLang="en-US"/>
          </a:p>
        </p:txBody>
      </p:sp>
      <p:sp>
        <p:nvSpPr>
          <p:cNvPr id="60431" name="Line 72"/>
          <p:cNvSpPr>
            <a:spLocks noChangeShapeType="1"/>
          </p:cNvSpPr>
          <p:nvPr/>
        </p:nvSpPr>
        <p:spPr bwMode="auto">
          <a:xfrm flipV="1">
            <a:off x="6767513" y="2600325"/>
            <a:ext cx="360362" cy="719138"/>
          </a:xfrm>
          <a:prstGeom prst="line">
            <a:avLst/>
          </a:prstGeom>
          <a:noFill/>
          <a:ln w="19050">
            <a:solidFill>
              <a:schemeClr val="tx1"/>
            </a:solidFill>
            <a:round/>
            <a:headEnd/>
            <a:tailEnd type="triangle" w="med" len="med"/>
          </a:ln>
        </p:spPr>
        <p:txBody>
          <a:bodyPr/>
          <a:lstStyle/>
          <a:p>
            <a:endParaRPr lang="zh-CN" altLang="en-US"/>
          </a:p>
        </p:txBody>
      </p:sp>
      <p:sp>
        <p:nvSpPr>
          <p:cNvPr id="60432" name="Line 73"/>
          <p:cNvSpPr>
            <a:spLocks noChangeShapeType="1"/>
          </p:cNvSpPr>
          <p:nvPr/>
        </p:nvSpPr>
        <p:spPr bwMode="auto">
          <a:xfrm flipV="1">
            <a:off x="7920038" y="2600325"/>
            <a:ext cx="431800" cy="215900"/>
          </a:xfrm>
          <a:prstGeom prst="line">
            <a:avLst/>
          </a:prstGeom>
          <a:noFill/>
          <a:ln w="9525">
            <a:solidFill>
              <a:schemeClr val="tx1"/>
            </a:solidFill>
            <a:round/>
            <a:headEnd/>
            <a:tailEnd type="triangle" w="med" len="med"/>
          </a:ln>
        </p:spPr>
        <p:txBody>
          <a:bodyPr/>
          <a:lstStyle/>
          <a:p>
            <a:endParaRPr lang="zh-CN" altLang="en-US"/>
          </a:p>
        </p:txBody>
      </p:sp>
      <p:sp>
        <p:nvSpPr>
          <p:cNvPr id="60433" name="Rectangle 3"/>
          <p:cNvSpPr>
            <a:spLocks noChangeArrowheads="1"/>
          </p:cNvSpPr>
          <p:nvPr/>
        </p:nvSpPr>
        <p:spPr bwMode="auto">
          <a:xfrm>
            <a:off x="1071538" y="1142984"/>
            <a:ext cx="6840538" cy="468312"/>
          </a:xfrm>
          <a:prstGeom prst="rect">
            <a:avLst/>
          </a:prstGeom>
          <a:noFill/>
          <a:ln w="9525">
            <a:noFill/>
            <a:miter lim="800000"/>
            <a:headEnd/>
            <a:tailEnd/>
          </a:ln>
        </p:spPr>
        <p:txBody>
          <a:bodyPr/>
          <a:lstStyle/>
          <a:p>
            <a:pPr marL="342900" indent="-342900" eaLnBrk="1" hangingPunct="1">
              <a:spcBef>
                <a:spcPct val="20000"/>
              </a:spcBef>
              <a:buClr>
                <a:schemeClr val="accent1"/>
              </a:buClr>
              <a:buSzPct val="70000"/>
              <a:buFont typeface="Monotype Sorts" pitchFamily="2" charset="2"/>
              <a:buNone/>
            </a:pPr>
            <a:r>
              <a:rPr lang="zh-CN" altLang="en-US" sz="2400" b="1" dirty="0">
                <a:latin typeface="Times New Roman" pitchFamily="18" charset="0"/>
                <a:cs typeface="Times New Roman" pitchFamily="18" charset="0"/>
              </a:rPr>
              <a:t>例</a:t>
            </a:r>
            <a:r>
              <a:rPr lang="en-US" altLang="zh-CN" sz="2400" b="1" dirty="0" smtClean="0">
                <a:latin typeface="Times New Roman" pitchFamily="18" charset="0"/>
                <a:cs typeface="Times New Roman" pitchFamily="18" charset="0"/>
              </a:rPr>
              <a:t>5-6 </a:t>
            </a:r>
            <a:r>
              <a:rPr lang="zh-CN" altLang="en-US" sz="2400" b="1" dirty="0">
                <a:latin typeface="Times New Roman" pitchFamily="18" charset="0"/>
                <a:cs typeface="Times New Roman" pitchFamily="18" charset="0"/>
              </a:rPr>
              <a:t>对例</a:t>
            </a:r>
            <a:r>
              <a:rPr lang="en-US" altLang="zh-CN" sz="2400" b="1" dirty="0" smtClean="0">
                <a:latin typeface="Times New Roman" pitchFamily="18" charset="0"/>
                <a:cs typeface="Times New Roman" pitchFamily="18" charset="0"/>
              </a:rPr>
              <a:t>5.4</a:t>
            </a:r>
            <a:r>
              <a:rPr lang="zh-CN" altLang="en-US" sz="2400" b="1" dirty="0" smtClean="0">
                <a:latin typeface="Times New Roman" pitchFamily="18" charset="0"/>
                <a:cs typeface="Times New Roman" pitchFamily="18" charset="0"/>
              </a:rPr>
              <a:t>中</a:t>
            </a:r>
            <a:r>
              <a:rPr lang="zh-CN" altLang="en-US" sz="2400" b="1" dirty="0">
                <a:latin typeface="Times New Roman" pitchFamily="18" charset="0"/>
                <a:cs typeface="Times New Roman" pitchFamily="18" charset="0"/>
              </a:rPr>
              <a:t>的信源进行哈夫曼编码 </a:t>
            </a:r>
          </a:p>
        </p:txBody>
      </p:sp>
      <p:sp>
        <p:nvSpPr>
          <p:cNvPr id="60434" name="Line 70"/>
          <p:cNvSpPr>
            <a:spLocks noChangeShapeType="1"/>
          </p:cNvSpPr>
          <p:nvPr/>
        </p:nvSpPr>
        <p:spPr bwMode="auto">
          <a:xfrm>
            <a:off x="1727200" y="4651375"/>
            <a:ext cx="396875" cy="1588"/>
          </a:xfrm>
          <a:prstGeom prst="line">
            <a:avLst/>
          </a:prstGeom>
          <a:noFill/>
          <a:ln w="19050">
            <a:solidFill>
              <a:schemeClr val="tx1"/>
            </a:solidFill>
            <a:round/>
            <a:headEnd/>
            <a:tailEnd type="triangle" w="med" len="med"/>
          </a:ln>
        </p:spPr>
        <p:txBody>
          <a:bodyPr/>
          <a:lstStyle/>
          <a:p>
            <a:endParaRPr lang="zh-CN" altLang="en-US"/>
          </a:p>
        </p:txBody>
      </p:sp>
      <p:sp>
        <p:nvSpPr>
          <p:cNvPr id="60435" name="Line 70"/>
          <p:cNvSpPr>
            <a:spLocks noChangeShapeType="1"/>
          </p:cNvSpPr>
          <p:nvPr/>
        </p:nvSpPr>
        <p:spPr bwMode="auto">
          <a:xfrm>
            <a:off x="1727200" y="4148138"/>
            <a:ext cx="431800" cy="1587"/>
          </a:xfrm>
          <a:prstGeom prst="line">
            <a:avLst/>
          </a:prstGeom>
          <a:noFill/>
          <a:ln w="19050">
            <a:solidFill>
              <a:schemeClr val="tx1"/>
            </a:solidFill>
            <a:round/>
            <a:headEnd/>
            <a:tailEnd type="triangle" w="med" len="med"/>
          </a:ln>
        </p:spPr>
        <p:txBody>
          <a:bodyPr/>
          <a:lstStyle/>
          <a:p>
            <a:endParaRPr lang="zh-CN" altLang="en-US"/>
          </a:p>
        </p:txBody>
      </p:sp>
      <p:sp>
        <p:nvSpPr>
          <p:cNvPr id="60436" name="Line 70"/>
          <p:cNvSpPr>
            <a:spLocks noChangeShapeType="1"/>
          </p:cNvSpPr>
          <p:nvPr/>
        </p:nvSpPr>
        <p:spPr bwMode="auto">
          <a:xfrm>
            <a:off x="1727200" y="3644900"/>
            <a:ext cx="431800" cy="1588"/>
          </a:xfrm>
          <a:prstGeom prst="line">
            <a:avLst/>
          </a:prstGeom>
          <a:noFill/>
          <a:ln w="19050">
            <a:solidFill>
              <a:schemeClr val="tx1"/>
            </a:solidFill>
            <a:round/>
            <a:headEnd/>
            <a:tailEnd type="triangle" w="med" len="med"/>
          </a:ln>
        </p:spPr>
        <p:txBody>
          <a:bodyPr/>
          <a:lstStyle/>
          <a:p>
            <a:endParaRPr lang="zh-CN" altLang="en-US"/>
          </a:p>
        </p:txBody>
      </p:sp>
      <p:sp>
        <p:nvSpPr>
          <p:cNvPr id="60437" name="Line 70"/>
          <p:cNvSpPr>
            <a:spLocks noChangeShapeType="1"/>
          </p:cNvSpPr>
          <p:nvPr/>
        </p:nvSpPr>
        <p:spPr bwMode="auto">
          <a:xfrm>
            <a:off x="1727200" y="3105150"/>
            <a:ext cx="431800" cy="1588"/>
          </a:xfrm>
          <a:prstGeom prst="line">
            <a:avLst/>
          </a:prstGeom>
          <a:noFill/>
          <a:ln w="19050">
            <a:solidFill>
              <a:schemeClr val="tx1"/>
            </a:solidFill>
            <a:round/>
            <a:headEnd/>
            <a:tailEnd type="triangle" w="med" len="med"/>
          </a:ln>
        </p:spPr>
        <p:txBody>
          <a:bodyPr/>
          <a:lstStyle/>
          <a:p>
            <a:endParaRPr lang="zh-CN" altLang="en-US"/>
          </a:p>
        </p:txBody>
      </p:sp>
      <p:sp>
        <p:nvSpPr>
          <p:cNvPr id="60438" name="Line 70"/>
          <p:cNvSpPr>
            <a:spLocks noChangeShapeType="1"/>
          </p:cNvSpPr>
          <p:nvPr/>
        </p:nvSpPr>
        <p:spPr bwMode="auto">
          <a:xfrm>
            <a:off x="1763713" y="2600325"/>
            <a:ext cx="431800" cy="1588"/>
          </a:xfrm>
          <a:prstGeom prst="line">
            <a:avLst/>
          </a:prstGeom>
          <a:noFill/>
          <a:ln w="19050">
            <a:solidFill>
              <a:schemeClr val="tx1"/>
            </a:solidFill>
            <a:round/>
            <a:headEnd/>
            <a:tailEnd type="triangle" w="med" len="med"/>
          </a:ln>
        </p:spPr>
        <p:txBody>
          <a:bodyPr/>
          <a:lstStyle/>
          <a:p>
            <a:endParaRPr lang="zh-CN" altLang="en-US"/>
          </a:p>
        </p:txBody>
      </p:sp>
      <p:sp>
        <p:nvSpPr>
          <p:cNvPr id="60439" name="Line 70"/>
          <p:cNvSpPr>
            <a:spLocks noChangeShapeType="1"/>
          </p:cNvSpPr>
          <p:nvPr/>
        </p:nvSpPr>
        <p:spPr bwMode="auto">
          <a:xfrm>
            <a:off x="2843213" y="4149725"/>
            <a:ext cx="541337" cy="431800"/>
          </a:xfrm>
          <a:prstGeom prst="line">
            <a:avLst/>
          </a:prstGeom>
          <a:noFill/>
          <a:ln w="19050">
            <a:solidFill>
              <a:schemeClr val="tx1"/>
            </a:solidFill>
            <a:round/>
            <a:headEnd/>
            <a:tailEnd type="triangle" w="med" len="med"/>
          </a:ln>
        </p:spPr>
        <p:txBody>
          <a:bodyPr/>
          <a:lstStyle/>
          <a:p>
            <a:endParaRPr lang="zh-CN" altLang="en-US"/>
          </a:p>
        </p:txBody>
      </p:sp>
      <p:sp>
        <p:nvSpPr>
          <p:cNvPr id="60440" name="Line 70"/>
          <p:cNvSpPr>
            <a:spLocks noChangeShapeType="1"/>
          </p:cNvSpPr>
          <p:nvPr/>
        </p:nvSpPr>
        <p:spPr bwMode="auto">
          <a:xfrm>
            <a:off x="2879725" y="3681413"/>
            <a:ext cx="541338" cy="431800"/>
          </a:xfrm>
          <a:prstGeom prst="line">
            <a:avLst/>
          </a:prstGeom>
          <a:noFill/>
          <a:ln w="19050">
            <a:solidFill>
              <a:schemeClr val="tx1"/>
            </a:solidFill>
            <a:round/>
            <a:headEnd/>
            <a:tailEnd type="triangle" w="med" len="med"/>
          </a:ln>
        </p:spPr>
        <p:txBody>
          <a:bodyPr/>
          <a:lstStyle/>
          <a:p>
            <a:endParaRPr lang="zh-CN" altLang="en-US"/>
          </a:p>
        </p:txBody>
      </p:sp>
      <p:sp>
        <p:nvSpPr>
          <p:cNvPr id="60441" name="Line 70"/>
          <p:cNvSpPr>
            <a:spLocks noChangeShapeType="1"/>
          </p:cNvSpPr>
          <p:nvPr/>
        </p:nvSpPr>
        <p:spPr bwMode="auto">
          <a:xfrm>
            <a:off x="2843213" y="3141663"/>
            <a:ext cx="541337" cy="431800"/>
          </a:xfrm>
          <a:prstGeom prst="line">
            <a:avLst/>
          </a:prstGeom>
          <a:noFill/>
          <a:ln w="19050">
            <a:solidFill>
              <a:schemeClr val="tx1"/>
            </a:solidFill>
            <a:round/>
            <a:headEnd/>
            <a:tailEnd type="triangle" w="med" len="med"/>
          </a:ln>
        </p:spPr>
        <p:txBody>
          <a:bodyPr/>
          <a:lstStyle/>
          <a:p>
            <a:endParaRPr lang="zh-CN" altLang="en-US"/>
          </a:p>
        </p:txBody>
      </p:sp>
      <p:sp>
        <p:nvSpPr>
          <p:cNvPr id="60442" name="Line 70"/>
          <p:cNvSpPr>
            <a:spLocks noChangeShapeType="1"/>
          </p:cNvSpPr>
          <p:nvPr/>
        </p:nvSpPr>
        <p:spPr bwMode="auto">
          <a:xfrm>
            <a:off x="2879725" y="2636838"/>
            <a:ext cx="541338" cy="431800"/>
          </a:xfrm>
          <a:prstGeom prst="line">
            <a:avLst/>
          </a:prstGeom>
          <a:noFill/>
          <a:ln w="19050">
            <a:solidFill>
              <a:schemeClr val="tx1"/>
            </a:solidFill>
            <a:round/>
            <a:headEnd/>
            <a:tailEnd type="triangle" w="med" len="med"/>
          </a:ln>
        </p:spPr>
        <p:txBody>
          <a:bodyPr/>
          <a:lstStyle/>
          <a:p>
            <a:endParaRPr lang="zh-CN" altLang="en-US"/>
          </a:p>
        </p:txBody>
      </p:sp>
      <p:sp>
        <p:nvSpPr>
          <p:cNvPr id="60443" name="Line 70"/>
          <p:cNvSpPr>
            <a:spLocks noChangeShapeType="1"/>
          </p:cNvSpPr>
          <p:nvPr/>
        </p:nvSpPr>
        <p:spPr bwMode="auto">
          <a:xfrm>
            <a:off x="5364163" y="3141663"/>
            <a:ext cx="541337" cy="431800"/>
          </a:xfrm>
          <a:prstGeom prst="line">
            <a:avLst/>
          </a:prstGeom>
          <a:noFill/>
          <a:ln w="19050">
            <a:solidFill>
              <a:schemeClr val="tx1"/>
            </a:solidFill>
            <a:round/>
            <a:headEnd/>
            <a:tailEnd type="triangle" w="med" len="med"/>
          </a:ln>
        </p:spPr>
        <p:txBody>
          <a:bodyPr/>
          <a:lstStyle/>
          <a:p>
            <a:endParaRPr lang="zh-CN" altLang="en-US"/>
          </a:p>
        </p:txBody>
      </p:sp>
      <p:sp>
        <p:nvSpPr>
          <p:cNvPr id="60444" name="Line 70"/>
          <p:cNvSpPr>
            <a:spLocks noChangeShapeType="1"/>
          </p:cNvSpPr>
          <p:nvPr/>
        </p:nvSpPr>
        <p:spPr bwMode="auto">
          <a:xfrm>
            <a:off x="4103688" y="3644900"/>
            <a:ext cx="541337" cy="431800"/>
          </a:xfrm>
          <a:prstGeom prst="line">
            <a:avLst/>
          </a:prstGeom>
          <a:noFill/>
          <a:ln w="19050">
            <a:solidFill>
              <a:schemeClr val="tx1"/>
            </a:solidFill>
            <a:round/>
            <a:headEnd/>
            <a:tailEnd type="triangle" w="med" len="med"/>
          </a:ln>
        </p:spPr>
        <p:txBody>
          <a:bodyPr/>
          <a:lstStyle/>
          <a:p>
            <a:endParaRPr lang="zh-CN" altLang="en-US"/>
          </a:p>
        </p:txBody>
      </p:sp>
      <p:sp>
        <p:nvSpPr>
          <p:cNvPr id="60445" name="Line 70"/>
          <p:cNvSpPr>
            <a:spLocks noChangeShapeType="1"/>
          </p:cNvSpPr>
          <p:nvPr/>
        </p:nvSpPr>
        <p:spPr bwMode="auto">
          <a:xfrm>
            <a:off x="4103688" y="3141663"/>
            <a:ext cx="541337" cy="431800"/>
          </a:xfrm>
          <a:prstGeom prst="line">
            <a:avLst/>
          </a:prstGeom>
          <a:noFill/>
          <a:ln w="19050">
            <a:solidFill>
              <a:schemeClr val="tx1"/>
            </a:solidFill>
            <a:round/>
            <a:headEnd/>
            <a:tailEnd type="triangle" w="med" len="med"/>
          </a:ln>
        </p:spPr>
        <p:txBody>
          <a:bodyPr/>
          <a:lstStyle/>
          <a:p>
            <a:endParaRPr lang="zh-CN" altLang="en-US"/>
          </a:p>
        </p:txBody>
      </p:sp>
      <p:sp>
        <p:nvSpPr>
          <p:cNvPr id="60446" name="Line 70"/>
          <p:cNvSpPr>
            <a:spLocks noChangeShapeType="1"/>
          </p:cNvSpPr>
          <p:nvPr/>
        </p:nvSpPr>
        <p:spPr bwMode="auto">
          <a:xfrm>
            <a:off x="4140200" y="2600325"/>
            <a:ext cx="541338" cy="431800"/>
          </a:xfrm>
          <a:prstGeom prst="line">
            <a:avLst/>
          </a:prstGeom>
          <a:noFill/>
          <a:ln w="19050">
            <a:solidFill>
              <a:schemeClr val="tx1"/>
            </a:solidFill>
            <a:round/>
            <a:headEnd/>
            <a:tailEnd type="triangle" w="med" len="med"/>
          </a:ln>
        </p:spPr>
        <p:txBody>
          <a:bodyPr/>
          <a:lstStyle/>
          <a:p>
            <a:endParaRPr lang="zh-CN" altLang="en-US"/>
          </a:p>
        </p:txBody>
      </p:sp>
      <p:sp>
        <p:nvSpPr>
          <p:cNvPr id="60447" name="Line 70"/>
          <p:cNvSpPr>
            <a:spLocks noChangeShapeType="1"/>
          </p:cNvSpPr>
          <p:nvPr/>
        </p:nvSpPr>
        <p:spPr bwMode="auto">
          <a:xfrm>
            <a:off x="5400675" y="2636838"/>
            <a:ext cx="541338" cy="431800"/>
          </a:xfrm>
          <a:prstGeom prst="line">
            <a:avLst/>
          </a:prstGeom>
          <a:noFill/>
          <a:ln w="19050">
            <a:solidFill>
              <a:schemeClr val="tx1"/>
            </a:solidFill>
            <a:round/>
            <a:headEnd/>
            <a:tailEnd type="triangle" w="med" len="med"/>
          </a:ln>
        </p:spPr>
        <p:txBody>
          <a:bodyPr/>
          <a:lstStyle/>
          <a:p>
            <a:endParaRPr lang="zh-CN" altLang="en-US"/>
          </a:p>
        </p:txBody>
      </p:sp>
      <p:sp>
        <p:nvSpPr>
          <p:cNvPr id="60448" name="Line 70"/>
          <p:cNvSpPr>
            <a:spLocks noChangeShapeType="1"/>
          </p:cNvSpPr>
          <p:nvPr/>
        </p:nvSpPr>
        <p:spPr bwMode="auto">
          <a:xfrm>
            <a:off x="6624638" y="2636838"/>
            <a:ext cx="431800" cy="396875"/>
          </a:xfrm>
          <a:prstGeom prst="line">
            <a:avLst/>
          </a:prstGeom>
          <a:noFill/>
          <a:ln w="19050">
            <a:solidFill>
              <a:schemeClr val="tx1"/>
            </a:solidFill>
            <a:round/>
            <a:headEnd/>
            <a:tailEnd type="triangle" w="med" len="med"/>
          </a:ln>
        </p:spPr>
        <p:txBody>
          <a:bodyPr/>
          <a:lstStyle/>
          <a:p>
            <a:endParaRPr lang="zh-CN" altLang="en-US"/>
          </a:p>
        </p:txBody>
      </p:sp>
      <p:sp>
        <p:nvSpPr>
          <p:cNvPr id="58" name="灯片编号占位符 57"/>
          <p:cNvSpPr>
            <a:spLocks noGrp="1"/>
          </p:cNvSpPr>
          <p:nvPr>
            <p:ph type="sldNum" sz="quarter" idx="12"/>
          </p:nvPr>
        </p:nvSpPr>
        <p:spPr/>
        <p:txBody>
          <a:bodyPr/>
          <a:lstStyle/>
          <a:p>
            <a:fld id="{492230B5-C107-4EA4-9C12-97577513A729}" type="slidenum">
              <a:rPr lang="zh-CN" altLang="en-US" smtClean="0"/>
              <a:pPr/>
              <a:t>74</a:t>
            </a:fld>
            <a:endParaRPr lang="zh-CN" altLang="en-US"/>
          </a:p>
        </p:txBody>
      </p:sp>
      <p:sp>
        <p:nvSpPr>
          <p:cNvPr id="60" name="AutoShape 478"/>
          <p:cNvSpPr>
            <a:spLocks/>
          </p:cNvSpPr>
          <p:nvPr/>
        </p:nvSpPr>
        <p:spPr bwMode="auto">
          <a:xfrm>
            <a:off x="5715008" y="5286388"/>
            <a:ext cx="3000396" cy="928694"/>
          </a:xfrm>
          <a:prstGeom prst="borderCallout1">
            <a:avLst>
              <a:gd name="adj1" fmla="val 13213"/>
              <a:gd name="adj2" fmla="val 102787"/>
              <a:gd name="adj3" fmla="val -219980"/>
              <a:gd name="adj4" fmla="val 73954"/>
            </a:avLst>
          </a:prstGeom>
          <a:ln>
            <a:headEnd/>
            <a:tailEnd/>
          </a:ln>
        </p:spPr>
        <p:style>
          <a:lnRef idx="1">
            <a:schemeClr val="accent1"/>
          </a:lnRef>
          <a:fillRef idx="3">
            <a:schemeClr val="accent1"/>
          </a:fillRef>
          <a:effectRef idx="2">
            <a:schemeClr val="accent1"/>
          </a:effectRef>
          <a:fontRef idx="minor">
            <a:schemeClr val="lt1"/>
          </a:fontRef>
        </p:style>
        <p:txBody>
          <a:bodyPr lIns="18000" rIns="18000"/>
          <a:lstStyle/>
          <a:p>
            <a:r>
              <a:rPr kumimoji="0" lang="zh-CN" altLang="en-US" sz="2400" b="1" dirty="0"/>
              <a:t>在图中读取码字的</a:t>
            </a:r>
            <a:r>
              <a:rPr kumimoji="0" lang="zh-CN" altLang="en-US" sz="2400" b="1" dirty="0" smtClean="0"/>
              <a:t>时候</a:t>
            </a:r>
            <a:r>
              <a:rPr kumimoji="0" lang="en-US" altLang="zh-CN" sz="2400" b="1" dirty="0" smtClean="0"/>
              <a:t>，</a:t>
            </a:r>
            <a:r>
              <a:rPr kumimoji="0" lang="zh-CN" altLang="en-US" sz="2400" b="1" dirty="0" smtClean="0"/>
              <a:t>要</a:t>
            </a:r>
            <a:r>
              <a:rPr kumimoji="0" lang="zh-CN" altLang="en-US" sz="2400" b="1" dirty="0">
                <a:solidFill>
                  <a:srgbClr val="FF3300"/>
                </a:solidFill>
              </a:rPr>
              <a:t>从后向前</a:t>
            </a:r>
            <a:r>
              <a:rPr kumimoji="0" lang="zh-CN" altLang="en-US" sz="2400" b="1" dirty="0"/>
              <a:t>读。</a:t>
            </a:r>
          </a:p>
        </p:txBody>
      </p:sp>
    </p:spTree>
    <p:extLst>
      <p:ext uri="{BB962C8B-B14F-4D97-AF65-F5344CB8AC3E}">
        <p14:creationId xmlns:p14="http://schemas.microsoft.com/office/powerpoint/2010/main" val="3774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4"/>
          <p:cNvSpPr>
            <a:spLocks noChangeArrowheads="1"/>
          </p:cNvSpPr>
          <p:nvPr/>
        </p:nvSpPr>
        <p:spPr bwMode="auto">
          <a:xfrm flipV="1">
            <a:off x="2195513" y="2060575"/>
            <a:ext cx="5040312" cy="73025"/>
          </a:xfrm>
          <a:prstGeom prst="rect">
            <a:avLst/>
          </a:prstGeom>
          <a:noFill/>
          <a:ln w="9525">
            <a:noFill/>
            <a:miter lim="800000"/>
            <a:headEnd/>
            <a:tailEnd/>
          </a:ln>
        </p:spPr>
        <p:txBody>
          <a:bodyPr anchor="ctr">
            <a:spAutoFit/>
          </a:bodyPr>
          <a:lstStyle/>
          <a:p>
            <a:endParaRPr lang="zh-CN" altLang="en-US"/>
          </a:p>
        </p:txBody>
      </p:sp>
      <p:graphicFrame>
        <p:nvGraphicFramePr>
          <p:cNvPr id="80952" name="Group 56"/>
          <p:cNvGraphicFramePr>
            <a:graphicFrameLocks noGrp="1"/>
          </p:cNvGraphicFramePr>
          <p:nvPr>
            <p:ph sz="half" idx="2"/>
            <p:extLst/>
          </p:nvPr>
        </p:nvGraphicFramePr>
        <p:xfrm>
          <a:off x="1173163" y="1828703"/>
          <a:ext cx="6553200" cy="3725863"/>
        </p:xfrm>
        <a:graphic>
          <a:graphicData uri="http://schemas.openxmlformats.org/drawingml/2006/table">
            <a:tbl>
              <a:tblPr/>
              <a:tblGrid>
                <a:gridCol w="2070100">
                  <a:extLst>
                    <a:ext uri="{9D8B030D-6E8A-4147-A177-3AD203B41FA5}">
                      <a16:colId xmlns:a16="http://schemas.microsoft.com/office/drawing/2014/main" val="20000"/>
                    </a:ext>
                  </a:extLst>
                </a:gridCol>
                <a:gridCol w="1481138">
                  <a:extLst>
                    <a:ext uri="{9D8B030D-6E8A-4147-A177-3AD203B41FA5}">
                      <a16:colId xmlns:a16="http://schemas.microsoft.com/office/drawing/2014/main" val="20001"/>
                    </a:ext>
                  </a:extLst>
                </a:gridCol>
                <a:gridCol w="1430337">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tblGrid>
              <a:tr h="504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信源符号</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概率</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码字</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a:t>
                      </a:r>
                      <a:r>
                        <a:rPr kumimoji="0" lang="en-US" altLang="zh-CN" sz="24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码长</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4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8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0.20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0.19</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0.18</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0.17</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0.15</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6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1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灯片编号占位符 5"/>
          <p:cNvSpPr>
            <a:spLocks noGrp="1"/>
          </p:cNvSpPr>
          <p:nvPr>
            <p:ph type="sldNum" sz="quarter" idx="12"/>
          </p:nvPr>
        </p:nvSpPr>
        <p:spPr/>
        <p:txBody>
          <a:bodyPr/>
          <a:lstStyle/>
          <a:p>
            <a:pPr>
              <a:defRPr/>
            </a:pPr>
            <a:fld id="{532E3201-0182-4D5F-888A-790D6EC68624}" type="slidenum">
              <a:rPr lang="en-US" altLang="zh-CN" smtClean="0"/>
              <a:pPr>
                <a:defRPr/>
              </a:pPr>
              <a:t>75</a:t>
            </a:fld>
            <a:endParaRPr lang="en-US" altLang="zh-CN"/>
          </a:p>
        </p:txBody>
      </p:sp>
      <p:sp>
        <p:nvSpPr>
          <p:cNvPr id="9" name="Rectangle 2"/>
          <p:cNvSpPr>
            <a:spLocks noGrp="1" noChangeArrowheads="1"/>
          </p:cNvSpPr>
          <p:nvPr>
            <p:ph type="title"/>
          </p:nvPr>
        </p:nvSpPr>
        <p:spPr>
          <a:xfrm>
            <a:off x="791580" y="303095"/>
            <a:ext cx="7072362" cy="785794"/>
          </a:xfrm>
        </p:spPr>
        <p:txBody>
          <a:bodyPr/>
          <a:lstStyle/>
          <a:p>
            <a:pPr eaLnBrk="1" hangingPunct="1"/>
            <a:r>
              <a:rPr lang="zh-CN" altLang="en-US" sz="3600" b="1" dirty="0" smtClean="0">
                <a:latin typeface="宋体" charset="-122"/>
              </a:rPr>
              <a:t>编码结果</a:t>
            </a:r>
          </a:p>
        </p:txBody>
      </p:sp>
    </p:spTree>
    <p:extLst>
      <p:ext uri="{BB962C8B-B14F-4D97-AF65-F5344CB8AC3E}">
        <p14:creationId xmlns:p14="http://schemas.microsoft.com/office/powerpoint/2010/main" val="26210297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173163" y="457200"/>
            <a:ext cx="7772400" cy="851882"/>
          </a:xfrm>
        </p:spPr>
        <p:txBody>
          <a:bodyPr/>
          <a:lstStyle/>
          <a:p>
            <a:r>
              <a:rPr lang="zh-CN" altLang="en-US" sz="3600" dirty="0" smtClean="0">
                <a:latin typeface="宋体" charset="-122"/>
              </a:rPr>
              <a:t>编码结果</a:t>
            </a:r>
            <a:endParaRPr lang="zh-CN" altLang="en-US" sz="3600" b="1" dirty="0" smtClean="0">
              <a:latin typeface="宋体" charset="-122"/>
            </a:endParaRPr>
          </a:p>
        </p:txBody>
      </p:sp>
      <p:sp>
        <p:nvSpPr>
          <p:cNvPr id="24581" name="Text Box 4"/>
          <p:cNvSpPr txBox="1">
            <a:spLocks noChangeArrowheads="1"/>
          </p:cNvSpPr>
          <p:nvPr/>
        </p:nvSpPr>
        <p:spPr bwMode="auto">
          <a:xfrm>
            <a:off x="5786414" y="2099104"/>
            <a:ext cx="2952750" cy="461665"/>
          </a:xfrm>
          <a:prstGeom prst="rect">
            <a:avLst/>
          </a:prstGeom>
          <a:noFill/>
          <a:ln w="9525">
            <a:noFill/>
            <a:miter lim="800000"/>
            <a:headEnd/>
            <a:tailEnd/>
          </a:ln>
        </p:spPr>
        <p:txBody>
          <a:bodyPr>
            <a:spAutoFit/>
          </a:bodyPr>
          <a:lstStyle/>
          <a:p>
            <a:pPr>
              <a:spcBef>
                <a:spcPct val="50000"/>
              </a:spcBef>
            </a:pPr>
            <a:r>
              <a:rPr lang="en-US" altLang="zh-CN" sz="2400" b="1" dirty="0"/>
              <a:t> </a:t>
            </a:r>
            <a:r>
              <a:rPr lang="zh-CN" altLang="en-US" sz="2400" b="1" dirty="0"/>
              <a:t>码元</a:t>
            </a:r>
            <a:r>
              <a:rPr lang="en-US" altLang="zh-CN" sz="2400" b="1" dirty="0"/>
              <a:t>/</a:t>
            </a:r>
            <a:r>
              <a:rPr lang="zh-CN" altLang="en-US" sz="2400" b="1" dirty="0"/>
              <a:t>符号 </a:t>
            </a:r>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578" name="Object 6"/>
          <p:cNvGraphicFramePr>
            <a:graphicFrameLocks noChangeAspect="1"/>
          </p:cNvGraphicFramePr>
          <p:nvPr>
            <p:extLst>
              <p:ext uri="{D42A27DB-BD31-4B8C-83A1-F6EECF244321}">
                <p14:modId xmlns:p14="http://schemas.microsoft.com/office/powerpoint/2010/main" val="2048483982"/>
              </p:ext>
            </p:extLst>
          </p:nvPr>
        </p:nvGraphicFramePr>
        <p:xfrm>
          <a:off x="2008188" y="1844945"/>
          <a:ext cx="3671888" cy="1087438"/>
        </p:xfrm>
        <a:graphic>
          <a:graphicData uri="http://schemas.openxmlformats.org/presentationml/2006/ole">
            <mc:AlternateContent xmlns:mc="http://schemas.openxmlformats.org/markup-compatibility/2006">
              <mc:Choice xmlns:v="urn:schemas-microsoft-com:vml" Requires="v">
                <p:oleObj spid="_x0000_s87374" name="公式" r:id="rId3" imgW="1447800" imgH="431800" progId="Equation.3">
                  <p:embed/>
                </p:oleObj>
              </mc:Choice>
              <mc:Fallback>
                <p:oleObj name="公式" r:id="rId3" imgW="1447800" imgH="431800" progId="Equation.3">
                  <p:embed/>
                  <p:pic>
                    <p:nvPicPr>
                      <p:cNvPr id="2457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188" y="1844945"/>
                        <a:ext cx="3671888" cy="108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4"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579" name="Object 8"/>
          <p:cNvGraphicFramePr>
            <a:graphicFrameLocks noChangeAspect="1"/>
          </p:cNvGraphicFramePr>
          <p:nvPr>
            <p:extLst>
              <p:ext uri="{D42A27DB-BD31-4B8C-83A1-F6EECF244321}">
                <p14:modId xmlns:p14="http://schemas.microsoft.com/office/powerpoint/2010/main" val="4128779071"/>
              </p:ext>
            </p:extLst>
          </p:nvPr>
        </p:nvGraphicFramePr>
        <p:xfrm>
          <a:off x="2927350" y="3091302"/>
          <a:ext cx="4264025" cy="1063625"/>
        </p:xfrm>
        <a:graphic>
          <a:graphicData uri="http://schemas.openxmlformats.org/presentationml/2006/ole">
            <mc:AlternateContent xmlns:mc="http://schemas.openxmlformats.org/markup-compatibility/2006">
              <mc:Choice xmlns:v="urn:schemas-microsoft-com:vml" Requires="v">
                <p:oleObj spid="_x0000_s87375" name="公式" r:id="rId5" imgW="1739880" imgH="431640" progId="Equation.3">
                  <p:embed/>
                </p:oleObj>
              </mc:Choice>
              <mc:Fallback>
                <p:oleObj name="公式" r:id="rId5" imgW="1739880" imgH="431640" progId="Equation.3">
                  <p:embed/>
                  <p:pic>
                    <p:nvPicPr>
                      <p:cNvPr id="24579" name="Object 8"/>
                      <p:cNvPicPr>
                        <a:picLocks noChangeAspect="1" noChangeArrowheads="1"/>
                      </p:cNvPicPr>
                      <p:nvPr/>
                    </p:nvPicPr>
                    <p:blipFill>
                      <a:blip r:embed="rId6"/>
                      <a:srcRect/>
                      <a:stretch>
                        <a:fillRect/>
                      </a:stretch>
                    </p:blipFill>
                    <p:spPr bwMode="auto">
                      <a:xfrm>
                        <a:off x="2927350" y="3091302"/>
                        <a:ext cx="4264025" cy="106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Rectangle 10"/>
          <p:cNvSpPr>
            <a:spLocks noChangeArrowheads="1"/>
          </p:cNvSpPr>
          <p:nvPr/>
        </p:nvSpPr>
        <p:spPr bwMode="auto">
          <a:xfrm>
            <a:off x="1214414" y="1376772"/>
            <a:ext cx="4572000" cy="2246769"/>
          </a:xfrm>
          <a:prstGeom prst="rect">
            <a:avLst/>
          </a:prstGeom>
          <a:noFill/>
          <a:ln w="9525">
            <a:noFill/>
            <a:miter lim="800000"/>
            <a:headEnd/>
            <a:tailEnd/>
          </a:ln>
        </p:spPr>
        <p:txBody>
          <a:bodyPr>
            <a:spAutoFit/>
          </a:bodyPr>
          <a:lstStyle/>
          <a:p>
            <a:r>
              <a:rPr lang="zh-CN" altLang="en-US" sz="2800" b="1" dirty="0" smtClean="0"/>
              <a:t>平均码长</a:t>
            </a:r>
          </a:p>
          <a:p>
            <a:endParaRPr lang="zh-CN" altLang="en-US" sz="2800" b="1" dirty="0" smtClean="0"/>
          </a:p>
          <a:p>
            <a:endParaRPr lang="zh-CN" altLang="en-US" sz="2800" b="1" dirty="0" smtClean="0"/>
          </a:p>
          <a:p>
            <a:endParaRPr lang="zh-CN" altLang="en-US" sz="2800" b="1" dirty="0" smtClean="0"/>
          </a:p>
          <a:p>
            <a:r>
              <a:rPr lang="zh-CN" altLang="en-US" sz="2800" b="1" dirty="0" smtClean="0"/>
              <a:t>编码效率</a:t>
            </a:r>
            <a:endParaRPr lang="zh-CN" altLang="en-US" sz="2800" b="1" dirty="0"/>
          </a:p>
        </p:txBody>
      </p:sp>
      <p:sp>
        <p:nvSpPr>
          <p:cNvPr id="11" name="灯片编号占位符 10"/>
          <p:cNvSpPr>
            <a:spLocks noGrp="1"/>
          </p:cNvSpPr>
          <p:nvPr>
            <p:ph type="sldNum" sz="quarter" idx="12"/>
          </p:nvPr>
        </p:nvSpPr>
        <p:spPr/>
        <p:txBody>
          <a:bodyPr/>
          <a:lstStyle/>
          <a:p>
            <a:fld id="{492230B5-C107-4EA4-9C12-97577513A729}" type="slidenum">
              <a:rPr lang="zh-CN" altLang="en-US" smtClean="0"/>
              <a:pPr/>
              <a:t>76</a:t>
            </a:fld>
            <a:endParaRPr lang="zh-CN" altLang="en-US"/>
          </a:p>
        </p:txBody>
      </p:sp>
      <p:sp>
        <p:nvSpPr>
          <p:cNvPr id="12" name="Rectangle 3"/>
          <p:cNvSpPr txBox="1">
            <a:spLocks noChangeArrowheads="1"/>
          </p:cNvSpPr>
          <p:nvPr/>
        </p:nvSpPr>
        <p:spPr>
          <a:xfrm>
            <a:off x="1079860" y="4760503"/>
            <a:ext cx="3771900" cy="6477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32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例</a:t>
            </a:r>
            <a:r>
              <a:rPr kumimoji="0" lang="en-US" altLang="zh-CN" sz="32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5-4     </a:t>
            </a:r>
            <a:r>
              <a:rPr kumimoji="0" lang="zh-CN" altLang="en-US" sz="32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香农编码</a:t>
            </a:r>
            <a:endParaRPr kumimoji="0" lang="zh-CN" altLang="en-US" sz="32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graphicFrame>
        <p:nvGraphicFramePr>
          <p:cNvPr id="13" name="Object 4"/>
          <p:cNvGraphicFramePr>
            <a:graphicFrameLocks noChangeAspect="1"/>
          </p:cNvGraphicFramePr>
          <p:nvPr>
            <p:extLst>
              <p:ext uri="{D42A27DB-BD31-4B8C-83A1-F6EECF244321}">
                <p14:modId xmlns:p14="http://schemas.microsoft.com/office/powerpoint/2010/main" val="1463763528"/>
              </p:ext>
            </p:extLst>
          </p:nvPr>
        </p:nvGraphicFramePr>
        <p:xfrm>
          <a:off x="1746250" y="5490146"/>
          <a:ext cx="3313112" cy="579438"/>
        </p:xfrm>
        <a:graphic>
          <a:graphicData uri="http://schemas.openxmlformats.org/presentationml/2006/ole">
            <mc:AlternateContent xmlns:mc="http://schemas.openxmlformats.org/markup-compatibility/2006">
              <mc:Choice xmlns:v="urn:schemas-microsoft-com:vml" Requires="v">
                <p:oleObj spid="_x0000_s87376" name="Equation" r:id="rId7" imgW="1307880" imgH="228600" progId="Equation.DSMT4">
                  <p:embed/>
                </p:oleObj>
              </mc:Choice>
              <mc:Fallback>
                <p:oleObj name="Equation" r:id="rId7" imgW="1307880" imgH="228600" progId="Equation.DSMT4">
                  <p:embed/>
                  <p:pic>
                    <p:nvPicPr>
                      <p:cNvPr id="1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250" y="5490146"/>
                        <a:ext cx="3313112"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1389419874"/>
              </p:ext>
            </p:extLst>
          </p:nvPr>
        </p:nvGraphicFramePr>
        <p:xfrm>
          <a:off x="5635625" y="5461062"/>
          <a:ext cx="1555750" cy="563562"/>
        </p:xfrm>
        <a:graphic>
          <a:graphicData uri="http://schemas.openxmlformats.org/presentationml/2006/ole">
            <mc:AlternateContent xmlns:mc="http://schemas.openxmlformats.org/markup-compatibility/2006">
              <mc:Choice xmlns:v="urn:schemas-microsoft-com:vml" Requires="v">
                <p:oleObj spid="_x0000_s87377" name="公式" r:id="rId9" imgW="634680" imgH="228600" progId="Equation.3">
                  <p:embed/>
                </p:oleObj>
              </mc:Choice>
              <mc:Fallback>
                <p:oleObj name="公式" r:id="rId9" imgW="634680" imgH="228600" progId="Equation.3">
                  <p:embed/>
                  <p:pic>
                    <p:nvPicPr>
                      <p:cNvPr id="24579" name="Object 8"/>
                      <p:cNvPicPr>
                        <a:picLocks noChangeAspect="1" noChangeArrowheads="1"/>
                      </p:cNvPicPr>
                      <p:nvPr/>
                    </p:nvPicPr>
                    <p:blipFill>
                      <a:blip r:embed="rId10"/>
                      <a:srcRect/>
                      <a:stretch>
                        <a:fillRect/>
                      </a:stretch>
                    </p:blipFill>
                    <p:spPr bwMode="auto">
                      <a:xfrm>
                        <a:off x="5635625" y="5461062"/>
                        <a:ext cx="1555750" cy="56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0738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03548" y="188640"/>
            <a:ext cx="7772400" cy="756316"/>
          </a:xfrm>
        </p:spPr>
        <p:txBody>
          <a:bodyPr/>
          <a:lstStyle/>
          <a:p>
            <a:pPr algn="ctr"/>
            <a:r>
              <a:rPr lang="zh-CN" altLang="en-US" sz="3600" dirty="0" smtClean="0"/>
              <a:t>哈夫曼编码特点</a:t>
            </a:r>
            <a:endParaRPr lang="zh-CN" altLang="en-US" sz="3600" b="1" dirty="0" smtClean="0">
              <a:latin typeface="宋体" charset="-122"/>
            </a:endParaRPr>
          </a:p>
        </p:txBody>
      </p:sp>
      <p:sp>
        <p:nvSpPr>
          <p:cNvPr id="62467" name="Rectangle 3"/>
          <p:cNvSpPr>
            <a:spLocks noGrp="1" noChangeArrowheads="1"/>
          </p:cNvSpPr>
          <p:nvPr>
            <p:ph type="body" idx="1"/>
          </p:nvPr>
        </p:nvSpPr>
        <p:spPr>
          <a:xfrm>
            <a:off x="642910" y="1142984"/>
            <a:ext cx="8069550" cy="5310352"/>
          </a:xfrm>
        </p:spPr>
        <p:txBody>
          <a:bodyPr>
            <a:normAutofit/>
          </a:bodyPr>
          <a:lstStyle/>
          <a:p>
            <a:pPr marL="261938" indent="-261938" eaLnBrk="1" hangingPunct="1">
              <a:lnSpc>
                <a:spcPct val="115000"/>
              </a:lnSpc>
            </a:pPr>
            <a:r>
              <a:rPr lang="zh-CN" altLang="en-US" sz="2400" dirty="0" smtClean="0">
                <a:latin typeface="Times New Roman" pitchFamily="18" charset="0"/>
              </a:rPr>
              <a:t>哈夫曼编码方法得到的码并非唯一的</a:t>
            </a:r>
            <a:r>
              <a:rPr lang="en-US" altLang="zh-CN" sz="2400" dirty="0" smtClean="0">
                <a:latin typeface="Times New Roman" pitchFamily="18" charset="0"/>
              </a:rPr>
              <a:t>。</a:t>
            </a:r>
            <a:endParaRPr lang="zh-CN" altLang="en-US" sz="2400" dirty="0" smtClean="0">
              <a:latin typeface="Times New Roman" pitchFamily="18" charset="0"/>
            </a:endParaRPr>
          </a:p>
          <a:p>
            <a:pPr marL="261938" indent="-261938" eaLnBrk="1" hangingPunct="1">
              <a:lnSpc>
                <a:spcPct val="115000"/>
              </a:lnSpc>
            </a:pPr>
            <a:r>
              <a:rPr lang="zh-CN" altLang="en-US" sz="2400" dirty="0" smtClean="0">
                <a:latin typeface="Times New Roman" pitchFamily="18" charset="0"/>
              </a:rPr>
              <a:t>每次对信源缩减时，赋予信源最后两个概率最小的符号，</a:t>
            </a:r>
            <a:r>
              <a:rPr lang="zh-CN" altLang="en-US" sz="2400" dirty="0" smtClean="0">
                <a:solidFill>
                  <a:srgbClr val="FF3300"/>
                </a:solidFill>
                <a:latin typeface="Times New Roman" pitchFamily="18" charset="0"/>
              </a:rPr>
              <a:t>用</a:t>
            </a:r>
            <a:r>
              <a:rPr lang="en-US" altLang="zh-CN" sz="2400" dirty="0" smtClean="0">
                <a:solidFill>
                  <a:srgbClr val="FF3300"/>
                </a:solidFill>
                <a:latin typeface="Times New Roman" pitchFamily="18" charset="0"/>
              </a:rPr>
              <a:t>0</a:t>
            </a:r>
            <a:r>
              <a:rPr lang="zh-CN" altLang="en-US" sz="2400" dirty="0" smtClean="0">
                <a:solidFill>
                  <a:srgbClr val="FF3300"/>
                </a:solidFill>
                <a:latin typeface="Times New Roman" pitchFamily="18" charset="0"/>
              </a:rPr>
              <a:t>和</a:t>
            </a:r>
            <a:r>
              <a:rPr lang="en-US" altLang="zh-CN" sz="2400" dirty="0" smtClean="0">
                <a:solidFill>
                  <a:srgbClr val="FF3300"/>
                </a:solidFill>
                <a:latin typeface="Times New Roman" pitchFamily="18" charset="0"/>
              </a:rPr>
              <a:t>1</a:t>
            </a:r>
            <a:r>
              <a:rPr lang="zh-CN" altLang="en-US" sz="2400" dirty="0" smtClean="0">
                <a:solidFill>
                  <a:srgbClr val="FF3300"/>
                </a:solidFill>
                <a:latin typeface="Times New Roman" pitchFamily="18" charset="0"/>
              </a:rPr>
              <a:t>是可以任意的</a:t>
            </a:r>
            <a:r>
              <a:rPr lang="zh-CN" altLang="en-US" sz="2400" dirty="0" smtClean="0">
                <a:latin typeface="Times New Roman" pitchFamily="18" charset="0"/>
              </a:rPr>
              <a:t>，所以可以得到不同的哈夫曼码，但</a:t>
            </a:r>
            <a:r>
              <a:rPr lang="zh-CN" altLang="en-US" sz="2400" dirty="0" smtClean="0">
                <a:solidFill>
                  <a:srgbClr val="FF3300"/>
                </a:solidFill>
                <a:latin typeface="Times New Roman" pitchFamily="18" charset="0"/>
              </a:rPr>
              <a:t>不会影响码字的长度</a:t>
            </a:r>
            <a:r>
              <a:rPr lang="zh-CN" altLang="en-US" sz="2400" dirty="0" smtClean="0">
                <a:latin typeface="Times New Roman" pitchFamily="18" charset="0"/>
              </a:rPr>
              <a:t>。</a:t>
            </a:r>
          </a:p>
          <a:p>
            <a:pPr marL="261938" indent="-261938" eaLnBrk="1" hangingPunct="1">
              <a:lnSpc>
                <a:spcPct val="115000"/>
              </a:lnSpc>
            </a:pPr>
            <a:r>
              <a:rPr lang="zh-CN" altLang="en-US" sz="2400" dirty="0" smtClean="0"/>
              <a:t>对信源进行缩减时，若两个概率最小的符号合并后的概率与其它信源符号的概率相同时，这两者在缩减信源中进行概率排序，其位置放置次序是可以任意的，故会得到不同的哈夫曼码。此时将影响码字的长度，一般将</a:t>
            </a:r>
            <a:r>
              <a:rPr lang="zh-CN" altLang="en-US" sz="2400" dirty="0" smtClean="0">
                <a:solidFill>
                  <a:srgbClr val="FF0000"/>
                </a:solidFill>
              </a:rPr>
              <a:t>合并的概率放在上面</a:t>
            </a:r>
            <a:r>
              <a:rPr lang="zh-CN" altLang="en-US" sz="2400" dirty="0" smtClean="0"/>
              <a:t>，这样可获得</a:t>
            </a:r>
            <a:r>
              <a:rPr lang="zh-CN" altLang="en-US" sz="2400" dirty="0" smtClean="0">
                <a:solidFill>
                  <a:srgbClr val="FF0000"/>
                </a:solidFill>
              </a:rPr>
              <a:t>较小的码方差</a:t>
            </a:r>
            <a:r>
              <a:rPr lang="en-US" altLang="zh-CN" sz="2400" dirty="0" smtClean="0">
                <a:solidFill>
                  <a:srgbClr val="FF0000"/>
                </a:solidFill>
              </a:rPr>
              <a:t>。</a:t>
            </a:r>
          </a:p>
          <a:p>
            <a:pPr marL="261938" indent="-261938">
              <a:lnSpc>
                <a:spcPct val="115000"/>
              </a:lnSpc>
            </a:pPr>
            <a:r>
              <a:rPr lang="zh-CN" altLang="en-US" sz="2400" dirty="0" smtClean="0"/>
              <a:t>不同的编法得到的码字长度</a:t>
            </a:r>
            <a:r>
              <a:rPr lang="en-US" altLang="zh-CN" sz="2400" i="1" dirty="0" err="1" smtClean="0"/>
              <a:t>K</a:t>
            </a:r>
            <a:r>
              <a:rPr lang="en-US" altLang="zh-CN" sz="2400" i="1" baseline="-25000" dirty="0" err="1" smtClean="0"/>
              <a:t>i</a:t>
            </a:r>
            <a:r>
              <a:rPr lang="zh-CN" altLang="en-US" sz="2400" dirty="0" smtClean="0"/>
              <a:t>也不尽相同。</a:t>
            </a:r>
            <a:endParaRPr lang="zh-CN" altLang="en-US" sz="1200" dirty="0" smtClean="0"/>
          </a:p>
          <a:p>
            <a:pPr marL="261938" indent="-261938" eaLnBrk="1" hangingPunct="1">
              <a:lnSpc>
                <a:spcPct val="115000"/>
              </a:lnSpc>
            </a:pPr>
            <a:endParaRPr lang="zh-CN" altLang="en-US" sz="2400" dirty="0" smtClean="0">
              <a:solidFill>
                <a:srgbClr val="FF0000"/>
              </a:solidFill>
            </a:endParaRPr>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77</a:t>
            </a:fld>
            <a:endParaRPr lang="zh-CN" altLang="en-US"/>
          </a:p>
        </p:txBody>
      </p:sp>
    </p:spTree>
    <p:extLst>
      <p:ext uri="{BB962C8B-B14F-4D97-AF65-F5344CB8AC3E}">
        <p14:creationId xmlns:p14="http://schemas.microsoft.com/office/powerpoint/2010/main" val="199964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785786" y="266667"/>
            <a:ext cx="7772400" cy="1110105"/>
          </a:xfrm>
        </p:spPr>
        <p:txBody>
          <a:bodyPr/>
          <a:lstStyle/>
          <a:p>
            <a:pPr eaLnBrk="1" hangingPunct="1"/>
            <a:r>
              <a:rPr lang="zh-CN" altLang="en-US" sz="3600" b="1" dirty="0" smtClean="0">
                <a:latin typeface="宋体" charset="-122"/>
              </a:rPr>
              <a:t>例题</a:t>
            </a:r>
          </a:p>
        </p:txBody>
      </p:sp>
      <p:sp>
        <p:nvSpPr>
          <p:cNvPr id="25604" name="Rectangle 3"/>
          <p:cNvSpPr>
            <a:spLocks noGrp="1" noChangeArrowheads="1"/>
          </p:cNvSpPr>
          <p:nvPr>
            <p:ph type="body" idx="1"/>
          </p:nvPr>
        </p:nvSpPr>
        <p:spPr>
          <a:xfrm>
            <a:off x="788809" y="1241835"/>
            <a:ext cx="7772400" cy="468312"/>
          </a:xfrm>
        </p:spPr>
        <p:txBody>
          <a:bodyPr/>
          <a:lstStyle/>
          <a:p>
            <a:pPr eaLnBrk="1" hangingPunct="1">
              <a:buFont typeface="Monotype Sorts" pitchFamily="2" charset="2"/>
              <a:buNone/>
            </a:pPr>
            <a:r>
              <a:rPr lang="zh-CN" altLang="en-US" sz="2400" dirty="0" smtClean="0"/>
              <a:t>例</a:t>
            </a:r>
            <a:r>
              <a:rPr lang="en-US" altLang="zh-CN" sz="2400" dirty="0" smtClean="0"/>
              <a:t>5-7  </a:t>
            </a:r>
            <a:r>
              <a:rPr lang="zh-CN" altLang="en-US" sz="2400" dirty="0" smtClean="0"/>
              <a:t>设有离散无记忆信源，对其进行哈夫曼编码。</a:t>
            </a:r>
          </a:p>
        </p:txBody>
      </p:sp>
      <p:sp>
        <p:nvSpPr>
          <p:cNvPr id="25605" name="Rectangle 5"/>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5602" name="Object 4"/>
          <p:cNvGraphicFramePr>
            <a:graphicFrameLocks noChangeAspect="1"/>
          </p:cNvGraphicFramePr>
          <p:nvPr/>
        </p:nvGraphicFramePr>
        <p:xfrm>
          <a:off x="2095500" y="1916113"/>
          <a:ext cx="4273550" cy="950912"/>
        </p:xfrm>
        <a:graphic>
          <a:graphicData uri="http://schemas.openxmlformats.org/presentationml/2006/ole">
            <mc:AlternateContent xmlns:mc="http://schemas.openxmlformats.org/markup-compatibility/2006">
              <mc:Choice xmlns:v="urn:schemas-microsoft-com:vml" Requires="v">
                <p:oleObj spid="_x0000_s62808" name="Equation" r:id="rId3" imgW="2108160" imgH="469800" progId="Equation.DSMT4">
                  <p:embed/>
                </p:oleObj>
              </mc:Choice>
              <mc:Fallback>
                <p:oleObj name="Equation" r:id="rId3" imgW="2108160" imgH="469800" progId="Equation.DSMT4">
                  <p:embed/>
                  <p:pic>
                    <p:nvPicPr>
                      <p:cNvPr id="256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1916113"/>
                        <a:ext cx="4273550"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7"/>
          <p:cNvSpPr>
            <a:spLocks noGrp="1"/>
          </p:cNvSpPr>
          <p:nvPr>
            <p:ph type="sldNum" sz="quarter" idx="12"/>
          </p:nvPr>
        </p:nvSpPr>
        <p:spPr/>
        <p:txBody>
          <a:bodyPr/>
          <a:lstStyle/>
          <a:p>
            <a:fld id="{492230B5-C107-4EA4-9C12-97577513A729}" type="slidenum">
              <a:rPr lang="zh-CN" altLang="en-US" smtClean="0"/>
              <a:pPr/>
              <a:t>78</a:t>
            </a:fld>
            <a:endParaRPr lang="zh-CN" altLang="en-US"/>
          </a:p>
        </p:txBody>
      </p:sp>
    </p:spTree>
    <p:extLst>
      <p:ext uri="{BB962C8B-B14F-4D97-AF65-F5344CB8AC3E}">
        <p14:creationId xmlns:p14="http://schemas.microsoft.com/office/powerpoint/2010/main" val="38959262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54050" y="243569"/>
            <a:ext cx="7772400" cy="849564"/>
          </a:xfrm>
        </p:spPr>
        <p:txBody>
          <a:bodyPr/>
          <a:lstStyle/>
          <a:p>
            <a:pPr algn="ctr"/>
            <a:r>
              <a:rPr lang="zh-CN" altLang="en-US" sz="3600" dirty="0" smtClean="0"/>
              <a:t>两种哈夫曼编码比较</a:t>
            </a:r>
            <a:endParaRPr lang="zh-CN" altLang="en-US" sz="3600" b="1" dirty="0" smtClean="0">
              <a:latin typeface="宋体" charset="-122"/>
            </a:endParaRPr>
          </a:p>
        </p:txBody>
      </p:sp>
      <p:sp>
        <p:nvSpPr>
          <p:cNvPr id="63491" name="Rectangle 3"/>
          <p:cNvSpPr>
            <a:spLocks noGrp="1" noChangeArrowheads="1"/>
          </p:cNvSpPr>
          <p:nvPr>
            <p:ph type="body" idx="1"/>
          </p:nvPr>
        </p:nvSpPr>
        <p:spPr>
          <a:xfrm>
            <a:off x="1116013" y="1484313"/>
            <a:ext cx="7772400" cy="2592387"/>
          </a:xfrm>
        </p:spPr>
        <p:txBody>
          <a:bodyPr/>
          <a:lstStyle/>
          <a:p>
            <a:pPr eaLnBrk="1" hangingPunct="1">
              <a:buFont typeface="Monotype Sorts" pitchFamily="2" charset="2"/>
              <a:buNone/>
            </a:pPr>
            <a:r>
              <a:rPr lang="en-US" altLang="zh-CN" sz="2800" smtClean="0">
                <a:latin typeface="Times New Roman" pitchFamily="18" charset="0"/>
              </a:rPr>
              <a:t>0.4             0.4            0.4             0.6             1.0 </a:t>
            </a:r>
          </a:p>
          <a:p>
            <a:pPr eaLnBrk="1" hangingPunct="1">
              <a:buFont typeface="Monotype Sorts" pitchFamily="2" charset="2"/>
              <a:buNone/>
            </a:pPr>
            <a:r>
              <a:rPr lang="en-US" altLang="zh-CN" sz="2800" smtClean="0">
                <a:latin typeface="Times New Roman" pitchFamily="18" charset="0"/>
              </a:rPr>
              <a:t>0.2             0.2            0.4             0.4</a:t>
            </a:r>
          </a:p>
          <a:p>
            <a:pPr eaLnBrk="1" hangingPunct="1">
              <a:buFont typeface="Monotype Sorts" pitchFamily="2" charset="2"/>
              <a:buNone/>
            </a:pPr>
            <a:r>
              <a:rPr lang="en-US" altLang="zh-CN" sz="2800" smtClean="0">
                <a:latin typeface="Times New Roman" pitchFamily="18" charset="0"/>
              </a:rPr>
              <a:t>0.2             0.2            0.2</a:t>
            </a:r>
          </a:p>
          <a:p>
            <a:pPr eaLnBrk="1" hangingPunct="1">
              <a:buFont typeface="Monotype Sorts" pitchFamily="2" charset="2"/>
              <a:buNone/>
            </a:pPr>
            <a:r>
              <a:rPr lang="en-US" altLang="zh-CN" sz="2800" smtClean="0">
                <a:latin typeface="Times New Roman" pitchFamily="18" charset="0"/>
              </a:rPr>
              <a:t>0.1             0.2            </a:t>
            </a:r>
          </a:p>
          <a:p>
            <a:pPr eaLnBrk="1" hangingPunct="1">
              <a:buFont typeface="Monotype Sorts" pitchFamily="2" charset="2"/>
              <a:buNone/>
            </a:pPr>
            <a:r>
              <a:rPr lang="en-US" altLang="zh-CN" sz="2800" smtClean="0">
                <a:latin typeface="Times New Roman" pitchFamily="18" charset="0"/>
              </a:rPr>
              <a:t>0.1</a:t>
            </a:r>
          </a:p>
        </p:txBody>
      </p:sp>
      <p:sp>
        <p:nvSpPr>
          <p:cNvPr id="63492" name="Rectangle 4"/>
          <p:cNvSpPr>
            <a:spLocks noChangeArrowheads="1"/>
          </p:cNvSpPr>
          <p:nvPr/>
        </p:nvSpPr>
        <p:spPr bwMode="auto">
          <a:xfrm>
            <a:off x="928662" y="3968750"/>
            <a:ext cx="7772400" cy="263683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lstStyle/>
          <a:p>
            <a:pPr marL="342900" indent="-342900" eaLnBrk="1" hangingPunct="1">
              <a:spcBef>
                <a:spcPct val="20000"/>
              </a:spcBef>
              <a:buClr>
                <a:schemeClr val="accent1"/>
              </a:buClr>
              <a:buSzPct val="70000"/>
              <a:buFont typeface="Monotype Sorts" pitchFamily="2" charset="2"/>
              <a:buNone/>
            </a:pPr>
            <a:r>
              <a:rPr lang="en-US" altLang="zh-CN" sz="2800" b="1" dirty="0">
                <a:latin typeface="Times New Roman" pitchFamily="18" charset="0"/>
                <a:cs typeface="Times New Roman" pitchFamily="18" charset="0"/>
              </a:rPr>
              <a:t>0.4             0.4            0.4             0.6             1.0 </a:t>
            </a:r>
          </a:p>
          <a:p>
            <a:pPr marL="342900" indent="-342900" eaLnBrk="1" hangingPunct="1">
              <a:spcBef>
                <a:spcPct val="20000"/>
              </a:spcBef>
              <a:buClr>
                <a:schemeClr val="accent1"/>
              </a:buClr>
              <a:buSzPct val="70000"/>
              <a:buFont typeface="Monotype Sorts" pitchFamily="2" charset="2"/>
              <a:buNone/>
            </a:pPr>
            <a:r>
              <a:rPr lang="en-US" altLang="zh-CN" sz="2800" b="1" dirty="0">
                <a:latin typeface="Times New Roman" pitchFamily="18" charset="0"/>
                <a:cs typeface="Times New Roman" pitchFamily="18" charset="0"/>
              </a:rPr>
              <a:t>0.2             0.2            0.4             0.4</a:t>
            </a:r>
          </a:p>
          <a:p>
            <a:pPr marL="342900" indent="-342900" eaLnBrk="1" hangingPunct="1">
              <a:spcBef>
                <a:spcPct val="20000"/>
              </a:spcBef>
              <a:buClr>
                <a:schemeClr val="accent1"/>
              </a:buClr>
              <a:buSzPct val="70000"/>
              <a:buFont typeface="Monotype Sorts" pitchFamily="2" charset="2"/>
              <a:buNone/>
            </a:pPr>
            <a:r>
              <a:rPr lang="en-US" altLang="zh-CN" sz="2800" b="1" dirty="0">
                <a:latin typeface="Times New Roman" pitchFamily="18" charset="0"/>
                <a:cs typeface="Times New Roman" pitchFamily="18" charset="0"/>
              </a:rPr>
              <a:t>0.2             0.2            0.2</a:t>
            </a:r>
          </a:p>
          <a:p>
            <a:pPr marL="342900" indent="-342900" eaLnBrk="1" hangingPunct="1">
              <a:spcBef>
                <a:spcPct val="20000"/>
              </a:spcBef>
              <a:buClr>
                <a:schemeClr val="accent1"/>
              </a:buClr>
              <a:buSzPct val="70000"/>
              <a:buFont typeface="Monotype Sorts" pitchFamily="2" charset="2"/>
              <a:buNone/>
            </a:pPr>
            <a:r>
              <a:rPr lang="en-US" altLang="zh-CN" sz="2800" b="1" dirty="0">
                <a:latin typeface="Times New Roman" pitchFamily="18" charset="0"/>
                <a:cs typeface="Times New Roman" pitchFamily="18" charset="0"/>
              </a:rPr>
              <a:t>0.1             0.2</a:t>
            </a:r>
          </a:p>
          <a:p>
            <a:pPr marL="342900" indent="-342900" eaLnBrk="1" hangingPunct="1">
              <a:spcBef>
                <a:spcPct val="20000"/>
              </a:spcBef>
              <a:buClr>
                <a:schemeClr val="accent1"/>
              </a:buClr>
              <a:buSzPct val="70000"/>
              <a:buFont typeface="Monotype Sorts" pitchFamily="2" charset="2"/>
              <a:buNone/>
            </a:pPr>
            <a:r>
              <a:rPr lang="en-US" altLang="zh-CN" sz="2800" b="1" dirty="0">
                <a:latin typeface="Times New Roman" pitchFamily="18" charset="0"/>
                <a:cs typeface="Times New Roman" pitchFamily="18" charset="0"/>
              </a:rPr>
              <a:t>0.1</a:t>
            </a:r>
          </a:p>
        </p:txBody>
      </p:sp>
      <p:grpSp>
        <p:nvGrpSpPr>
          <p:cNvPr id="2" name="Group 9"/>
          <p:cNvGrpSpPr>
            <a:grpSpLocks/>
          </p:cNvGrpSpPr>
          <p:nvPr/>
        </p:nvGrpSpPr>
        <p:grpSpPr bwMode="auto">
          <a:xfrm>
            <a:off x="1692275" y="3284538"/>
            <a:ext cx="358775" cy="685800"/>
            <a:chOff x="4422" y="164"/>
            <a:chExt cx="226" cy="432"/>
          </a:xfrm>
        </p:grpSpPr>
        <p:sp>
          <p:nvSpPr>
            <p:cNvPr id="63549" name="Line 5"/>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3550" name="Line 6"/>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63551" name="Line 7"/>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63552" name="Text Box 8"/>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grpSp>
        <p:nvGrpSpPr>
          <p:cNvPr id="3" name="Group 10"/>
          <p:cNvGrpSpPr>
            <a:grpSpLocks/>
          </p:cNvGrpSpPr>
          <p:nvPr/>
        </p:nvGrpSpPr>
        <p:grpSpPr bwMode="auto">
          <a:xfrm>
            <a:off x="3276600" y="2781300"/>
            <a:ext cx="358775" cy="685800"/>
            <a:chOff x="4422" y="164"/>
            <a:chExt cx="226" cy="432"/>
          </a:xfrm>
        </p:grpSpPr>
        <p:sp>
          <p:nvSpPr>
            <p:cNvPr id="63545" name="Line 11"/>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3546" name="Line 12"/>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63547" name="Line 13"/>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63548" name="Text Box 14"/>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grpSp>
        <p:nvGrpSpPr>
          <p:cNvPr id="4" name="Group 15"/>
          <p:cNvGrpSpPr>
            <a:grpSpLocks/>
          </p:cNvGrpSpPr>
          <p:nvPr/>
        </p:nvGrpSpPr>
        <p:grpSpPr bwMode="auto">
          <a:xfrm>
            <a:off x="4787900" y="2276475"/>
            <a:ext cx="358775" cy="685800"/>
            <a:chOff x="4422" y="164"/>
            <a:chExt cx="226" cy="432"/>
          </a:xfrm>
        </p:grpSpPr>
        <p:sp>
          <p:nvSpPr>
            <p:cNvPr id="63541" name="Line 16"/>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3542" name="Line 17"/>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63543" name="Line 18"/>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63544" name="Text Box 19"/>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grpSp>
        <p:nvGrpSpPr>
          <p:cNvPr id="5" name="Group 20"/>
          <p:cNvGrpSpPr>
            <a:grpSpLocks/>
          </p:cNvGrpSpPr>
          <p:nvPr/>
        </p:nvGrpSpPr>
        <p:grpSpPr bwMode="auto">
          <a:xfrm>
            <a:off x="6372225" y="1773238"/>
            <a:ext cx="358775" cy="685800"/>
            <a:chOff x="4422" y="164"/>
            <a:chExt cx="226" cy="432"/>
          </a:xfrm>
        </p:grpSpPr>
        <p:sp>
          <p:nvSpPr>
            <p:cNvPr id="63537" name="Line 21"/>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63538" name="Line 22"/>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63539" name="Line 23"/>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63540" name="Text Box 24"/>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sp>
        <p:nvSpPr>
          <p:cNvPr id="63501" name="Line 55"/>
          <p:cNvSpPr>
            <a:spLocks noChangeShapeType="1"/>
          </p:cNvSpPr>
          <p:nvPr/>
        </p:nvSpPr>
        <p:spPr bwMode="auto">
          <a:xfrm flipV="1">
            <a:off x="1716062" y="4832350"/>
            <a:ext cx="865188" cy="11525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02" name="Line 56"/>
          <p:cNvSpPr>
            <a:spLocks noChangeShapeType="1"/>
          </p:cNvSpPr>
          <p:nvPr/>
        </p:nvSpPr>
        <p:spPr bwMode="auto">
          <a:xfrm flipV="1">
            <a:off x="3373412" y="4329113"/>
            <a:ext cx="719138" cy="1223962"/>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03" name="Line 57"/>
          <p:cNvSpPr>
            <a:spLocks noChangeShapeType="1"/>
          </p:cNvSpPr>
          <p:nvPr/>
        </p:nvSpPr>
        <p:spPr bwMode="auto">
          <a:xfrm flipV="1">
            <a:off x="4884712" y="4256088"/>
            <a:ext cx="863600" cy="7207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04" name="Line 58"/>
          <p:cNvSpPr>
            <a:spLocks noChangeShapeType="1"/>
          </p:cNvSpPr>
          <p:nvPr/>
        </p:nvSpPr>
        <p:spPr bwMode="auto">
          <a:xfrm flipV="1">
            <a:off x="6469037" y="4256088"/>
            <a:ext cx="863600" cy="215900"/>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05" name="Line 59"/>
          <p:cNvSpPr>
            <a:spLocks noChangeShapeType="1"/>
          </p:cNvSpPr>
          <p:nvPr/>
        </p:nvSpPr>
        <p:spPr bwMode="auto">
          <a:xfrm flipV="1">
            <a:off x="1979613" y="3357563"/>
            <a:ext cx="863600" cy="215900"/>
          </a:xfrm>
          <a:prstGeom prst="line">
            <a:avLst/>
          </a:prstGeom>
          <a:noFill/>
          <a:ln w="19050">
            <a:solidFill>
              <a:schemeClr val="tx1"/>
            </a:solidFill>
            <a:round/>
            <a:headEnd/>
            <a:tailEnd type="triangle" w="med" len="med"/>
          </a:ln>
        </p:spPr>
        <p:txBody>
          <a:bodyPr/>
          <a:lstStyle/>
          <a:p>
            <a:endParaRPr lang="zh-CN" altLang="en-US"/>
          </a:p>
        </p:txBody>
      </p:sp>
      <p:sp>
        <p:nvSpPr>
          <p:cNvPr id="63506" name="Line 60"/>
          <p:cNvSpPr>
            <a:spLocks noChangeShapeType="1"/>
          </p:cNvSpPr>
          <p:nvPr/>
        </p:nvSpPr>
        <p:spPr bwMode="auto">
          <a:xfrm flipV="1">
            <a:off x="3563938" y="2349500"/>
            <a:ext cx="720725" cy="719138"/>
          </a:xfrm>
          <a:prstGeom prst="line">
            <a:avLst/>
          </a:prstGeom>
          <a:noFill/>
          <a:ln w="19050">
            <a:solidFill>
              <a:schemeClr val="tx1"/>
            </a:solidFill>
            <a:round/>
            <a:headEnd/>
            <a:tailEnd type="triangle" w="med" len="med"/>
          </a:ln>
        </p:spPr>
        <p:txBody>
          <a:bodyPr/>
          <a:lstStyle/>
          <a:p>
            <a:endParaRPr lang="zh-CN" altLang="en-US"/>
          </a:p>
        </p:txBody>
      </p:sp>
      <p:sp>
        <p:nvSpPr>
          <p:cNvPr id="63507" name="Line 61"/>
          <p:cNvSpPr>
            <a:spLocks noChangeShapeType="1"/>
          </p:cNvSpPr>
          <p:nvPr/>
        </p:nvSpPr>
        <p:spPr bwMode="auto">
          <a:xfrm flipV="1">
            <a:off x="5076825" y="1916113"/>
            <a:ext cx="790575" cy="720725"/>
          </a:xfrm>
          <a:prstGeom prst="line">
            <a:avLst/>
          </a:prstGeom>
          <a:noFill/>
          <a:ln w="19050">
            <a:solidFill>
              <a:schemeClr val="tx1"/>
            </a:solidFill>
            <a:round/>
            <a:headEnd/>
            <a:tailEnd type="triangle" w="med" len="med"/>
          </a:ln>
        </p:spPr>
        <p:txBody>
          <a:bodyPr/>
          <a:lstStyle/>
          <a:p>
            <a:endParaRPr lang="zh-CN" altLang="en-US"/>
          </a:p>
        </p:txBody>
      </p:sp>
      <p:sp>
        <p:nvSpPr>
          <p:cNvPr id="63508" name="Line 62"/>
          <p:cNvSpPr>
            <a:spLocks noChangeShapeType="1"/>
          </p:cNvSpPr>
          <p:nvPr/>
        </p:nvSpPr>
        <p:spPr bwMode="auto">
          <a:xfrm flipV="1">
            <a:off x="6659563" y="1773238"/>
            <a:ext cx="828675" cy="323850"/>
          </a:xfrm>
          <a:prstGeom prst="line">
            <a:avLst/>
          </a:prstGeom>
          <a:noFill/>
          <a:ln w="19050">
            <a:solidFill>
              <a:schemeClr val="tx1"/>
            </a:solidFill>
            <a:round/>
            <a:headEnd/>
            <a:tailEnd type="triangle" w="med" len="med"/>
          </a:ln>
        </p:spPr>
        <p:txBody>
          <a:bodyPr/>
          <a:lstStyle/>
          <a:p>
            <a:endParaRPr lang="zh-CN" altLang="en-US"/>
          </a:p>
        </p:txBody>
      </p:sp>
      <p:sp>
        <p:nvSpPr>
          <p:cNvPr id="63509" name="Line 70"/>
          <p:cNvSpPr>
            <a:spLocks noChangeShapeType="1"/>
          </p:cNvSpPr>
          <p:nvPr/>
        </p:nvSpPr>
        <p:spPr bwMode="auto">
          <a:xfrm>
            <a:off x="3348038" y="2349500"/>
            <a:ext cx="863600" cy="466725"/>
          </a:xfrm>
          <a:prstGeom prst="line">
            <a:avLst/>
          </a:prstGeom>
          <a:noFill/>
          <a:ln w="19050">
            <a:solidFill>
              <a:schemeClr val="tx1"/>
            </a:solidFill>
            <a:round/>
            <a:headEnd/>
            <a:tailEnd type="triangle" w="med" len="med"/>
          </a:ln>
        </p:spPr>
        <p:txBody>
          <a:bodyPr/>
          <a:lstStyle/>
          <a:p>
            <a:endParaRPr lang="zh-CN" altLang="en-US"/>
          </a:p>
        </p:txBody>
      </p:sp>
      <p:sp>
        <p:nvSpPr>
          <p:cNvPr id="63510" name="Line 70"/>
          <p:cNvSpPr>
            <a:spLocks noChangeShapeType="1"/>
          </p:cNvSpPr>
          <p:nvPr/>
        </p:nvSpPr>
        <p:spPr bwMode="auto">
          <a:xfrm>
            <a:off x="4932363" y="1808163"/>
            <a:ext cx="863600" cy="466725"/>
          </a:xfrm>
          <a:prstGeom prst="line">
            <a:avLst/>
          </a:prstGeom>
          <a:noFill/>
          <a:ln w="19050">
            <a:solidFill>
              <a:schemeClr val="tx1"/>
            </a:solidFill>
            <a:round/>
            <a:headEnd/>
            <a:tailEnd type="triangle" w="med" len="med"/>
          </a:ln>
        </p:spPr>
        <p:txBody>
          <a:bodyPr/>
          <a:lstStyle/>
          <a:p>
            <a:endParaRPr lang="zh-CN" altLang="en-US"/>
          </a:p>
        </p:txBody>
      </p:sp>
      <p:sp>
        <p:nvSpPr>
          <p:cNvPr id="63511" name="Line 70"/>
          <p:cNvSpPr>
            <a:spLocks noChangeShapeType="1"/>
          </p:cNvSpPr>
          <p:nvPr/>
        </p:nvSpPr>
        <p:spPr bwMode="auto">
          <a:xfrm>
            <a:off x="1763713" y="2276475"/>
            <a:ext cx="936625" cy="0"/>
          </a:xfrm>
          <a:prstGeom prst="line">
            <a:avLst/>
          </a:prstGeom>
          <a:noFill/>
          <a:ln w="19050">
            <a:solidFill>
              <a:schemeClr val="tx1"/>
            </a:solidFill>
            <a:round/>
            <a:headEnd/>
            <a:tailEnd type="triangle" w="med" len="med"/>
          </a:ln>
        </p:spPr>
        <p:txBody>
          <a:bodyPr/>
          <a:lstStyle/>
          <a:p>
            <a:endParaRPr lang="zh-CN" altLang="en-US"/>
          </a:p>
        </p:txBody>
      </p:sp>
      <p:sp>
        <p:nvSpPr>
          <p:cNvPr id="63512" name="Line 70"/>
          <p:cNvSpPr>
            <a:spLocks noChangeShapeType="1"/>
          </p:cNvSpPr>
          <p:nvPr/>
        </p:nvSpPr>
        <p:spPr bwMode="auto">
          <a:xfrm>
            <a:off x="1763713" y="2781300"/>
            <a:ext cx="936625" cy="0"/>
          </a:xfrm>
          <a:prstGeom prst="line">
            <a:avLst/>
          </a:prstGeom>
          <a:noFill/>
          <a:ln w="19050">
            <a:solidFill>
              <a:schemeClr val="tx1"/>
            </a:solidFill>
            <a:round/>
            <a:headEnd/>
            <a:tailEnd type="triangle" w="med" len="med"/>
          </a:ln>
        </p:spPr>
        <p:txBody>
          <a:bodyPr/>
          <a:lstStyle/>
          <a:p>
            <a:endParaRPr lang="zh-CN" altLang="en-US"/>
          </a:p>
        </p:txBody>
      </p:sp>
      <p:sp>
        <p:nvSpPr>
          <p:cNvPr id="63513" name="Line 70"/>
          <p:cNvSpPr>
            <a:spLocks noChangeShapeType="1"/>
          </p:cNvSpPr>
          <p:nvPr/>
        </p:nvSpPr>
        <p:spPr bwMode="auto">
          <a:xfrm>
            <a:off x="1763713" y="1773238"/>
            <a:ext cx="936625" cy="0"/>
          </a:xfrm>
          <a:prstGeom prst="line">
            <a:avLst/>
          </a:prstGeom>
          <a:noFill/>
          <a:ln w="19050">
            <a:solidFill>
              <a:schemeClr val="tx1"/>
            </a:solidFill>
            <a:round/>
            <a:headEnd/>
            <a:tailEnd type="triangle" w="med" len="med"/>
          </a:ln>
        </p:spPr>
        <p:txBody>
          <a:bodyPr/>
          <a:lstStyle/>
          <a:p>
            <a:endParaRPr lang="zh-CN" altLang="en-US"/>
          </a:p>
        </p:txBody>
      </p:sp>
      <p:sp>
        <p:nvSpPr>
          <p:cNvPr id="63514" name="Line 70"/>
          <p:cNvSpPr>
            <a:spLocks noChangeShapeType="1"/>
          </p:cNvSpPr>
          <p:nvPr/>
        </p:nvSpPr>
        <p:spPr bwMode="auto">
          <a:xfrm>
            <a:off x="3311525" y="1773238"/>
            <a:ext cx="936625" cy="0"/>
          </a:xfrm>
          <a:prstGeom prst="line">
            <a:avLst/>
          </a:prstGeom>
          <a:noFill/>
          <a:ln w="19050">
            <a:solidFill>
              <a:schemeClr val="tx1"/>
            </a:solidFill>
            <a:round/>
            <a:headEnd/>
            <a:tailEnd type="triangle" w="med" len="med"/>
          </a:ln>
        </p:spPr>
        <p:txBody>
          <a:bodyPr/>
          <a:lstStyle/>
          <a:p>
            <a:endParaRPr lang="zh-CN" altLang="en-US"/>
          </a:p>
        </p:txBody>
      </p:sp>
      <p:sp>
        <p:nvSpPr>
          <p:cNvPr id="63515" name="Line 70"/>
          <p:cNvSpPr>
            <a:spLocks noChangeShapeType="1"/>
          </p:cNvSpPr>
          <p:nvPr/>
        </p:nvSpPr>
        <p:spPr bwMode="auto">
          <a:xfrm>
            <a:off x="1643037" y="5265738"/>
            <a:ext cx="863600" cy="4667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16" name="Line 70"/>
          <p:cNvSpPr>
            <a:spLocks noChangeShapeType="1"/>
          </p:cNvSpPr>
          <p:nvPr/>
        </p:nvSpPr>
        <p:spPr bwMode="auto">
          <a:xfrm>
            <a:off x="1643037" y="4797425"/>
            <a:ext cx="863600" cy="4667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17" name="Line 70"/>
          <p:cNvSpPr>
            <a:spLocks noChangeShapeType="1"/>
          </p:cNvSpPr>
          <p:nvPr/>
        </p:nvSpPr>
        <p:spPr bwMode="auto">
          <a:xfrm>
            <a:off x="3155925" y="4797425"/>
            <a:ext cx="863600" cy="4667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18" name="Line 70"/>
          <p:cNvSpPr>
            <a:spLocks noChangeShapeType="1"/>
          </p:cNvSpPr>
          <p:nvPr/>
        </p:nvSpPr>
        <p:spPr bwMode="auto">
          <a:xfrm>
            <a:off x="3155925" y="4292600"/>
            <a:ext cx="863600" cy="4667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19" name="Line 70"/>
          <p:cNvSpPr>
            <a:spLocks noChangeShapeType="1"/>
          </p:cNvSpPr>
          <p:nvPr/>
        </p:nvSpPr>
        <p:spPr bwMode="auto">
          <a:xfrm>
            <a:off x="4740250" y="4292600"/>
            <a:ext cx="863600" cy="466725"/>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3520" name="Line 70"/>
          <p:cNvSpPr>
            <a:spLocks noChangeShapeType="1"/>
          </p:cNvSpPr>
          <p:nvPr/>
        </p:nvSpPr>
        <p:spPr bwMode="auto">
          <a:xfrm>
            <a:off x="1608112" y="4257675"/>
            <a:ext cx="863600" cy="0"/>
          </a:xfrm>
          <a:prstGeom prst="line">
            <a:avLst/>
          </a:prstGeom>
          <a:ln>
            <a:headEnd/>
            <a:tailEnd type="triangle" w="med" len="med"/>
          </a:ln>
        </p:spPr>
        <p:style>
          <a:lnRef idx="1">
            <a:schemeClr val="accent1"/>
          </a:lnRef>
          <a:fillRef idx="2">
            <a:schemeClr val="accent1"/>
          </a:fillRef>
          <a:effectRef idx="1">
            <a:schemeClr val="accent1"/>
          </a:effectRef>
          <a:fontRef idx="minor">
            <a:schemeClr val="dk1"/>
          </a:fontRef>
        </p:style>
        <p:txBody>
          <a:bodyPr/>
          <a:lstStyle/>
          <a:p>
            <a:endParaRPr lang="zh-CN" altLang="en-US"/>
          </a:p>
        </p:txBody>
      </p:sp>
      <p:sp>
        <p:nvSpPr>
          <p:cNvPr id="66" name="灯片编号占位符 65"/>
          <p:cNvSpPr>
            <a:spLocks noGrp="1"/>
          </p:cNvSpPr>
          <p:nvPr>
            <p:ph type="sldNum" sz="quarter" idx="12"/>
          </p:nvPr>
        </p:nvSpPr>
        <p:spPr/>
        <p:txBody>
          <a:bodyPr/>
          <a:lstStyle/>
          <a:p>
            <a:fld id="{492230B5-C107-4EA4-9C12-97577513A729}" type="slidenum">
              <a:rPr lang="zh-CN" altLang="en-US" smtClean="0"/>
              <a:pPr/>
              <a:t>79</a:t>
            </a:fld>
            <a:endParaRPr lang="zh-CN" altLang="en-US"/>
          </a:p>
        </p:txBody>
      </p:sp>
      <p:grpSp>
        <p:nvGrpSpPr>
          <p:cNvPr id="68" name="Group 20"/>
          <p:cNvGrpSpPr>
            <a:grpSpLocks/>
          </p:cNvGrpSpPr>
          <p:nvPr/>
        </p:nvGrpSpPr>
        <p:grpSpPr bwMode="auto">
          <a:xfrm>
            <a:off x="6143636" y="4143380"/>
            <a:ext cx="358775" cy="685800"/>
            <a:chOff x="4422" y="164"/>
            <a:chExt cx="226" cy="432"/>
          </a:xfrm>
        </p:grpSpPr>
        <p:sp>
          <p:nvSpPr>
            <p:cNvPr id="69" name="Line 21"/>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70" name="Line 22"/>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71" name="Line 23"/>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72" name="Text Box 24"/>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grpSp>
        <p:nvGrpSpPr>
          <p:cNvPr id="73" name="Group 20"/>
          <p:cNvGrpSpPr>
            <a:grpSpLocks/>
          </p:cNvGrpSpPr>
          <p:nvPr/>
        </p:nvGrpSpPr>
        <p:grpSpPr bwMode="auto">
          <a:xfrm>
            <a:off x="4572000" y="4672026"/>
            <a:ext cx="358775" cy="685800"/>
            <a:chOff x="4422" y="164"/>
            <a:chExt cx="226" cy="432"/>
          </a:xfrm>
        </p:grpSpPr>
        <p:sp>
          <p:nvSpPr>
            <p:cNvPr id="74" name="Line 21"/>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75" name="Line 22"/>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76" name="Line 23"/>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77" name="Text Box 24"/>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grpSp>
        <p:nvGrpSpPr>
          <p:cNvPr id="78" name="Group 20"/>
          <p:cNvGrpSpPr>
            <a:grpSpLocks/>
          </p:cNvGrpSpPr>
          <p:nvPr/>
        </p:nvGrpSpPr>
        <p:grpSpPr bwMode="auto">
          <a:xfrm>
            <a:off x="3000364" y="5214950"/>
            <a:ext cx="358775" cy="685800"/>
            <a:chOff x="4422" y="164"/>
            <a:chExt cx="226" cy="432"/>
          </a:xfrm>
        </p:grpSpPr>
        <p:sp>
          <p:nvSpPr>
            <p:cNvPr id="79" name="Line 21"/>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80" name="Line 22"/>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81" name="Line 23"/>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82" name="Text Box 24"/>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grpSp>
        <p:nvGrpSpPr>
          <p:cNvPr id="83" name="Group 20"/>
          <p:cNvGrpSpPr>
            <a:grpSpLocks/>
          </p:cNvGrpSpPr>
          <p:nvPr/>
        </p:nvGrpSpPr>
        <p:grpSpPr bwMode="auto">
          <a:xfrm>
            <a:off x="1357290" y="5715016"/>
            <a:ext cx="358775" cy="685800"/>
            <a:chOff x="4422" y="164"/>
            <a:chExt cx="226" cy="432"/>
          </a:xfrm>
        </p:grpSpPr>
        <p:sp>
          <p:nvSpPr>
            <p:cNvPr id="84" name="Line 21"/>
            <p:cNvSpPr>
              <a:spLocks noChangeShapeType="1"/>
            </p:cNvSpPr>
            <p:nvPr/>
          </p:nvSpPr>
          <p:spPr bwMode="auto">
            <a:xfrm>
              <a:off x="4468" y="164"/>
              <a:ext cx="136" cy="0"/>
            </a:xfrm>
            <a:prstGeom prst="line">
              <a:avLst/>
            </a:prstGeom>
            <a:noFill/>
            <a:ln w="19050">
              <a:solidFill>
                <a:schemeClr val="tx1"/>
              </a:solidFill>
              <a:round/>
              <a:headEnd/>
              <a:tailEnd/>
            </a:ln>
          </p:spPr>
          <p:txBody>
            <a:bodyPr/>
            <a:lstStyle/>
            <a:p>
              <a:endParaRPr lang="zh-CN" altLang="en-US"/>
            </a:p>
          </p:txBody>
        </p:sp>
        <p:sp>
          <p:nvSpPr>
            <p:cNvPr id="85" name="Line 22"/>
            <p:cNvSpPr>
              <a:spLocks noChangeShapeType="1"/>
            </p:cNvSpPr>
            <p:nvPr/>
          </p:nvSpPr>
          <p:spPr bwMode="auto">
            <a:xfrm>
              <a:off x="4604" y="164"/>
              <a:ext cx="0" cy="408"/>
            </a:xfrm>
            <a:prstGeom prst="line">
              <a:avLst/>
            </a:prstGeom>
            <a:noFill/>
            <a:ln w="19050">
              <a:solidFill>
                <a:schemeClr val="tx1"/>
              </a:solidFill>
              <a:round/>
              <a:headEnd/>
              <a:tailEnd/>
            </a:ln>
          </p:spPr>
          <p:txBody>
            <a:bodyPr/>
            <a:lstStyle/>
            <a:p>
              <a:endParaRPr lang="zh-CN" altLang="en-US"/>
            </a:p>
          </p:txBody>
        </p:sp>
        <p:sp>
          <p:nvSpPr>
            <p:cNvPr id="86" name="Line 23"/>
            <p:cNvSpPr>
              <a:spLocks noChangeShapeType="1"/>
            </p:cNvSpPr>
            <p:nvPr/>
          </p:nvSpPr>
          <p:spPr bwMode="auto">
            <a:xfrm flipH="1">
              <a:off x="4468" y="572"/>
              <a:ext cx="136" cy="0"/>
            </a:xfrm>
            <a:prstGeom prst="line">
              <a:avLst/>
            </a:prstGeom>
            <a:noFill/>
            <a:ln w="19050">
              <a:solidFill>
                <a:schemeClr val="tx1"/>
              </a:solidFill>
              <a:round/>
              <a:headEnd/>
              <a:tailEnd/>
            </a:ln>
          </p:spPr>
          <p:txBody>
            <a:bodyPr/>
            <a:lstStyle/>
            <a:p>
              <a:endParaRPr lang="zh-CN" altLang="en-US"/>
            </a:p>
          </p:txBody>
        </p:sp>
        <p:sp>
          <p:nvSpPr>
            <p:cNvPr id="87" name="Text Box 24"/>
            <p:cNvSpPr txBox="1">
              <a:spLocks noChangeArrowheads="1"/>
            </p:cNvSpPr>
            <p:nvPr/>
          </p:nvSpPr>
          <p:spPr bwMode="auto">
            <a:xfrm>
              <a:off x="4422" y="164"/>
              <a:ext cx="226" cy="432"/>
            </a:xfrm>
            <a:prstGeom prst="rect">
              <a:avLst/>
            </a:prstGeom>
            <a:noFill/>
            <a:ln w="9525">
              <a:noFill/>
              <a:miter lim="800000"/>
              <a:headEnd/>
              <a:tailEnd/>
            </a:ln>
          </p:spPr>
          <p:txBody>
            <a:bodyPr>
              <a:spAutoFit/>
            </a:bodyPr>
            <a:lstStyle/>
            <a:p>
              <a:pPr>
                <a:lnSpc>
                  <a:spcPct val="60000"/>
                </a:lnSpc>
                <a:spcBef>
                  <a:spcPct val="50000"/>
                </a:spcBef>
              </a:pPr>
              <a:r>
                <a:rPr lang="en-US" altLang="zh-CN" sz="2000">
                  <a:solidFill>
                    <a:srgbClr val="FF0000"/>
                  </a:solidFill>
                </a:rPr>
                <a:t>0</a:t>
              </a:r>
            </a:p>
            <a:p>
              <a:pPr>
                <a:lnSpc>
                  <a:spcPct val="85000"/>
                </a:lnSpc>
                <a:spcBef>
                  <a:spcPct val="50000"/>
                </a:spcBef>
              </a:pPr>
              <a:r>
                <a:rPr lang="en-US" altLang="zh-CN" sz="2000">
                  <a:solidFill>
                    <a:srgbClr val="FF0000"/>
                  </a:solidFill>
                </a:rPr>
                <a:t>1</a:t>
              </a:r>
            </a:p>
          </p:txBody>
        </p:sp>
      </p:grpSp>
    </p:spTree>
    <p:extLst>
      <p:ext uri="{BB962C8B-B14F-4D97-AF65-F5344CB8AC3E}">
        <p14:creationId xmlns:p14="http://schemas.microsoft.com/office/powerpoint/2010/main" val="2834331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11158" y="0"/>
            <a:ext cx="7772400" cy="1143000"/>
          </a:xfrm>
        </p:spPr>
        <p:txBody>
          <a:bodyPr/>
          <a:lstStyle/>
          <a:p>
            <a:pPr algn="ctr" eaLnBrk="1" hangingPunct="1"/>
            <a:r>
              <a:rPr lang="zh-CN" altLang="en-US" sz="3600" b="1" dirty="0" smtClean="0"/>
              <a:t>信源编码</a:t>
            </a:r>
          </a:p>
        </p:txBody>
      </p:sp>
      <mc:AlternateContent xmlns:mc="http://schemas.openxmlformats.org/markup-compatibility/2006" xmlns:a14="http://schemas.microsoft.com/office/drawing/2010/main">
        <mc:Choice Requires="a14">
          <p:sp>
            <p:nvSpPr>
              <p:cNvPr id="1028" name="Rectangle 3"/>
              <p:cNvSpPr>
                <a:spLocks noGrp="1" noChangeArrowheads="1"/>
              </p:cNvSpPr>
              <p:nvPr>
                <p:ph type="body" idx="1"/>
              </p:nvPr>
            </p:nvSpPr>
            <p:spPr>
              <a:xfrm>
                <a:off x="720724" y="1158366"/>
                <a:ext cx="7702551" cy="1511300"/>
              </a:xfrm>
            </p:spPr>
            <p:txBody>
              <a:bodyPr/>
              <a:lstStyle/>
              <a:p>
                <a:pPr marL="4763" indent="22225" algn="just">
                  <a:buNone/>
                </a:pPr>
                <a:r>
                  <a:rPr lang="zh-CN" altLang="en-US" sz="2400" dirty="0" smtClean="0">
                    <a:latin typeface="Times New Roman" pitchFamily="18" charset="0"/>
                  </a:rPr>
                  <a:t>如图</a:t>
                </a:r>
                <a:r>
                  <a:rPr lang="en-US" altLang="zh-CN" sz="2400" dirty="0" smtClean="0">
                    <a:latin typeface="Times New Roman" pitchFamily="18" charset="0"/>
                  </a:rPr>
                  <a:t>5-1</a:t>
                </a:r>
                <a:r>
                  <a:rPr lang="zh-CN" altLang="en-US" sz="2400" dirty="0" smtClean="0">
                    <a:latin typeface="Times New Roman" pitchFamily="18" charset="0"/>
                  </a:rPr>
                  <a:t>所示，如果信源输出符号序列长度</a:t>
                </a:r>
                <a:r>
                  <a:rPr lang="en-US" altLang="zh-CN" sz="2400" i="1" dirty="0" smtClean="0">
                    <a:solidFill>
                      <a:srgbClr val="FF0000"/>
                    </a:solidFill>
                    <a:latin typeface="Times New Roman" pitchFamily="18" charset="0"/>
                  </a:rPr>
                  <a:t>L</a:t>
                </a:r>
                <a:r>
                  <a:rPr lang="zh-CN" altLang="en-US" sz="2400" dirty="0" smtClean="0">
                    <a:solidFill>
                      <a:srgbClr val="FF0000"/>
                    </a:solidFill>
                    <a:latin typeface="Times New Roman" pitchFamily="18" charset="0"/>
                  </a:rPr>
                  <a:t>＝</a:t>
                </a:r>
                <a:r>
                  <a:rPr lang="en-US" altLang="zh-CN" sz="2400" dirty="0" smtClean="0">
                    <a:solidFill>
                      <a:srgbClr val="FF0000"/>
                    </a:solidFill>
                    <a:latin typeface="Times New Roman" pitchFamily="18" charset="0"/>
                  </a:rPr>
                  <a:t>1</a:t>
                </a:r>
                <a:r>
                  <a:rPr lang="zh-CN" altLang="en-US" sz="2400" dirty="0" smtClean="0">
                    <a:latin typeface="Times New Roman" pitchFamily="18" charset="0"/>
                  </a:rPr>
                  <a:t>，信源符号集 </a:t>
                </a:r>
                <a14:m>
                  <m:oMath xmlns:m="http://schemas.openxmlformats.org/officeDocument/2006/math">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0"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oMath>
                </a14:m>
                <a:r>
                  <a:rPr lang="en-US" altLang="zh-CN" sz="2400" dirty="0" smtClean="0"/>
                  <a:t> 。</a:t>
                </a:r>
                <a:r>
                  <a:rPr lang="zh-CN" altLang="en-US" sz="2400" dirty="0" smtClean="0">
                    <a:latin typeface="Times New Roman" pitchFamily="18" charset="0"/>
                  </a:rPr>
                  <a:t>信源概率空间为 </a:t>
                </a:r>
              </a:p>
            </p:txBody>
          </p:sp>
        </mc:Choice>
        <mc:Fallback xmlns="">
          <p:sp>
            <p:nvSpPr>
              <p:cNvPr id="1028" name="Rectangle 3"/>
              <p:cNvSpPr>
                <a:spLocks noGrp="1" noRot="1" noChangeAspect="1" noMove="1" noResize="1" noEditPoints="1" noAdjustHandles="1" noChangeArrowheads="1" noChangeShapeType="1" noTextEdit="1"/>
              </p:cNvSpPr>
              <p:nvPr>
                <p:ph type="body" idx="1"/>
              </p:nvPr>
            </p:nvSpPr>
            <p:spPr>
              <a:xfrm>
                <a:off x="720724" y="1158366"/>
                <a:ext cx="7702551" cy="1511300"/>
              </a:xfrm>
              <a:blipFill>
                <a:blip r:embed="rId3"/>
                <a:stretch>
                  <a:fillRect l="-1108" t="-4435" r="-1187"/>
                </a:stretch>
              </a:blipFill>
            </p:spPr>
            <p:txBody>
              <a:bodyPr/>
              <a:lstStyle/>
              <a:p>
                <a:r>
                  <a:rPr lang="zh-CN" altLang="en-US">
                    <a:noFill/>
                  </a:rPr>
                  <a:t> </a:t>
                </a:r>
              </a:p>
            </p:txBody>
          </p:sp>
        </mc:Fallback>
      </mc:AlternateContent>
      <p:graphicFrame>
        <p:nvGraphicFramePr>
          <p:cNvPr id="1026" name="Object 4"/>
          <p:cNvGraphicFramePr>
            <a:graphicFrameLocks noChangeAspect="1"/>
          </p:cNvGraphicFramePr>
          <p:nvPr>
            <p:extLst>
              <p:ext uri="{D42A27DB-BD31-4B8C-83A1-F6EECF244321}">
                <p14:modId xmlns:p14="http://schemas.microsoft.com/office/powerpoint/2010/main" val="2295570130"/>
              </p:ext>
            </p:extLst>
          </p:nvPr>
        </p:nvGraphicFramePr>
        <p:xfrm>
          <a:off x="2262987" y="2396509"/>
          <a:ext cx="4747413" cy="1134792"/>
        </p:xfrm>
        <a:graphic>
          <a:graphicData uri="http://schemas.openxmlformats.org/presentationml/2006/ole">
            <mc:AlternateContent xmlns:mc="http://schemas.openxmlformats.org/markup-compatibility/2006">
              <mc:Choice xmlns:v="urn:schemas-microsoft-com:vml" Requires="v">
                <p:oleObj spid="_x0000_s40412" name="Equation" r:id="rId4" imgW="1498320" imgH="355320" progId="Equation.DSMT4">
                  <p:embed/>
                </p:oleObj>
              </mc:Choice>
              <mc:Fallback>
                <p:oleObj name="Equation" r:id="rId4" imgW="1498320" imgH="355320" progId="Equation.DSMT4">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987" y="2396509"/>
                        <a:ext cx="4747413" cy="1134792"/>
                      </a:xfrm>
                      <a:prstGeom prst="rect">
                        <a:avLst/>
                      </a:prstGeom>
                      <a:noFill/>
                    </p:spPr>
                  </p:pic>
                </p:oleObj>
              </mc:Fallback>
            </mc:AlternateContent>
          </a:graphicData>
        </a:graphic>
      </p:graphicFrame>
      <p:sp>
        <p:nvSpPr>
          <p:cNvPr id="8" name="灯片编号占位符 7"/>
          <p:cNvSpPr>
            <a:spLocks noGrp="1"/>
          </p:cNvSpPr>
          <p:nvPr>
            <p:ph type="sldNum" sz="quarter" idx="12"/>
          </p:nvPr>
        </p:nvSpPr>
        <p:spPr/>
        <p:txBody>
          <a:bodyPr/>
          <a:lstStyle/>
          <a:p>
            <a:fld id="{492230B5-C107-4EA4-9C12-97577513A729}" type="slidenum">
              <a:rPr lang="zh-CN" altLang="en-US" smtClean="0"/>
              <a:pPr/>
              <a:t>8</a:t>
            </a:fld>
            <a:endParaRPr lang="zh-CN" altLang="en-US"/>
          </a:p>
        </p:txBody>
      </p:sp>
      <p:sp>
        <p:nvSpPr>
          <p:cNvPr id="10" name="Rectangle 6"/>
          <p:cNvSpPr>
            <a:spLocks noChangeArrowheads="1"/>
          </p:cNvSpPr>
          <p:nvPr/>
        </p:nvSpPr>
        <p:spPr bwMode="auto">
          <a:xfrm>
            <a:off x="492124" y="3861048"/>
            <a:ext cx="8423276" cy="2456057"/>
          </a:xfrm>
          <a:prstGeom prst="rect">
            <a:avLst/>
          </a:prstGeom>
          <a:noFill/>
          <a:ln w="9525" algn="ctr">
            <a:noFill/>
            <a:miter lim="800000"/>
            <a:headEnd/>
            <a:tailEnd/>
          </a:ln>
          <a:effectLst/>
        </p:spPr>
        <p:txBody>
          <a:bodyPr wrap="square" lIns="0" tIns="0" rIns="0" bIns="0">
            <a:spAutoFit/>
          </a:bodyPr>
          <a:lstStyle/>
          <a:p>
            <a:pPr marL="457200" algn="l" eaLnBrk="0" hangingPunct="0">
              <a:lnSpc>
                <a:spcPct val="125000"/>
              </a:lnSpc>
              <a:spcBef>
                <a:spcPct val="20000"/>
              </a:spcBef>
              <a:buFont typeface="Wingdings" pitchFamily="2" charset="2"/>
              <a:buChar char="Ø"/>
            </a:pPr>
            <a:r>
              <a:rPr lang="zh-CN" altLang="en-US" sz="2400" b="1" dirty="0">
                <a:solidFill>
                  <a:schemeClr val="tx1"/>
                </a:solidFill>
                <a:latin typeface="Times New Roman" pitchFamily="18" charset="0"/>
                <a:cs typeface="Times New Roman" pitchFamily="18" charset="0"/>
              </a:rPr>
              <a:t>需要将这样的信源符号传输。常用的一种信道就是二元信道，它的基本符号集为</a:t>
            </a:r>
            <a:r>
              <a:rPr lang="en-US" altLang="zh-CN" sz="2400" b="1" dirty="0">
                <a:solidFill>
                  <a:schemeClr val="tx1"/>
                </a:solidFill>
                <a:latin typeface="Times New Roman" pitchFamily="18" charset="0"/>
                <a:cs typeface="Times New Roman" pitchFamily="18" charset="0"/>
              </a:rPr>
              <a:t>{0</a:t>
            </a:r>
            <a:r>
              <a:rPr lang="en-US" altLang="zh-CN" sz="2400" b="1" dirty="0" smtClean="0">
                <a:solidFill>
                  <a:schemeClr val="tx1"/>
                </a:solidFill>
                <a:latin typeface="Times New Roman" pitchFamily="18" charset="0"/>
                <a:cs typeface="Times New Roman" pitchFamily="18" charset="0"/>
              </a:rPr>
              <a:t>, 1</a:t>
            </a:r>
            <a:r>
              <a:rPr lang="en-US" altLang="zh-CN" sz="2400" b="1" dirty="0">
                <a:solidFill>
                  <a:schemeClr val="tx1"/>
                </a:solidFill>
                <a:latin typeface="Times New Roman" pitchFamily="18" charset="0"/>
                <a:cs typeface="Times New Roman" pitchFamily="18" charset="0"/>
              </a:rPr>
              <a:t>}</a:t>
            </a:r>
            <a:r>
              <a:rPr lang="zh-CN" altLang="en-US" sz="2400" b="1" dirty="0">
                <a:solidFill>
                  <a:schemeClr val="tx1"/>
                </a:solidFill>
                <a:latin typeface="Times New Roman" pitchFamily="18" charset="0"/>
                <a:cs typeface="Times New Roman" pitchFamily="18" charset="0"/>
              </a:rPr>
              <a:t>。</a:t>
            </a:r>
          </a:p>
          <a:p>
            <a:pPr marL="457200" algn="l" eaLnBrk="0" hangingPunct="0">
              <a:lnSpc>
                <a:spcPct val="125000"/>
              </a:lnSpc>
              <a:spcBef>
                <a:spcPct val="20000"/>
              </a:spcBef>
              <a:buFont typeface="Wingdings" pitchFamily="2" charset="2"/>
              <a:buChar char="Ø"/>
            </a:pPr>
            <a:r>
              <a:rPr lang="zh-CN" altLang="en-US" sz="2400" b="1" dirty="0">
                <a:solidFill>
                  <a:schemeClr val="tx1"/>
                </a:solidFill>
                <a:latin typeface="Times New Roman" pitchFamily="18" charset="0"/>
                <a:cs typeface="Times New Roman" pitchFamily="18" charset="0"/>
              </a:rPr>
              <a:t>若将信源</a:t>
            </a:r>
            <a:r>
              <a:rPr lang="en-US" altLang="zh-CN" sz="2400" b="1" i="1" dirty="0">
                <a:solidFill>
                  <a:schemeClr val="tx1"/>
                </a:solidFill>
                <a:latin typeface="Times New Roman" pitchFamily="18" charset="0"/>
                <a:cs typeface="Times New Roman" pitchFamily="18" charset="0"/>
              </a:rPr>
              <a:t>X</a:t>
            </a:r>
            <a:r>
              <a:rPr lang="zh-CN" altLang="en-US" sz="2400" b="1" dirty="0">
                <a:solidFill>
                  <a:schemeClr val="tx1"/>
                </a:solidFill>
                <a:latin typeface="Times New Roman" pitchFamily="18" charset="0"/>
                <a:cs typeface="Times New Roman" pitchFamily="18" charset="0"/>
              </a:rPr>
              <a:t>通过二元信道传输，就必须把信源符号</a:t>
            </a:r>
            <a:r>
              <a:rPr lang="en-US" altLang="zh-CN" sz="2400" b="1" i="1" dirty="0" err="1">
                <a:solidFill>
                  <a:srgbClr val="74369A"/>
                </a:solidFill>
                <a:latin typeface="Times New Roman" pitchFamily="18" charset="0"/>
                <a:cs typeface="Times New Roman" pitchFamily="18" charset="0"/>
              </a:rPr>
              <a:t>a</a:t>
            </a:r>
            <a:r>
              <a:rPr lang="en-US" altLang="zh-CN" sz="1600" b="1" i="1" baseline="-25000" dirty="0" err="1">
                <a:solidFill>
                  <a:srgbClr val="74369A"/>
                </a:solidFill>
                <a:latin typeface="Times New Roman" pitchFamily="18" charset="0"/>
                <a:cs typeface="Times New Roman" pitchFamily="18" charset="0"/>
              </a:rPr>
              <a:t>i</a:t>
            </a:r>
            <a:r>
              <a:rPr lang="zh-CN" altLang="en-US" sz="2400" b="1" dirty="0">
                <a:solidFill>
                  <a:schemeClr val="tx1"/>
                </a:solidFill>
                <a:latin typeface="Times New Roman" pitchFamily="18" charset="0"/>
                <a:cs typeface="Times New Roman" pitchFamily="18" charset="0"/>
              </a:rPr>
              <a:t>变换成由</a:t>
            </a:r>
            <a:r>
              <a:rPr lang="en-US" altLang="zh-CN" sz="2400" b="1" dirty="0">
                <a:solidFill>
                  <a:schemeClr val="tx1"/>
                </a:solidFill>
                <a:latin typeface="Times New Roman" pitchFamily="18" charset="0"/>
                <a:cs typeface="Times New Roman" pitchFamily="18" charset="0"/>
              </a:rPr>
              <a:t>0</a:t>
            </a:r>
            <a:r>
              <a:rPr lang="en-US" altLang="zh-CN" sz="2400" b="1" dirty="0" smtClean="0">
                <a:solidFill>
                  <a:schemeClr val="tx1"/>
                </a:solidFill>
                <a:latin typeface="Times New Roman" pitchFamily="18" charset="0"/>
                <a:cs typeface="Times New Roman" pitchFamily="18" charset="0"/>
              </a:rPr>
              <a:t>, 1</a:t>
            </a:r>
            <a:r>
              <a:rPr lang="zh-CN" altLang="en-US" sz="2400" b="1" dirty="0">
                <a:solidFill>
                  <a:schemeClr val="tx1"/>
                </a:solidFill>
                <a:latin typeface="Times New Roman" pitchFamily="18" charset="0"/>
                <a:cs typeface="Times New Roman" pitchFamily="18" charset="0"/>
              </a:rPr>
              <a:t>符号组成的</a:t>
            </a:r>
            <a:r>
              <a:rPr lang="zh-CN" altLang="en-US" sz="2400" b="1" dirty="0">
                <a:solidFill>
                  <a:srgbClr val="74369A"/>
                </a:solidFill>
                <a:latin typeface="Times New Roman" pitchFamily="18" charset="0"/>
                <a:cs typeface="Times New Roman" pitchFamily="18" charset="0"/>
              </a:rPr>
              <a:t>码符号序列</a:t>
            </a:r>
            <a:r>
              <a:rPr lang="zh-CN" altLang="en-US" sz="2400" b="1" dirty="0">
                <a:solidFill>
                  <a:schemeClr val="tx1"/>
                </a:solidFill>
                <a:latin typeface="Times New Roman" pitchFamily="18" charset="0"/>
                <a:cs typeface="Times New Roman" pitchFamily="18" charset="0"/>
              </a:rPr>
              <a:t>，这个过程就是</a:t>
            </a:r>
            <a:r>
              <a:rPr lang="zh-CN" altLang="en-US" sz="2400" b="1" dirty="0">
                <a:solidFill>
                  <a:srgbClr val="74369A"/>
                </a:solidFill>
                <a:latin typeface="Times New Roman" pitchFamily="18" charset="0"/>
                <a:cs typeface="Times New Roman" pitchFamily="18" charset="0"/>
              </a:rPr>
              <a:t>信源编码</a:t>
            </a:r>
            <a:r>
              <a:rPr lang="zh-CN" altLang="en-US" sz="2000" b="1" dirty="0">
                <a:solidFill>
                  <a:schemeClr val="tx1"/>
                </a:solidFill>
                <a:latin typeface="Times New Roman" pitchFamily="18" charset="0"/>
                <a:cs typeface="Times New Roman" pitchFamily="18" charset="0"/>
              </a:rPr>
              <a:t> </a:t>
            </a:r>
            <a:r>
              <a:rPr lang="zh-CN" altLang="en-US" sz="2400" b="1" dirty="0" smtClean="0">
                <a:solidFill>
                  <a:schemeClr val="tx1"/>
                </a:solidFill>
                <a:latin typeface="Times New Roman" pitchFamily="18" charset="0"/>
                <a:cs typeface="Times New Roman" pitchFamily="18" charset="0"/>
              </a:rPr>
              <a:t>。</a:t>
            </a:r>
            <a:endParaRPr lang="en-US" altLang="zh-CN" sz="2400" b="1" dirty="0" smtClean="0">
              <a:solidFill>
                <a:schemeClr val="tx1"/>
              </a:solidFill>
              <a:latin typeface="Times New Roman" pitchFamily="18" charset="0"/>
              <a:cs typeface="Times New Roman" pitchFamily="18" charset="0"/>
            </a:endParaRPr>
          </a:p>
          <a:p>
            <a:pPr marL="457200">
              <a:lnSpc>
                <a:spcPct val="125000"/>
              </a:lnSpc>
              <a:spcBef>
                <a:spcPct val="20000"/>
              </a:spcBef>
              <a:buFont typeface="Wingdings" pitchFamily="2" charset="2"/>
              <a:buChar char="Ø"/>
            </a:pPr>
            <a:r>
              <a:rPr lang="zh-CN" altLang="en-US" b="1" dirty="0" smtClean="0">
                <a:solidFill>
                  <a:srgbClr val="FF0000"/>
                </a:solidFill>
              </a:rPr>
              <a:t>如果</a:t>
            </a:r>
            <a:r>
              <a:rPr lang="en-US" altLang="zh-CN" b="1" dirty="0">
                <a:solidFill>
                  <a:srgbClr val="FF0000"/>
                </a:solidFill>
              </a:rPr>
              <a:t>L=2</a:t>
            </a:r>
            <a:r>
              <a:rPr lang="zh-CN" altLang="en-US" b="1" dirty="0">
                <a:solidFill>
                  <a:srgbClr val="FF0000"/>
                </a:solidFill>
              </a:rPr>
              <a:t>，码表多大</a:t>
            </a:r>
            <a:r>
              <a:rPr lang="zh-CN" altLang="en-US"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40415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388810"/>
            <a:ext cx="7772400" cy="1143000"/>
          </a:xfrm>
        </p:spPr>
        <p:txBody>
          <a:bodyPr/>
          <a:lstStyle/>
          <a:p>
            <a:r>
              <a:rPr lang="zh-CN" altLang="en-US" sz="3600" dirty="0" smtClean="0"/>
              <a:t>两种哈夫曼编码比较</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80</a:t>
            </a:fld>
            <a:endParaRPr lang="zh-CN" altLang="en-US"/>
          </a:p>
        </p:txBody>
      </p:sp>
      <p:graphicFrame>
        <p:nvGraphicFramePr>
          <p:cNvPr id="7" name="Group 65"/>
          <p:cNvGraphicFramePr>
            <a:graphicFrameLocks noGrp="1"/>
          </p:cNvGraphicFramePr>
          <p:nvPr>
            <p:extLst>
              <p:ext uri="{D42A27DB-BD31-4B8C-83A1-F6EECF244321}">
                <p14:modId xmlns:p14="http://schemas.microsoft.com/office/powerpoint/2010/main" val="1301895304"/>
              </p:ext>
            </p:extLst>
          </p:nvPr>
        </p:nvGraphicFramePr>
        <p:xfrm>
          <a:off x="571472" y="1785926"/>
          <a:ext cx="7643865" cy="3108960"/>
        </p:xfrm>
        <a:graphic>
          <a:graphicData uri="http://schemas.openxmlformats.org/drawingml/2006/table">
            <a:tbl>
              <a:tblPr/>
              <a:tblGrid>
                <a:gridCol w="1611303">
                  <a:extLst>
                    <a:ext uri="{9D8B030D-6E8A-4147-A177-3AD203B41FA5}">
                      <a16:colId xmlns:a16="http://schemas.microsoft.com/office/drawing/2014/main" val="20000"/>
                    </a:ext>
                  </a:extLst>
                </a:gridCol>
                <a:gridCol w="1370968">
                  <a:extLst>
                    <a:ext uri="{9D8B030D-6E8A-4147-A177-3AD203B41FA5}">
                      <a16:colId xmlns:a16="http://schemas.microsoft.com/office/drawing/2014/main" val="20001"/>
                    </a:ext>
                  </a:extLst>
                </a:gridCol>
                <a:gridCol w="1233418">
                  <a:extLst>
                    <a:ext uri="{9D8B030D-6E8A-4147-A177-3AD203B41FA5}">
                      <a16:colId xmlns:a16="http://schemas.microsoft.com/office/drawing/2014/main" val="20002"/>
                    </a:ext>
                  </a:extLst>
                </a:gridCol>
                <a:gridCol w="1132145">
                  <a:extLst>
                    <a:ext uri="{9D8B030D-6E8A-4147-A177-3AD203B41FA5}">
                      <a16:colId xmlns:a16="http://schemas.microsoft.com/office/drawing/2014/main" val="20003"/>
                    </a:ext>
                  </a:extLst>
                </a:gridCol>
                <a:gridCol w="1165398">
                  <a:extLst>
                    <a:ext uri="{9D8B030D-6E8A-4147-A177-3AD203B41FA5}">
                      <a16:colId xmlns:a16="http://schemas.microsoft.com/office/drawing/2014/main" val="20004"/>
                    </a:ext>
                  </a:extLst>
                </a:gridCol>
                <a:gridCol w="1130633">
                  <a:extLst>
                    <a:ext uri="{9D8B030D-6E8A-4147-A177-3AD203B41FA5}">
                      <a16:colId xmlns:a16="http://schemas.microsoft.com/office/drawing/2014/main" val="20005"/>
                    </a:ext>
                  </a:extLst>
                </a:gridCol>
              </a:tblGrid>
              <a:tr h="73617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信源符 </a:t>
                      </a:r>
                      <a:r>
                        <a:rPr kumimoji="0" lang="en-US" altLang="zh-CN" sz="24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1"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概率</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码字</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a:t>
                      </a:r>
                      <a:r>
                        <a:rPr kumimoji="0" lang="en-US" altLang="zh-CN" sz="2400" b="0" i="1" u="none" strike="noStrike" cap="none" normalizeH="0" baseline="-25000" smtClean="0">
                          <a:ln>
                            <a:noFill/>
                          </a:ln>
                          <a:solidFill>
                            <a:schemeClr val="tx1"/>
                          </a:solidFill>
                          <a:effectLst/>
                          <a:latin typeface="Times New Roman" pitchFamily="18" charset="0"/>
                          <a:ea typeface="宋体" pitchFamily="2" charset="-122"/>
                          <a:cs typeface="Times New Roman" pitchFamily="18" charset="0"/>
                        </a:rPr>
                        <a:t>i1</a:t>
                      </a:r>
                      <a:endParaRPr kumimoji="0" lang="en-US" altLang="zh-CN" sz="2400" b="0" i="0" u="none" strike="noStrike" cap="none" normalizeH="0" baseline="-2500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码长</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400" b="0" i="1"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i1</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码字</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W</a:t>
                      </a:r>
                      <a:r>
                        <a:rPr kumimoji="0" lang="en-US" altLang="zh-CN" sz="2400" b="0" i="1"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码长</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400" b="0" i="1"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i2</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313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0.4</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169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313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70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313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011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44513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713" y="208385"/>
            <a:ext cx="7772400" cy="631540"/>
          </a:xfrm>
        </p:spPr>
        <p:txBody>
          <a:bodyPr/>
          <a:lstStyle/>
          <a:p>
            <a:pPr algn="ctr"/>
            <a:r>
              <a:rPr lang="zh-CN" altLang="en-US" sz="3600" dirty="0" smtClean="0"/>
              <a:t>两种哈夫曼编码比较</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81</a:t>
            </a:fld>
            <a:endParaRPr lang="zh-CN" altLang="en-US"/>
          </a:p>
        </p:txBody>
      </p:sp>
      <p:sp>
        <p:nvSpPr>
          <p:cNvPr id="8" name="Rectangle 4"/>
          <p:cNvSpPr>
            <a:spLocks noChangeArrowheads="1"/>
          </p:cNvSpPr>
          <p:nvPr/>
        </p:nvSpPr>
        <p:spPr bwMode="auto">
          <a:xfrm>
            <a:off x="714348" y="857232"/>
            <a:ext cx="7696200" cy="576262"/>
          </a:xfrm>
          <a:prstGeom prst="rect">
            <a:avLst/>
          </a:prstGeom>
          <a:noFill/>
          <a:ln w="9525">
            <a:noFill/>
            <a:miter lim="800000"/>
            <a:headEnd/>
            <a:tailEnd/>
          </a:ln>
        </p:spPr>
        <p:txBody>
          <a:bodyPr/>
          <a:lstStyle/>
          <a:p>
            <a:pPr marL="342900" indent="-342900" algn="l">
              <a:spcBef>
                <a:spcPct val="20000"/>
              </a:spcBef>
              <a:buFontTx/>
              <a:buChar char="•"/>
            </a:pPr>
            <a:r>
              <a:rPr kumimoji="0" lang="zh-CN" altLang="en-US" sz="2400" b="1" dirty="0">
                <a:solidFill>
                  <a:schemeClr val="tx1"/>
                </a:solidFill>
              </a:rPr>
              <a:t>编法一的平均码长为</a:t>
            </a:r>
          </a:p>
        </p:txBody>
      </p:sp>
      <p:graphicFrame>
        <p:nvGraphicFramePr>
          <p:cNvPr id="9" name="Object 9"/>
          <p:cNvGraphicFramePr>
            <a:graphicFrameLocks noChangeAspect="1"/>
          </p:cNvGraphicFramePr>
          <p:nvPr/>
        </p:nvGraphicFramePr>
        <p:xfrm>
          <a:off x="1289050" y="2714620"/>
          <a:ext cx="7027863" cy="947738"/>
        </p:xfrm>
        <a:graphic>
          <a:graphicData uri="http://schemas.openxmlformats.org/presentationml/2006/ole">
            <mc:AlternateContent xmlns:mc="http://schemas.openxmlformats.org/markup-compatibility/2006">
              <mc:Choice xmlns:v="urn:schemas-microsoft-com:vml" Requires="v">
                <p:oleObj spid="_x0000_s64174" name="Equation" r:id="rId3" imgW="4012920" imgH="431640" progId="Equation.DSMT4">
                  <p:embed/>
                </p:oleObj>
              </mc:Choice>
              <mc:Fallback>
                <p:oleObj name="Equation" r:id="rId3" imgW="4012920" imgH="431640" progId="Equation.DSMT4">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2714620"/>
                        <a:ext cx="7027863"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1"/>
          <p:cNvGraphicFramePr>
            <a:graphicFrameLocks noChangeAspect="1"/>
          </p:cNvGraphicFramePr>
          <p:nvPr/>
        </p:nvGraphicFramePr>
        <p:xfrm>
          <a:off x="1000100" y="1285860"/>
          <a:ext cx="7683500" cy="928694"/>
        </p:xfrm>
        <a:graphic>
          <a:graphicData uri="http://schemas.openxmlformats.org/presentationml/2006/ole">
            <mc:AlternateContent xmlns:mc="http://schemas.openxmlformats.org/markup-compatibility/2006">
              <mc:Choice xmlns:v="urn:schemas-microsoft-com:vml" Requires="v">
                <p:oleObj spid="_x0000_s64175" name="Equation" r:id="rId5" imgW="4292280" imgH="431640" progId="Equation.DSMT4">
                  <p:embed/>
                </p:oleObj>
              </mc:Choice>
              <mc:Fallback>
                <p:oleObj name="Equation" r:id="rId5" imgW="4292280" imgH="431640" progId="Equation.DSMT4">
                  <p:embed/>
                  <p:pic>
                    <p:nvPicPr>
                      <p:cNvPr id="1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00" y="1285860"/>
                        <a:ext cx="7683500" cy="928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3"/>
          <p:cNvSpPr>
            <a:spLocks noChangeArrowheads="1"/>
          </p:cNvSpPr>
          <p:nvPr/>
        </p:nvSpPr>
        <p:spPr bwMode="auto">
          <a:xfrm>
            <a:off x="684213" y="2285992"/>
            <a:ext cx="7696200" cy="576263"/>
          </a:xfrm>
          <a:prstGeom prst="rect">
            <a:avLst/>
          </a:prstGeom>
          <a:noFill/>
          <a:ln w="9525">
            <a:noFill/>
            <a:miter lim="800000"/>
            <a:headEnd/>
            <a:tailEnd/>
          </a:ln>
        </p:spPr>
        <p:txBody>
          <a:bodyPr/>
          <a:lstStyle/>
          <a:p>
            <a:pPr marL="342900" indent="-342900" algn="l">
              <a:spcBef>
                <a:spcPct val="20000"/>
              </a:spcBef>
              <a:buFontTx/>
              <a:buChar char="•"/>
            </a:pPr>
            <a:r>
              <a:rPr kumimoji="0" lang="zh-CN" altLang="en-US" sz="2400" b="1" dirty="0">
                <a:solidFill>
                  <a:schemeClr val="tx1"/>
                </a:solidFill>
              </a:rPr>
              <a:t>编法二的平均码长为</a:t>
            </a:r>
          </a:p>
        </p:txBody>
      </p:sp>
      <p:sp>
        <p:nvSpPr>
          <p:cNvPr id="13" name="Rectangle 3"/>
          <p:cNvSpPr txBox="1">
            <a:spLocks noChangeArrowheads="1"/>
          </p:cNvSpPr>
          <p:nvPr/>
        </p:nvSpPr>
        <p:spPr>
          <a:xfrm>
            <a:off x="785786" y="3767157"/>
            <a:ext cx="7696200" cy="2947991"/>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单符号信源编二进制哈夫曼码</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编码效率主要决定于信源熵和平均码长之比。</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对相同的信源编码</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其熵是一样的</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采用不同的编法</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得到的平均码长可能不同。</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平均码长越短</a:t>
            </a:r>
            <a:r>
              <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编码效率就越高。</a:t>
            </a:r>
            <a:endParaRPr kumimoji="0" lang="en-US" altLang="zh-CN"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indent="-342900">
              <a:spcBef>
                <a:spcPct val="20000"/>
              </a:spcBef>
              <a:buFont typeface="Arial" pitchFamily="34" charset="0"/>
              <a:buChar char="•"/>
              <a:defRPr/>
            </a:pPr>
            <a:r>
              <a:rPr lang="zh-CN" altLang="en-US" sz="2400" b="1" dirty="0" smtClean="0"/>
              <a:t>两种编法的</a:t>
            </a:r>
            <a:r>
              <a:rPr lang="zh-CN" altLang="en-US" sz="2400" b="1" dirty="0" smtClean="0">
                <a:solidFill>
                  <a:srgbClr val="FF3300"/>
                </a:solidFill>
              </a:rPr>
              <a:t>平均码长相同</a:t>
            </a:r>
            <a:r>
              <a:rPr lang="en-US" altLang="zh-CN" sz="2400" b="1" dirty="0" smtClean="0"/>
              <a:t>，</a:t>
            </a:r>
            <a:r>
              <a:rPr lang="zh-CN" altLang="en-US" sz="2400" b="1" dirty="0" smtClean="0"/>
              <a:t>所以</a:t>
            </a:r>
            <a:r>
              <a:rPr lang="zh-CN" altLang="en-US" sz="2400" b="1" dirty="0" smtClean="0">
                <a:solidFill>
                  <a:srgbClr val="FF3300"/>
                </a:solidFill>
              </a:rPr>
              <a:t>编码效率相同</a:t>
            </a:r>
            <a:r>
              <a:rPr lang="zh-CN" altLang="en-US" sz="2400" b="1" dirty="0" smtClean="0"/>
              <a:t>。</a:t>
            </a:r>
          </a:p>
        </p:txBody>
      </p:sp>
    </p:spTree>
    <p:extLst>
      <p:ext uri="{BB962C8B-B14F-4D97-AF65-F5344CB8AC3E}">
        <p14:creationId xmlns:p14="http://schemas.microsoft.com/office/powerpoint/2010/main" val="252395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wipe(left)">
                                      <p:cBhvr>
                                        <p:cTn id="26" dur="1000"/>
                                        <p:tgtEl>
                                          <p:spTgt spid="1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Effect transition="in" filter="wipe(left)">
                                      <p:cBhvr>
                                        <p:cTn id="31" dur="1000"/>
                                        <p:tgtEl>
                                          <p:spTgt spid="1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xEl>
                                              <p:pRg st="2" end="2"/>
                                            </p:txEl>
                                          </p:spTgt>
                                        </p:tgtEl>
                                        <p:attrNameLst>
                                          <p:attrName>style.visibility</p:attrName>
                                        </p:attrNameLst>
                                      </p:cBhvr>
                                      <p:to>
                                        <p:strVal val="visible"/>
                                      </p:to>
                                    </p:set>
                                    <p:animEffect transition="in" filter="wipe(left)">
                                      <p:cBhvr>
                                        <p:cTn id="36" dur="1000"/>
                                        <p:tgtEl>
                                          <p:spTgt spid="1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xEl>
                                              <p:pRg st="3" end="3"/>
                                            </p:txEl>
                                          </p:spTgt>
                                        </p:tgtEl>
                                        <p:attrNameLst>
                                          <p:attrName>style.visibility</p:attrName>
                                        </p:attrNameLst>
                                      </p:cBhvr>
                                      <p:to>
                                        <p:strVal val="visible"/>
                                      </p:to>
                                    </p:set>
                                    <p:animEffect transition="in" filter="wipe(left)">
                                      <p:cBhvr>
                                        <p:cTn id="41" dur="10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10"/>
          <p:cNvSpPr txBox="1">
            <a:spLocks noChangeArrowheads="1"/>
          </p:cNvSpPr>
          <p:nvPr/>
        </p:nvSpPr>
        <p:spPr bwMode="auto">
          <a:xfrm>
            <a:off x="571472" y="934597"/>
            <a:ext cx="8072494" cy="4755148"/>
          </a:xfrm>
          <a:prstGeom prst="rect">
            <a:avLst/>
          </a:prstGeom>
          <a:noFill/>
          <a:ln w="9525">
            <a:noFill/>
            <a:miter lim="800000"/>
            <a:headEnd/>
            <a:tailEnd/>
          </a:ln>
        </p:spPr>
        <p:txBody>
          <a:bodyPr wrap="square">
            <a:spAutoFit/>
          </a:bodyPr>
          <a:lstStyle/>
          <a:p>
            <a:pPr>
              <a:spcBef>
                <a:spcPct val="50000"/>
              </a:spcBef>
            </a:pPr>
            <a:r>
              <a:rPr lang="zh-CN" altLang="en-US" sz="2400" b="1" dirty="0"/>
              <a:t>但两种码的质量是不相同的，用</a:t>
            </a:r>
            <a:r>
              <a:rPr lang="zh-CN" altLang="en-US" sz="2400" b="1" dirty="0">
                <a:solidFill>
                  <a:srgbClr val="FF0000"/>
                </a:solidFill>
              </a:rPr>
              <a:t>码方差</a:t>
            </a:r>
            <a:r>
              <a:rPr lang="zh-CN" altLang="en-US" sz="2400" b="1" dirty="0"/>
              <a:t>描述</a:t>
            </a:r>
          </a:p>
          <a:p>
            <a:pPr>
              <a:spcBef>
                <a:spcPts val="1800"/>
              </a:spcBef>
            </a:pPr>
            <a:endParaRPr lang="zh-CN" altLang="en-US" sz="2400" b="1" dirty="0"/>
          </a:p>
          <a:p>
            <a:pPr>
              <a:spcBef>
                <a:spcPct val="50000"/>
              </a:spcBef>
            </a:pPr>
            <a:endParaRPr lang="en-US" altLang="zh-CN" sz="2400" b="1" dirty="0" smtClean="0"/>
          </a:p>
          <a:p>
            <a:pPr>
              <a:spcBef>
                <a:spcPct val="50000"/>
              </a:spcBef>
            </a:pPr>
            <a:r>
              <a:rPr lang="zh-CN" altLang="en-US" sz="2400" b="1" dirty="0" smtClean="0"/>
              <a:t>第一</a:t>
            </a:r>
            <a:r>
              <a:rPr lang="zh-CN" altLang="en-US" sz="2400" b="1" dirty="0"/>
              <a:t>种方法的码方差为</a:t>
            </a:r>
          </a:p>
          <a:p>
            <a:pPr>
              <a:spcBef>
                <a:spcPct val="50000"/>
              </a:spcBef>
            </a:pPr>
            <a:endParaRPr lang="zh-CN" altLang="en-US" sz="2400" b="1" dirty="0"/>
          </a:p>
          <a:p>
            <a:pPr>
              <a:spcBef>
                <a:spcPct val="50000"/>
              </a:spcBef>
            </a:pPr>
            <a:r>
              <a:rPr lang="zh-CN" altLang="en-US" sz="2400" b="1" dirty="0"/>
              <a:t>第二种方法的码方差为</a:t>
            </a:r>
          </a:p>
          <a:p>
            <a:pPr>
              <a:spcBef>
                <a:spcPct val="50000"/>
              </a:spcBef>
            </a:pPr>
            <a:endParaRPr lang="zh-CN" altLang="en-US" sz="2400" b="1" dirty="0"/>
          </a:p>
          <a:p>
            <a:pPr>
              <a:spcBef>
                <a:spcPct val="50000"/>
              </a:spcBef>
            </a:pPr>
            <a:r>
              <a:rPr lang="zh-CN" altLang="en-US" sz="2400" b="1" dirty="0"/>
              <a:t>可见，第二种方法的码方差比第一种方法的码方差小许多，也就是说第二种方法的</a:t>
            </a:r>
            <a:r>
              <a:rPr lang="en-US" altLang="zh-CN" sz="2400" b="1" dirty="0"/>
              <a:t>Huffman</a:t>
            </a:r>
            <a:r>
              <a:rPr lang="zh-CN" altLang="en-US" sz="2400" b="1" dirty="0"/>
              <a:t>码的质量</a:t>
            </a:r>
            <a:r>
              <a:rPr lang="zh-CN" altLang="en-US" sz="2400" b="1" dirty="0" smtClean="0"/>
              <a:t>要好。</a:t>
            </a:r>
            <a:endParaRPr lang="zh-CN" altLang="en-US" sz="2400" b="1" dirty="0"/>
          </a:p>
        </p:txBody>
      </p:sp>
      <p:sp>
        <p:nvSpPr>
          <p:cNvPr id="27653" name="Rectangle 2"/>
          <p:cNvSpPr>
            <a:spLocks noGrp="1" noChangeArrowheads="1"/>
          </p:cNvSpPr>
          <p:nvPr>
            <p:ph type="title"/>
          </p:nvPr>
        </p:nvSpPr>
        <p:spPr>
          <a:xfrm>
            <a:off x="869201" y="233369"/>
            <a:ext cx="7772400" cy="638161"/>
          </a:xfrm>
        </p:spPr>
        <p:txBody>
          <a:bodyPr/>
          <a:lstStyle/>
          <a:p>
            <a:pPr algn="ctr"/>
            <a:r>
              <a:rPr lang="zh-CN" altLang="en-US" sz="3600" dirty="0" smtClean="0"/>
              <a:t>两种哈夫曼编码比较</a:t>
            </a:r>
            <a:endParaRPr lang="zh-CN" altLang="en-US" sz="3600" b="1" dirty="0" smtClean="0">
              <a:latin typeface="宋体" charset="-122"/>
            </a:endParaRPr>
          </a:p>
        </p:txBody>
      </p:sp>
      <p:sp>
        <p:nvSpPr>
          <p:cNvPr id="2765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650" name="Object 4"/>
          <p:cNvGraphicFramePr>
            <a:graphicFrameLocks noChangeAspect="1"/>
          </p:cNvGraphicFramePr>
          <p:nvPr>
            <p:extLst>
              <p:ext uri="{D42A27DB-BD31-4B8C-83A1-F6EECF244321}">
                <p14:modId xmlns:p14="http://schemas.microsoft.com/office/powerpoint/2010/main" val="1799029550"/>
              </p:ext>
            </p:extLst>
          </p:nvPr>
        </p:nvGraphicFramePr>
        <p:xfrm>
          <a:off x="1268323" y="1514167"/>
          <a:ext cx="6048634" cy="985351"/>
        </p:xfrm>
        <a:graphic>
          <a:graphicData uri="http://schemas.openxmlformats.org/presentationml/2006/ole">
            <mc:AlternateContent xmlns:mc="http://schemas.openxmlformats.org/markup-compatibility/2006">
              <mc:Choice xmlns:v="urn:schemas-microsoft-com:vml" Requires="v">
                <p:oleObj spid="_x0000_s94212" name="公式" r:id="rId3" imgW="2743200" imgH="444240" progId="Equation.3">
                  <p:embed/>
                </p:oleObj>
              </mc:Choice>
              <mc:Fallback>
                <p:oleObj name="公式" r:id="rId3" imgW="2743200" imgH="444240" progId="Equation.3">
                  <p:embed/>
                  <p:pic>
                    <p:nvPicPr>
                      <p:cNvPr id="27650" name="Object 4"/>
                      <p:cNvPicPr>
                        <a:picLocks noChangeAspect="1" noChangeArrowheads="1"/>
                      </p:cNvPicPr>
                      <p:nvPr/>
                    </p:nvPicPr>
                    <p:blipFill>
                      <a:blip r:embed="rId4"/>
                      <a:srcRect/>
                      <a:stretch>
                        <a:fillRect/>
                      </a:stretch>
                    </p:blipFill>
                    <p:spPr bwMode="auto">
                      <a:xfrm>
                        <a:off x="1268323" y="1514167"/>
                        <a:ext cx="6048634" cy="985351"/>
                      </a:xfrm>
                      <a:prstGeom prst="rect">
                        <a:avLst/>
                      </a:prstGeom>
                      <a:noFill/>
                      <a:extLst/>
                    </p:spPr>
                  </p:pic>
                </p:oleObj>
              </mc:Fallback>
            </mc:AlternateContent>
          </a:graphicData>
        </a:graphic>
      </p:graphicFrame>
      <p:sp>
        <p:nvSpPr>
          <p:cNvPr id="27655" name="Rectangle 7"/>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651" name="Object 6"/>
          <p:cNvGraphicFramePr>
            <a:graphicFrameLocks noChangeAspect="1"/>
          </p:cNvGraphicFramePr>
          <p:nvPr>
            <p:extLst>
              <p:ext uri="{D42A27DB-BD31-4B8C-83A1-F6EECF244321}">
                <p14:modId xmlns:p14="http://schemas.microsoft.com/office/powerpoint/2010/main" val="2917614117"/>
              </p:ext>
            </p:extLst>
          </p:nvPr>
        </p:nvGraphicFramePr>
        <p:xfrm>
          <a:off x="3331350" y="2985294"/>
          <a:ext cx="1765300" cy="649287"/>
        </p:xfrm>
        <a:graphic>
          <a:graphicData uri="http://schemas.openxmlformats.org/presentationml/2006/ole">
            <mc:AlternateContent xmlns:mc="http://schemas.openxmlformats.org/markup-compatibility/2006">
              <mc:Choice xmlns:v="urn:schemas-microsoft-com:vml" Requires="v">
                <p:oleObj spid="_x0000_s94213" name="公式" r:id="rId5" imgW="647700" imgH="241300" progId="Equation.3">
                  <p:embed/>
                </p:oleObj>
              </mc:Choice>
              <mc:Fallback>
                <p:oleObj name="公式" r:id="rId5" imgW="647700" imgH="241300" progId="Equation.3">
                  <p:embed/>
                  <p:pic>
                    <p:nvPicPr>
                      <p:cNvPr id="2765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350" y="2985294"/>
                        <a:ext cx="1765300"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6" name="Rectangle 9"/>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652" name="Object 8"/>
          <p:cNvGraphicFramePr>
            <a:graphicFrameLocks noChangeAspect="1"/>
          </p:cNvGraphicFramePr>
          <p:nvPr>
            <p:extLst>
              <p:ext uri="{D42A27DB-BD31-4B8C-83A1-F6EECF244321}">
                <p14:modId xmlns:p14="http://schemas.microsoft.com/office/powerpoint/2010/main" val="3173767054"/>
              </p:ext>
            </p:extLst>
          </p:nvPr>
        </p:nvGraphicFramePr>
        <p:xfrm>
          <a:off x="3278168" y="4120357"/>
          <a:ext cx="1871663" cy="658812"/>
        </p:xfrm>
        <a:graphic>
          <a:graphicData uri="http://schemas.openxmlformats.org/presentationml/2006/ole">
            <mc:AlternateContent xmlns:mc="http://schemas.openxmlformats.org/markup-compatibility/2006">
              <mc:Choice xmlns:v="urn:schemas-microsoft-com:vml" Requires="v">
                <p:oleObj spid="_x0000_s94214" name="公式" r:id="rId7" imgW="672808" imgH="241195" progId="Equation.3">
                  <p:embed/>
                </p:oleObj>
              </mc:Choice>
              <mc:Fallback>
                <p:oleObj name="公式" r:id="rId7" imgW="672808" imgH="241195" progId="Equation.3">
                  <p:embed/>
                  <p:pic>
                    <p:nvPicPr>
                      <p:cNvPr id="2765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8168" y="4120357"/>
                        <a:ext cx="1871663"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灯片编号占位符 10"/>
          <p:cNvSpPr>
            <a:spLocks noGrp="1"/>
          </p:cNvSpPr>
          <p:nvPr>
            <p:ph type="sldNum" sz="quarter" idx="12"/>
          </p:nvPr>
        </p:nvSpPr>
        <p:spPr/>
        <p:txBody>
          <a:bodyPr/>
          <a:lstStyle/>
          <a:p>
            <a:fld id="{492230B5-C107-4EA4-9C12-97577513A729}" type="slidenum">
              <a:rPr lang="zh-CN" altLang="en-US" smtClean="0"/>
              <a:pPr/>
              <a:t>82</a:t>
            </a:fld>
            <a:endParaRPr lang="zh-CN" altLang="en-US"/>
          </a:p>
        </p:txBody>
      </p:sp>
    </p:spTree>
    <p:extLst>
      <p:ext uri="{BB962C8B-B14F-4D97-AF65-F5344CB8AC3E}">
        <p14:creationId xmlns:p14="http://schemas.microsoft.com/office/powerpoint/2010/main" val="28492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840" y="269875"/>
            <a:ext cx="7772400" cy="1143000"/>
          </a:xfrm>
        </p:spPr>
        <p:txBody>
          <a:bodyPr/>
          <a:lstStyle/>
          <a:p>
            <a:pPr algn="ctr"/>
            <a:r>
              <a:rPr lang="zh-CN" altLang="en-US" sz="3600" dirty="0" smtClean="0"/>
              <a:t>两种哈夫曼编码比较</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83</a:t>
            </a:fld>
            <a:endParaRPr lang="zh-CN" altLang="en-US"/>
          </a:p>
        </p:txBody>
      </p:sp>
      <p:sp>
        <p:nvSpPr>
          <p:cNvPr id="7" name="Rectangle 3"/>
          <p:cNvSpPr txBox="1">
            <a:spLocks noChangeArrowheads="1"/>
          </p:cNvSpPr>
          <p:nvPr/>
        </p:nvSpPr>
        <p:spPr>
          <a:xfrm>
            <a:off x="685800" y="1412875"/>
            <a:ext cx="8172480" cy="525621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第一种方法编出的</a:t>
            </a:r>
            <a:r>
              <a:rPr kumimoji="0" lang="en-US" altLang="zh-CN" sz="2400" b="1" i="0" u="none" strike="noStrike" kern="1200" cap="none" spc="0" normalizeH="0" baseline="0" noProof="0" dirty="0" smtClean="0">
                <a:ln>
                  <a:noFill/>
                </a:ln>
                <a:effectLst/>
                <a:uLnTx/>
                <a:uFillTx/>
                <a:latin typeface="宋体" charset="-122"/>
                <a:ea typeface="+mn-ea"/>
                <a:cs typeface="Times New Roman" pitchFamily="18" charset="0"/>
              </a:rPr>
              <a:t>5</a:t>
            </a: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个码字有</a:t>
            </a:r>
            <a:r>
              <a:rPr kumimoji="0" lang="en-US" altLang="zh-CN" sz="2400" b="1" i="0" u="none" strike="noStrike" kern="1200" cap="none" spc="0" normalizeH="0" baseline="0" noProof="0" dirty="0" smtClean="0">
                <a:ln>
                  <a:noFill/>
                </a:ln>
                <a:effectLst/>
                <a:uLnTx/>
                <a:uFillTx/>
                <a:latin typeface="宋体" charset="-122"/>
                <a:ea typeface="+mn-ea"/>
                <a:cs typeface="Times New Roman" pitchFamily="18" charset="0"/>
              </a:rPr>
              <a:t>4</a:t>
            </a: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种不同的码长；</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第二种方法编出的码字只有</a:t>
            </a:r>
            <a:r>
              <a:rPr kumimoji="0" lang="en-US" altLang="zh-CN" sz="2400" b="1" i="0" u="none" strike="noStrike" kern="1200" cap="none" spc="0" normalizeH="0" baseline="0" noProof="0" dirty="0" smtClean="0">
                <a:ln>
                  <a:noFill/>
                </a:ln>
                <a:effectLst/>
                <a:uLnTx/>
                <a:uFillTx/>
                <a:latin typeface="宋体" charset="-122"/>
                <a:ea typeface="+mn-ea"/>
                <a:cs typeface="Times New Roman" pitchFamily="18" charset="0"/>
              </a:rPr>
              <a:t>2</a:t>
            </a: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种不同的码长；</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第二种编码方法更简单、更容易实现</a:t>
            </a:r>
            <a:r>
              <a:rPr kumimoji="0" lang="en-US" altLang="zh-CN" sz="2400" b="1" i="0" u="none" strike="noStrike" kern="1200" cap="none" spc="0" normalizeH="0" baseline="0" noProof="0" dirty="0" smtClean="0">
                <a:ln>
                  <a:noFill/>
                </a:ln>
                <a:effectLst/>
                <a:uLnTx/>
                <a:uFillTx/>
                <a:latin typeface="宋体" charset="-122"/>
                <a:ea typeface="+mn-ea"/>
                <a:cs typeface="Times New Roman" pitchFamily="18" charset="0"/>
              </a:rPr>
              <a:t>，</a:t>
            </a:r>
            <a:r>
              <a:rPr kumimoji="0" lang="zh-CN" altLang="en-US" sz="2400" b="1" i="0" u="none" strike="noStrike" kern="1200" cap="none" spc="0" normalizeH="0" baseline="0" noProof="0" dirty="0" smtClean="0">
                <a:ln>
                  <a:noFill/>
                </a:ln>
                <a:effectLst/>
                <a:uLnTx/>
                <a:uFillTx/>
                <a:latin typeface="宋体" charset="-122"/>
                <a:ea typeface="+mn-ea"/>
                <a:cs typeface="Times New Roman" pitchFamily="18" charset="0"/>
              </a:rPr>
              <a:t>所以更好。</a:t>
            </a:r>
            <a:endParaRPr kumimoji="0" lang="zh-CN" altLang="en-US" sz="2400" b="1" i="0" u="none" strike="noStrike" kern="1200" cap="none" spc="0" normalizeH="0" baseline="0" noProof="0" dirty="0" smtClean="0">
              <a:ln>
                <a:noFill/>
              </a:ln>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effectLst/>
                <a:uLnTx/>
                <a:uFillTx/>
                <a:latin typeface="Times New Roman" pitchFamily="18" charset="0"/>
                <a:ea typeface="+mn-ea"/>
                <a:cs typeface="Times New Roman" pitchFamily="18" charset="0"/>
              </a:rPr>
              <a:t>结论：</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smtClean="0">
                <a:ln>
                  <a:noFill/>
                </a:ln>
                <a:effectLst/>
                <a:uLnTx/>
                <a:uFillTx/>
                <a:latin typeface="Times New Roman" pitchFamily="18" charset="0"/>
                <a:ea typeface="+mn-ea"/>
                <a:cs typeface="Times New Roman" pitchFamily="18" charset="0"/>
              </a:rPr>
              <a:t>在哈夫曼编码过程中</a:t>
            </a:r>
            <a:r>
              <a:rPr kumimoji="0" lang="en-US" altLang="zh-CN" sz="2400" b="1" i="0" u="none" strike="noStrike" kern="1200" cap="none" spc="0" normalizeH="0" baseline="0" noProof="0" dirty="0" smtClean="0">
                <a:ln>
                  <a:noFill/>
                </a:ln>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effectLst/>
                <a:uLnTx/>
                <a:uFillTx/>
                <a:latin typeface="Times New Roman" pitchFamily="18" charset="0"/>
                <a:ea typeface="+mn-ea"/>
                <a:cs typeface="Times New Roman" pitchFamily="18" charset="0"/>
              </a:rPr>
              <a:t>对缩减信源符号按概率由大到小的顺序重新排列时</a:t>
            </a:r>
            <a:r>
              <a:rPr kumimoji="0" lang="en-US" altLang="zh-CN" sz="2400" b="1" i="0" u="none" strike="noStrike" kern="1200" cap="none" spc="0" normalizeH="0" baseline="0" noProof="0" dirty="0" smtClean="0">
                <a:ln>
                  <a:noFill/>
                </a:ln>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应使合并后的新符号尽可能排在靠前的位置</a:t>
            </a:r>
            <a:r>
              <a:rPr kumimoji="0" lang="en-US" altLang="zh-CN" sz="2400" b="1" i="0" u="none" strike="noStrike" kern="1200" cap="none" spc="0" normalizeH="0" baseline="0" noProof="0" dirty="0" smtClean="0">
                <a:ln>
                  <a:noFill/>
                </a:ln>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effectLst/>
                <a:uLnTx/>
                <a:uFillTx/>
                <a:latin typeface="Times New Roman" pitchFamily="18" charset="0"/>
                <a:ea typeface="+mn-ea"/>
                <a:cs typeface="Times New Roman" pitchFamily="18" charset="0"/>
              </a:rPr>
              <a:t>这样可使合并后的新符号重复编码次数减少</a:t>
            </a:r>
            <a:r>
              <a:rPr kumimoji="0" lang="en-US" altLang="zh-CN" sz="2400" b="1" i="0" u="none" strike="noStrike" kern="1200" cap="none" spc="0" normalizeH="0" baseline="0" noProof="0" dirty="0" smtClean="0">
                <a:ln>
                  <a:noFill/>
                </a:ln>
                <a:effectLst/>
                <a:uLnTx/>
                <a:uFillTx/>
                <a:latin typeface="Times New Roman" pitchFamily="18" charset="0"/>
                <a:ea typeface="+mn-ea"/>
                <a:cs typeface="Times New Roman" pitchFamily="18" charset="0"/>
              </a:rPr>
              <a:t>，</a:t>
            </a:r>
            <a:r>
              <a:rPr kumimoji="0" lang="zh-CN" altLang="en-US" sz="2400" b="1" i="0" u="none" strike="noStrike" kern="1200" cap="none" spc="0" normalizeH="0" baseline="0" noProof="0" dirty="0" smtClean="0">
                <a:ln>
                  <a:noFill/>
                </a:ln>
                <a:effectLst/>
                <a:uLnTx/>
                <a:uFillTx/>
                <a:latin typeface="Times New Roman" pitchFamily="18" charset="0"/>
                <a:ea typeface="+mn-ea"/>
                <a:cs typeface="Times New Roman" pitchFamily="18" charset="0"/>
              </a:rPr>
              <a:t>使短码得到充分利用。</a:t>
            </a:r>
            <a:endParaRPr kumimoji="0" lang="zh-CN" altLang="en-US" sz="2400" b="1" i="0" u="none" strike="noStrike" kern="1200" cap="none" spc="0" normalizeH="0" baseline="0" noProof="0" dirty="0">
              <a:ln>
                <a:noFill/>
              </a:ln>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6222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1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1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1580" y="368660"/>
            <a:ext cx="7772400" cy="883568"/>
          </a:xfrm>
        </p:spPr>
        <p:txBody>
          <a:bodyPr/>
          <a:lstStyle/>
          <a:p>
            <a:r>
              <a:rPr lang="zh-CN" altLang="en-US" sz="3600" dirty="0" smtClean="0"/>
              <a:t>将下列信源编成</a:t>
            </a:r>
            <a:r>
              <a:rPr lang="en-US" altLang="zh-CN" sz="3600" dirty="0" smtClean="0"/>
              <a:t>3</a:t>
            </a:r>
            <a:r>
              <a:rPr lang="zh-CN" altLang="en-US" sz="3600" dirty="0" smtClean="0"/>
              <a:t>进制哈夫曼码</a:t>
            </a:r>
            <a:endParaRPr lang="zh-CN" altLang="en-US" sz="3600" dirty="0"/>
          </a:p>
        </p:txBody>
      </p:sp>
      <p:sp>
        <p:nvSpPr>
          <p:cNvPr id="4" name="灯片编号占位符 3"/>
          <p:cNvSpPr>
            <a:spLocks noGrp="1"/>
          </p:cNvSpPr>
          <p:nvPr>
            <p:ph type="sldNum" sz="quarter" idx="12"/>
          </p:nvPr>
        </p:nvSpPr>
        <p:spPr>
          <a:xfrm>
            <a:off x="6840252" y="6204466"/>
            <a:ext cx="1905000" cy="457200"/>
          </a:xfrm>
        </p:spPr>
        <p:txBody>
          <a:bodyPr/>
          <a:lstStyle/>
          <a:p>
            <a:fld id="{6C634ACB-6230-4073-8D8B-E35DA34B8433}" type="slidenum">
              <a:rPr lang="en-US" altLang="zh-CN" smtClean="0"/>
              <a:pPr/>
              <a:t>84</a:t>
            </a:fld>
            <a:endParaRPr lang="en-US" altLang="zh-CN"/>
          </a:p>
        </p:txBody>
      </p:sp>
      <mc:AlternateContent xmlns:mc="http://schemas.openxmlformats.org/markup-compatibility/2006" xmlns:a14="http://schemas.microsoft.com/office/drawing/2010/main">
        <mc:Choice Requires="a14">
          <p:sp>
            <p:nvSpPr>
              <p:cNvPr id="5" name="文本框 4"/>
              <p:cNvSpPr txBox="1"/>
              <p:nvPr/>
            </p:nvSpPr>
            <p:spPr>
              <a:xfrm>
                <a:off x="2824532" y="1343040"/>
                <a:ext cx="278634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𝑃</m:t>
                              </m:r>
                            </m:e>
                          </m:eqArr>
                        </m:e>
                      </m:d>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 </m:t>
                              </m:r>
                            </m:e>
                          </m:eqArr>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824532" y="1343040"/>
                <a:ext cx="2786340" cy="616772"/>
              </a:xfrm>
              <a:prstGeom prst="rect">
                <a:avLst/>
              </a:prstGeom>
              <a:blipFill>
                <a:blip r:embed="rId2"/>
                <a:stretch>
                  <a:fillRect/>
                </a:stretch>
              </a:blipFill>
            </p:spPr>
            <p:txBody>
              <a:bodyPr/>
              <a:lstStyle/>
              <a:p>
                <a:r>
                  <a:rPr lang="zh-CN" altLang="en-US">
                    <a:noFill/>
                  </a:rPr>
                  <a:t> </a:t>
                </a:r>
              </a:p>
            </p:txBody>
          </p:sp>
        </mc:Fallback>
      </mc:AlternateContent>
      <p:sp>
        <p:nvSpPr>
          <p:cNvPr id="6" name="文本框 5"/>
          <p:cNvSpPr txBox="1"/>
          <p:nvPr/>
        </p:nvSpPr>
        <p:spPr>
          <a:xfrm>
            <a:off x="893715" y="2204864"/>
            <a:ext cx="6647974" cy="2677656"/>
          </a:xfrm>
          <a:prstGeom prst="rect">
            <a:avLst/>
          </a:prstGeom>
          <a:noFill/>
        </p:spPr>
        <p:txBody>
          <a:bodyPr wrap="none" rtlCol="0">
            <a:spAutoFit/>
          </a:bodyPr>
          <a:lstStyle/>
          <a:p>
            <a:r>
              <a:rPr lang="zh-CN" altLang="en-US" dirty="0" smtClean="0"/>
              <a:t>如果直接编码，得到的码长为（</a:t>
            </a:r>
            <a:r>
              <a:rPr lang="en-US" altLang="zh-CN" dirty="0" smtClean="0"/>
              <a:t>1</a:t>
            </a:r>
            <a:r>
              <a:rPr lang="zh-CN" altLang="en-US" dirty="0" smtClean="0"/>
              <a:t>，</a:t>
            </a:r>
            <a:r>
              <a:rPr lang="en-US" altLang="zh-CN" dirty="0" smtClean="0"/>
              <a:t>2</a:t>
            </a:r>
            <a:r>
              <a:rPr lang="zh-CN" altLang="en-US" dirty="0" smtClean="0"/>
              <a:t>，</a:t>
            </a:r>
            <a:r>
              <a:rPr lang="en-US" altLang="zh-CN" dirty="0" smtClean="0"/>
              <a:t>2</a:t>
            </a:r>
            <a:r>
              <a:rPr lang="zh-CN" altLang="en-US" dirty="0" smtClean="0"/>
              <a:t>，</a:t>
            </a:r>
            <a:r>
              <a:rPr lang="en-US" altLang="zh-CN" dirty="0" smtClean="0"/>
              <a:t>2</a:t>
            </a:r>
            <a:r>
              <a:rPr lang="zh-CN" altLang="en-US" dirty="0" smtClean="0"/>
              <a:t>）。</a:t>
            </a:r>
            <a:endParaRPr lang="en-US" altLang="zh-CN" dirty="0" smtClean="0"/>
          </a:p>
          <a:p>
            <a:endParaRPr lang="en-US" altLang="zh-CN" dirty="0" smtClean="0"/>
          </a:p>
          <a:p>
            <a:r>
              <a:rPr lang="zh-CN" altLang="en-US" dirty="0" smtClean="0"/>
              <a:t>如果先对信源添加</a:t>
            </a:r>
            <a:r>
              <a:rPr lang="en-US" altLang="zh-CN" dirty="0" smtClean="0"/>
              <a:t>1</a:t>
            </a:r>
            <a:r>
              <a:rPr lang="zh-CN" altLang="en-US" dirty="0" smtClean="0"/>
              <a:t>个符号，变成</a:t>
            </a:r>
            <a:endParaRPr lang="en-US" altLang="zh-CN" dirty="0" smtClean="0"/>
          </a:p>
          <a:p>
            <a:endParaRPr lang="en-US" altLang="zh-CN" dirty="0"/>
          </a:p>
          <a:p>
            <a:endParaRPr lang="en-US" altLang="zh-CN" dirty="0" smtClean="0"/>
          </a:p>
          <a:p>
            <a:endParaRPr lang="en-US" altLang="zh-CN" dirty="0"/>
          </a:p>
          <a:p>
            <a:r>
              <a:rPr lang="zh-CN" altLang="en-US" dirty="0" smtClean="0"/>
              <a:t>这时编码形成的码长为（</a:t>
            </a:r>
            <a:r>
              <a:rPr lang="en-US" altLang="zh-CN" dirty="0" smtClean="0"/>
              <a:t>1</a:t>
            </a:r>
            <a:r>
              <a:rPr lang="zh-CN" altLang="en-US" dirty="0" smtClean="0"/>
              <a:t>，</a:t>
            </a:r>
            <a:r>
              <a:rPr lang="en-US" altLang="zh-CN" dirty="0" smtClean="0"/>
              <a:t>1</a:t>
            </a:r>
            <a:r>
              <a:rPr lang="zh-CN" altLang="en-US" dirty="0" smtClean="0"/>
              <a:t>，</a:t>
            </a:r>
            <a:r>
              <a:rPr lang="en-US" altLang="zh-CN" dirty="0" smtClean="0"/>
              <a:t>2</a:t>
            </a:r>
            <a:r>
              <a:rPr lang="zh-CN" altLang="en-US" dirty="0" smtClean="0"/>
              <a:t>，</a:t>
            </a:r>
            <a:r>
              <a:rPr lang="en-US" altLang="zh-CN" dirty="0" smtClean="0"/>
              <a:t>2</a:t>
            </a:r>
            <a:r>
              <a:rPr lang="zh-CN" altLang="en-US" dirty="0"/>
              <a:t>）</a:t>
            </a:r>
          </a:p>
        </p:txBody>
      </p:sp>
      <mc:AlternateContent xmlns:mc="http://schemas.openxmlformats.org/markup-compatibility/2006" xmlns:a14="http://schemas.microsoft.com/office/drawing/2010/main">
        <mc:Choice Requires="a14">
          <p:sp>
            <p:nvSpPr>
              <p:cNvPr id="7" name="文本框 6"/>
              <p:cNvSpPr txBox="1"/>
              <p:nvPr/>
            </p:nvSpPr>
            <p:spPr>
              <a:xfrm>
                <a:off x="2600144" y="3533131"/>
                <a:ext cx="3235116" cy="626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𝑃</m:t>
                              </m:r>
                            </m:e>
                          </m:eqArr>
                        </m:e>
                      </m:d>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5</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   0</m:t>
                              </m:r>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600144" y="3533131"/>
                <a:ext cx="3235116" cy="626775"/>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879358" y="5072674"/>
            <a:ext cx="7596844" cy="830997"/>
          </a:xfrm>
          <a:prstGeom prst="rect">
            <a:avLst/>
          </a:prstGeom>
          <a:noFill/>
        </p:spPr>
        <p:txBody>
          <a:bodyPr wrap="square" rtlCol="0">
            <a:spAutoFit/>
          </a:bodyPr>
          <a:lstStyle/>
          <a:p>
            <a:r>
              <a:rPr lang="en-US" altLang="zh-CN" dirty="0" smtClean="0">
                <a:solidFill>
                  <a:srgbClr val="FF0000"/>
                </a:solidFill>
              </a:rPr>
              <a:t>N</a:t>
            </a:r>
            <a:r>
              <a:rPr lang="zh-CN" altLang="en-US" dirty="0" smtClean="0">
                <a:solidFill>
                  <a:srgbClr val="FF0000"/>
                </a:solidFill>
              </a:rPr>
              <a:t>进制哈夫曼编码，为了得到最短平均码长，有时需要对信源符号作添加，使信源符号数量满足</a:t>
            </a:r>
            <a:endParaRPr lang="en-US" altLang="zh-CN" dirty="0" smtClean="0">
              <a:solidFill>
                <a:srgbClr val="FF0000"/>
              </a:solidFill>
            </a:endParaRPr>
          </a:p>
        </p:txBody>
      </p:sp>
      <mc:AlternateContent xmlns:mc="http://schemas.openxmlformats.org/markup-compatibility/2006" xmlns:a14="http://schemas.microsoft.com/office/drawing/2010/main">
        <mc:Choice Requires="a14">
          <p:sp>
            <p:nvSpPr>
              <p:cNvPr id="9" name="文本框 8"/>
              <p:cNvSpPr txBox="1"/>
              <p:nvPr/>
            </p:nvSpPr>
            <p:spPr>
              <a:xfrm>
                <a:off x="3276963" y="6063734"/>
                <a:ext cx="18814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276963" y="6063734"/>
                <a:ext cx="1881477" cy="369332"/>
              </a:xfrm>
              <a:prstGeom prst="rect">
                <a:avLst/>
              </a:prstGeom>
              <a:blipFill>
                <a:blip r:embed="rId4"/>
                <a:stretch>
                  <a:fillRect l="-3247" r="-5195" b="-36667"/>
                </a:stretch>
              </a:blipFill>
            </p:spPr>
            <p:txBody>
              <a:bodyPr/>
              <a:lstStyle/>
              <a:p>
                <a:r>
                  <a:rPr lang="zh-CN" altLang="en-US">
                    <a:noFill/>
                  </a:rPr>
                  <a:t> </a:t>
                </a:r>
              </a:p>
            </p:txBody>
          </p:sp>
        </mc:Fallback>
      </mc:AlternateContent>
      <p:sp>
        <p:nvSpPr>
          <p:cNvPr id="10" name="文本框 9"/>
          <p:cNvSpPr txBox="1"/>
          <p:nvPr/>
        </p:nvSpPr>
        <p:spPr>
          <a:xfrm>
            <a:off x="5443728" y="6017567"/>
            <a:ext cx="1261884" cy="461665"/>
          </a:xfrm>
          <a:prstGeom prst="rect">
            <a:avLst/>
          </a:prstGeom>
          <a:noFill/>
        </p:spPr>
        <p:txBody>
          <a:bodyPr wrap="none" rtlCol="0">
            <a:spAutoFit/>
          </a:bodyPr>
          <a:lstStyle/>
          <a:p>
            <a:r>
              <a:rPr lang="en-US" altLang="zh-CN" dirty="0"/>
              <a:t>k</a:t>
            </a:r>
            <a:r>
              <a:rPr lang="zh-CN" altLang="en-US" dirty="0" smtClean="0"/>
              <a:t>为整数</a:t>
            </a:r>
            <a:endParaRPr lang="zh-CN" altLang="en-US" dirty="0"/>
          </a:p>
        </p:txBody>
      </p:sp>
    </p:spTree>
    <p:extLst>
      <p:ext uri="{BB962C8B-B14F-4D97-AF65-F5344CB8AC3E}">
        <p14:creationId xmlns:p14="http://schemas.microsoft.com/office/powerpoint/2010/main" val="25873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58AC58A-ADB9-42D4-AA74-7ED27EFD6D9C}" type="slidenum">
              <a:rPr lang="en-US" altLang="zh-CN"/>
              <a:pPr/>
              <a:t>85</a:t>
            </a:fld>
            <a:endParaRPr lang="en-US" altLang="zh-CN"/>
          </a:p>
        </p:txBody>
      </p:sp>
      <p:sp>
        <p:nvSpPr>
          <p:cNvPr id="914435" name="Rectangle 3"/>
          <p:cNvSpPr>
            <a:spLocks noGrp="1" noChangeArrowheads="1"/>
          </p:cNvSpPr>
          <p:nvPr>
            <p:ph type="body" idx="1"/>
          </p:nvPr>
        </p:nvSpPr>
        <p:spPr>
          <a:xfrm>
            <a:off x="684213" y="1193803"/>
            <a:ext cx="7696200" cy="935037"/>
          </a:xfrm>
        </p:spPr>
        <p:txBody>
          <a:bodyPr/>
          <a:lstStyle/>
          <a:p>
            <a:pPr>
              <a:lnSpc>
                <a:spcPct val="90000"/>
              </a:lnSpc>
            </a:pPr>
            <a:r>
              <a:rPr lang="zh-CN" altLang="en-US" sz="2800" dirty="0" smtClean="0">
                <a:latin typeface="华文行楷" pitchFamily="2" charset="-122"/>
              </a:rPr>
              <a:t>对</a:t>
            </a:r>
            <a:r>
              <a:rPr lang="zh-CN" altLang="en-US" sz="2800" dirty="0">
                <a:latin typeface="华文行楷" pitchFamily="2" charset="-122"/>
              </a:rPr>
              <a:t>如下单符号离散</a:t>
            </a:r>
            <a:r>
              <a:rPr lang="zh-CN" altLang="en-US" sz="2800" dirty="0" smtClean="0">
                <a:latin typeface="华文行楷" pitchFamily="2" charset="-122"/>
              </a:rPr>
              <a:t>无记忆信源进行</a:t>
            </a:r>
            <a:r>
              <a:rPr lang="zh-CN" altLang="en-US" sz="2800" dirty="0" smtClean="0">
                <a:solidFill>
                  <a:srgbClr val="74369A"/>
                </a:solidFill>
                <a:latin typeface="华文行楷" pitchFamily="2" charset="-122"/>
              </a:rPr>
              <a:t>三</a:t>
            </a:r>
            <a:r>
              <a:rPr lang="zh-CN" altLang="en-US" sz="2800" dirty="0">
                <a:solidFill>
                  <a:srgbClr val="74369A"/>
                </a:solidFill>
                <a:latin typeface="华文行楷" pitchFamily="2" charset="-122"/>
              </a:rPr>
              <a:t>进制</a:t>
            </a:r>
            <a:r>
              <a:rPr lang="zh-CN" altLang="en-US" sz="2800" dirty="0" smtClean="0">
                <a:latin typeface="华文行楷" pitchFamily="2" charset="-122"/>
              </a:rPr>
              <a:t>哈夫曼编码</a:t>
            </a:r>
            <a:endParaRPr lang="zh-CN" altLang="en-US" sz="2800" dirty="0">
              <a:latin typeface="华文行楷" pitchFamily="2" charset="-122"/>
            </a:endParaRPr>
          </a:p>
        </p:txBody>
      </p:sp>
      <p:sp>
        <p:nvSpPr>
          <p:cNvPr id="914440" name="Rectangle 8"/>
          <p:cNvSpPr>
            <a:spLocks noChangeArrowheads="1"/>
          </p:cNvSpPr>
          <p:nvPr/>
        </p:nvSpPr>
        <p:spPr bwMode="auto">
          <a:xfrm>
            <a:off x="900113" y="3573463"/>
            <a:ext cx="7632700" cy="2784495"/>
          </a:xfrm>
          <a:prstGeom prst="rect">
            <a:avLst/>
          </a:prstGeom>
          <a:noFill/>
          <a:ln w="9525">
            <a:noFill/>
            <a:miter lim="800000"/>
            <a:headEnd/>
            <a:tailEnd/>
          </a:ln>
        </p:spPr>
        <p:txBody>
          <a:bodyPr/>
          <a:lstStyle/>
          <a:p>
            <a:pPr marL="342900" indent="-342900" algn="l">
              <a:spcBef>
                <a:spcPct val="20000"/>
              </a:spcBef>
            </a:pPr>
            <a:r>
              <a:rPr kumimoji="0" lang="zh-CN" altLang="en-US" sz="2800" dirty="0">
                <a:solidFill>
                  <a:schemeClr val="tx1"/>
                </a:solidFill>
                <a:latin typeface="Times New Roman" pitchFamily="18" charset="0"/>
                <a:cs typeface="Times New Roman" pitchFamily="18" charset="0"/>
              </a:rPr>
              <a:t>这里</a:t>
            </a:r>
            <a:r>
              <a:rPr kumimoji="0" lang="zh-CN" altLang="en-US" sz="2800" dirty="0" smtClean="0">
                <a:solidFill>
                  <a:schemeClr val="tx1"/>
                </a:solidFill>
                <a:latin typeface="Times New Roman" pitchFamily="18" charset="0"/>
                <a:cs typeface="Times New Roman" pitchFamily="18" charset="0"/>
              </a:rPr>
              <a:t>：</a:t>
            </a:r>
            <a:r>
              <a:rPr kumimoji="0" lang="en-US" altLang="zh-CN" sz="2800" b="1" i="1" dirty="0">
                <a:solidFill>
                  <a:srgbClr val="74369A"/>
                </a:solidFill>
                <a:cs typeface="Times New Roman" pitchFamily="18" charset="0"/>
              </a:rPr>
              <a:t>N</a:t>
            </a:r>
            <a:r>
              <a:rPr kumimoji="0" lang="en-US" altLang="zh-CN" sz="2800" b="1" i="1" dirty="0" smtClean="0">
                <a:solidFill>
                  <a:srgbClr val="74369A"/>
                </a:solidFill>
                <a:latin typeface="Times New Roman" pitchFamily="18" charset="0"/>
                <a:cs typeface="Times New Roman" pitchFamily="18" charset="0"/>
              </a:rPr>
              <a:t> </a:t>
            </a:r>
            <a:r>
              <a:rPr kumimoji="0" lang="en-US" altLang="zh-CN" sz="2800" b="1" dirty="0">
                <a:solidFill>
                  <a:srgbClr val="74369A"/>
                </a:solidFill>
                <a:latin typeface="Times New Roman" pitchFamily="18" charset="0"/>
                <a:cs typeface="Times New Roman" pitchFamily="18" charset="0"/>
              </a:rPr>
              <a:t>=</a:t>
            </a:r>
            <a:r>
              <a:rPr kumimoji="0" lang="en-US" altLang="zh-CN" sz="2800" b="1" dirty="0" smtClean="0">
                <a:solidFill>
                  <a:srgbClr val="74369A"/>
                </a:solidFill>
                <a:latin typeface="Times New Roman" pitchFamily="18" charset="0"/>
                <a:cs typeface="Times New Roman" pitchFamily="18" charset="0"/>
              </a:rPr>
              <a:t>3</a:t>
            </a:r>
            <a:r>
              <a:rPr kumimoji="0" lang="en-US" altLang="zh-CN" sz="2800" b="1" dirty="0" smtClean="0">
                <a:solidFill>
                  <a:srgbClr val="74369A"/>
                </a:solidFill>
                <a:cs typeface="Times New Roman" pitchFamily="18" charset="0"/>
              </a:rPr>
              <a:t>,  3+2k=9 (k=3)</a:t>
            </a:r>
          </a:p>
          <a:p>
            <a:pPr marL="342900" indent="-342900" algn="l">
              <a:spcBef>
                <a:spcPct val="20000"/>
              </a:spcBef>
            </a:pPr>
            <a:r>
              <a:rPr kumimoji="0" lang="zh-CN" altLang="en-US" sz="2800" b="1" dirty="0" smtClean="0">
                <a:solidFill>
                  <a:srgbClr val="74369A"/>
                </a:solidFill>
                <a:cs typeface="Times New Roman" pitchFamily="18" charset="0"/>
              </a:rPr>
              <a:t>添加一个概率为</a:t>
            </a:r>
            <a:r>
              <a:rPr kumimoji="0" lang="en-US" altLang="zh-CN" sz="2800" b="1" dirty="0" smtClean="0">
                <a:solidFill>
                  <a:srgbClr val="74369A"/>
                </a:solidFill>
                <a:cs typeface="Times New Roman" pitchFamily="18" charset="0"/>
              </a:rPr>
              <a:t>0</a:t>
            </a:r>
            <a:r>
              <a:rPr kumimoji="0" lang="zh-CN" altLang="en-US" sz="2800" b="1" dirty="0">
                <a:solidFill>
                  <a:srgbClr val="74369A"/>
                </a:solidFill>
                <a:cs typeface="Times New Roman" pitchFamily="18" charset="0"/>
              </a:rPr>
              <a:t>的</a:t>
            </a:r>
            <a:r>
              <a:rPr kumimoji="0" lang="zh-CN" altLang="en-US" sz="2800" b="1" dirty="0" smtClean="0">
                <a:solidFill>
                  <a:srgbClr val="74369A"/>
                </a:solidFill>
                <a:cs typeface="Times New Roman" pitchFamily="18" charset="0"/>
              </a:rPr>
              <a:t>符号</a:t>
            </a:r>
            <a:endParaRPr kumimoji="0" lang="en-US" altLang="zh-CN" sz="2800" b="1" dirty="0">
              <a:solidFill>
                <a:srgbClr val="74369A"/>
              </a:solidFill>
              <a:latin typeface="Times New Roman" pitchFamily="18" charset="0"/>
              <a:cs typeface="Times New Roman" pitchFamily="18" charset="0"/>
            </a:endParaRPr>
          </a:p>
        </p:txBody>
      </p:sp>
      <p:sp>
        <p:nvSpPr>
          <p:cNvPr id="7" name="Rectangle 2"/>
          <p:cNvSpPr>
            <a:spLocks noGrp="1" noChangeArrowheads="1"/>
          </p:cNvSpPr>
          <p:nvPr>
            <p:ph type="title"/>
          </p:nvPr>
        </p:nvSpPr>
        <p:spPr>
          <a:xfrm>
            <a:off x="247071" y="190493"/>
            <a:ext cx="8134350" cy="828675"/>
          </a:xfrm>
        </p:spPr>
        <p:txBody>
          <a:bodyPr/>
          <a:lstStyle/>
          <a:p>
            <a:pPr algn="ctr"/>
            <a:r>
              <a:rPr lang="zh-CN" altLang="en-US" sz="3600" dirty="0" smtClean="0">
                <a:latin typeface="Times New Roman" pitchFamily="18" charset="0"/>
              </a:rPr>
              <a:t>例题：三进</a:t>
            </a:r>
            <a:r>
              <a:rPr lang="zh-CN" altLang="en-US" sz="3600" dirty="0">
                <a:latin typeface="Times New Roman" pitchFamily="18" charset="0"/>
              </a:rPr>
              <a:t>制哈夫曼编码</a:t>
            </a:r>
          </a:p>
        </p:txBody>
      </p:sp>
      <p:graphicFrame>
        <p:nvGraphicFramePr>
          <p:cNvPr id="564227" name="Object 3"/>
          <p:cNvGraphicFramePr>
            <a:graphicFrameLocks noChangeAspect="1"/>
          </p:cNvGraphicFramePr>
          <p:nvPr>
            <p:extLst>
              <p:ext uri="{D42A27DB-BD31-4B8C-83A1-F6EECF244321}">
                <p14:modId xmlns:p14="http://schemas.microsoft.com/office/powerpoint/2010/main" val="2809273748"/>
              </p:ext>
            </p:extLst>
          </p:nvPr>
        </p:nvGraphicFramePr>
        <p:xfrm>
          <a:off x="831000" y="2351085"/>
          <a:ext cx="8084400" cy="1000132"/>
        </p:xfrm>
        <a:graphic>
          <a:graphicData uri="http://schemas.openxmlformats.org/presentationml/2006/ole">
            <mc:AlternateContent xmlns:mc="http://schemas.openxmlformats.org/markup-compatibility/2006">
              <mc:Choice xmlns:v="urn:schemas-microsoft-com:vml" Requires="v">
                <p:oleObj spid="_x0000_s65881" name="Equation" r:id="rId3" imgW="3695400" imgH="457200" progId="Equation.DSMT4">
                  <p:embed/>
                </p:oleObj>
              </mc:Choice>
              <mc:Fallback>
                <p:oleObj name="Equation" r:id="rId3" imgW="3695400" imgH="457200" progId="Equation.DSMT4">
                  <p:embed/>
                  <p:pic>
                    <p:nvPicPr>
                      <p:cNvPr id="5642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00" y="2351085"/>
                        <a:ext cx="8084400" cy="100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472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4440">
                                            <p:txEl>
                                              <p:pRg st="0" end="0"/>
                                            </p:txEl>
                                          </p:spTgt>
                                        </p:tgtEl>
                                        <p:attrNameLst>
                                          <p:attrName>style.visibility</p:attrName>
                                        </p:attrNameLst>
                                      </p:cBhvr>
                                      <p:to>
                                        <p:strVal val="visible"/>
                                      </p:to>
                                    </p:set>
                                    <p:animEffect transition="in" filter="wipe(up)">
                                      <p:cBhvr>
                                        <p:cTn id="7" dur="1000"/>
                                        <p:tgtEl>
                                          <p:spTgt spid="9144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14440">
                                            <p:txEl>
                                              <p:pRg st="1" end="1"/>
                                            </p:txEl>
                                          </p:spTgt>
                                        </p:tgtEl>
                                        <p:attrNameLst>
                                          <p:attrName>style.visibility</p:attrName>
                                        </p:attrNameLst>
                                      </p:cBhvr>
                                      <p:to>
                                        <p:strVal val="visible"/>
                                      </p:to>
                                    </p:set>
                                    <p:animEffect transition="in" filter="wipe(up)">
                                      <p:cBhvr>
                                        <p:cTn id="12" dur="1000"/>
                                        <p:tgtEl>
                                          <p:spTgt spid="9144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40" grpId="0" build="p"/>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 name="灯片编号占位符 5"/>
          <p:cNvSpPr>
            <a:spLocks noGrp="1"/>
          </p:cNvSpPr>
          <p:nvPr>
            <p:ph type="sldNum" sz="quarter" idx="12"/>
          </p:nvPr>
        </p:nvSpPr>
        <p:spPr/>
        <p:txBody>
          <a:bodyPr/>
          <a:lstStyle/>
          <a:p>
            <a:fld id="{BA579C25-481F-4A33-82F8-23EB5352034B}" type="slidenum">
              <a:rPr lang="en-US" altLang="zh-CN">
                <a:latin typeface="Times New Roman" pitchFamily="18" charset="0"/>
                <a:cs typeface="Times New Roman" pitchFamily="18" charset="0"/>
              </a:rPr>
              <a:pPr/>
              <a:t>86</a:t>
            </a:fld>
            <a:endParaRPr lang="en-US" altLang="zh-CN">
              <a:latin typeface="Times New Roman" pitchFamily="18" charset="0"/>
              <a:cs typeface="Times New Roman" pitchFamily="18" charset="0"/>
            </a:endParaRPr>
          </a:p>
        </p:txBody>
      </p:sp>
      <p:graphicFrame>
        <p:nvGraphicFramePr>
          <p:cNvPr id="916625" name="Group 145"/>
          <p:cNvGraphicFramePr>
            <a:graphicFrameLocks noGrp="1"/>
          </p:cNvGraphicFramePr>
          <p:nvPr>
            <p:ph idx="1"/>
            <p:extLst>
              <p:ext uri="{D42A27DB-BD31-4B8C-83A1-F6EECF244321}">
                <p14:modId xmlns:p14="http://schemas.microsoft.com/office/powerpoint/2010/main" val="1526884929"/>
              </p:ext>
            </p:extLst>
          </p:nvPr>
        </p:nvGraphicFramePr>
        <p:xfrm>
          <a:off x="755650" y="1557338"/>
          <a:ext cx="6303963" cy="4824415"/>
        </p:xfrm>
        <a:graphic>
          <a:graphicData uri="http://schemas.openxmlformats.org/drawingml/2006/table">
            <a:tbl>
              <a:tblPr/>
              <a:tblGrid>
                <a:gridCol w="900113">
                  <a:extLst>
                    <a:ext uri="{9D8B030D-6E8A-4147-A177-3AD203B41FA5}">
                      <a16:colId xmlns:a16="http://schemas.microsoft.com/office/drawing/2014/main" val="20000"/>
                    </a:ext>
                  </a:extLst>
                </a:gridCol>
                <a:gridCol w="982662">
                  <a:extLst>
                    <a:ext uri="{9D8B030D-6E8A-4147-A177-3AD203B41FA5}">
                      <a16:colId xmlns:a16="http://schemas.microsoft.com/office/drawing/2014/main" val="20001"/>
                    </a:ext>
                  </a:extLst>
                </a:gridCol>
                <a:gridCol w="1374775">
                  <a:extLst>
                    <a:ext uri="{9D8B030D-6E8A-4147-A177-3AD203B41FA5}">
                      <a16:colId xmlns:a16="http://schemas.microsoft.com/office/drawing/2014/main" val="20002"/>
                    </a:ext>
                  </a:extLst>
                </a:gridCol>
                <a:gridCol w="919163">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gridCol w="1063625">
                  <a:extLst>
                    <a:ext uri="{9D8B030D-6E8A-4147-A177-3AD203B41FA5}">
                      <a16:colId xmlns:a16="http://schemas.microsoft.com/office/drawing/2014/main" val="20005"/>
                    </a:ext>
                  </a:extLst>
                </a:gridCol>
              </a:tblGrid>
              <a:tr h="1062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华文行楷" pitchFamily="2" charset="-122"/>
                        </a:rPr>
                        <a:t>信源符号</a:t>
                      </a:r>
                      <a:r>
                        <a:rPr kumimoji="0" lang="en-US" altLang="zh-CN" sz="2000" b="0" i="1" u="none" strike="noStrike" cap="none" normalizeH="0" baseline="0" dirty="0" smtClean="0">
                          <a:ln>
                            <a:noFill/>
                          </a:ln>
                          <a:solidFill>
                            <a:schemeClr val="tx1"/>
                          </a:solidFill>
                          <a:effectLst/>
                          <a:latin typeface="Times New Roman" pitchFamily="18" charset="0"/>
                          <a:ea typeface="华文行楷" pitchFamily="2" charset="-122"/>
                        </a:rPr>
                        <a:t>x</a:t>
                      </a:r>
                      <a:r>
                        <a:rPr kumimoji="0" lang="en-US" altLang="zh-CN" sz="2000" b="0" i="0" u="none" strike="noStrike" cap="none" normalizeH="0" baseline="-25000" dirty="0" smtClean="0">
                          <a:ln>
                            <a:noFill/>
                          </a:ln>
                          <a:solidFill>
                            <a:schemeClr val="tx1"/>
                          </a:solidFill>
                          <a:effectLst/>
                          <a:latin typeface="Times New Roman" pitchFamily="18" charset="0"/>
                          <a:ea typeface="华文行楷" pitchFamily="2" charset="-122"/>
                        </a:rPr>
                        <a:t>i</a:t>
                      </a:r>
                      <a:r>
                        <a:rPr kumimoji="0" lang="en-US" altLang="zh-CN" sz="2000" b="0" i="0" u="none" strike="noStrike" cap="none" normalizeH="0" baseline="0" dirty="0" smtClean="0">
                          <a:ln>
                            <a:noFill/>
                          </a:ln>
                          <a:solidFill>
                            <a:schemeClr val="tx1"/>
                          </a:solidFill>
                          <a:effectLst/>
                          <a:latin typeface="Times New Roman" pitchFamily="18" charset="0"/>
                          <a:ea typeface="华文行楷" pitchFamily="2" charset="-122"/>
                        </a:rPr>
                        <a:t> </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华文行楷" pitchFamily="2" charset="-122"/>
                        </a:rPr>
                        <a:t>符号概率</a:t>
                      </a:r>
                      <a:r>
                        <a:rPr kumimoji="0" lang="en-US" altLang="zh-CN" sz="1800" b="0" i="1" u="none" strike="noStrike" cap="none" normalizeH="0" baseline="0" smtClean="0">
                          <a:ln>
                            <a:noFill/>
                          </a:ln>
                          <a:solidFill>
                            <a:schemeClr val="tx1"/>
                          </a:solidFill>
                          <a:effectLst/>
                          <a:latin typeface="Times New Roman" pitchFamily="18" charset="0"/>
                          <a:ea typeface="华文行楷" pitchFamily="2" charset="-122"/>
                        </a:rPr>
                        <a:t>p</a:t>
                      </a:r>
                      <a:r>
                        <a:rPr kumimoji="0" lang="en-US" altLang="zh-CN" sz="1800" b="0" i="0" u="none" strike="noStrike" cap="none" normalizeH="0" baseline="0" smtClean="0">
                          <a:ln>
                            <a:noFill/>
                          </a:ln>
                          <a:solidFill>
                            <a:schemeClr val="tx1"/>
                          </a:solidFill>
                          <a:effectLst/>
                          <a:latin typeface="Times New Roman" pitchFamily="18" charset="0"/>
                          <a:ea typeface="华文行楷" pitchFamily="2" charset="-122"/>
                        </a:rPr>
                        <a:t>(</a:t>
                      </a:r>
                      <a:r>
                        <a:rPr kumimoji="0" lang="en-US" altLang="zh-CN" sz="18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1800" b="0" i="0" u="none" strike="noStrike" cap="none" normalizeH="0" baseline="-25000" smtClean="0">
                          <a:ln>
                            <a:noFill/>
                          </a:ln>
                          <a:solidFill>
                            <a:schemeClr val="tx1"/>
                          </a:solidFill>
                          <a:effectLst/>
                          <a:latin typeface="Times New Roman" pitchFamily="18" charset="0"/>
                          <a:ea typeface="华文行楷" pitchFamily="2" charset="-122"/>
                        </a:rPr>
                        <a:t>i</a:t>
                      </a:r>
                      <a:r>
                        <a:rPr kumimoji="0" lang="en-US" altLang="zh-CN" sz="1800" b="0" i="0" u="none" strike="noStrike" cap="none" normalizeH="0" baseline="0" smtClean="0">
                          <a:ln>
                            <a:noFill/>
                          </a:ln>
                          <a:solidFill>
                            <a:schemeClr val="tx1"/>
                          </a:solidFill>
                          <a:effectLst/>
                          <a:latin typeface="Times New Roman" pitchFamily="18" charset="0"/>
                          <a:ea typeface="华文行楷"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rPr>
                        <a:t>编码过程</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0.40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Times New Roman" pitchFamily="18" charset="0"/>
                        <a:ea typeface="华文行楷"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Times New Roman" pitchFamily="18" charset="0"/>
                        <a:ea typeface="华文行楷" pitchFamily="2" charset="-122"/>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Times New Roman" pitchFamily="18" charset="0"/>
                        <a:ea typeface="华文行楷" pitchFamily="2" charset="-122"/>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Times New Roman" pitchFamily="18" charset="0"/>
                        <a:ea typeface="华文行楷" pitchFamily="2" charset="-122"/>
                      </a:endParaRP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2</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0.18</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536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3</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0.10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460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4</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0.10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455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5</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0.07</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460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6</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0.06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7</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华文行楷" pitchFamily="2" charset="-122"/>
                        </a:rPr>
                        <a:t>0.05</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华文行楷" pitchFamily="2" charset="-122"/>
                        </a:rPr>
                        <a:t>x</a:t>
                      </a:r>
                      <a:r>
                        <a:rPr kumimoji="0" lang="en-US" altLang="zh-CN" sz="2400" b="0" i="0" u="none" strike="noStrike" cap="none" normalizeH="0" baseline="-25000" smtClean="0">
                          <a:ln>
                            <a:noFill/>
                          </a:ln>
                          <a:solidFill>
                            <a:schemeClr val="tx1"/>
                          </a:solidFill>
                          <a:effectLst/>
                          <a:latin typeface="Times New Roman" pitchFamily="18" charset="0"/>
                          <a:ea typeface="华文行楷" pitchFamily="2" charset="-122"/>
                        </a:rPr>
                        <a:t>8</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华文行楷" pitchFamily="2" charset="-122"/>
                        </a:rPr>
                        <a:t>0.04</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916552" name="Text Box 72"/>
          <p:cNvSpPr txBox="1">
            <a:spLocks noChangeArrowheads="1"/>
          </p:cNvSpPr>
          <p:nvPr/>
        </p:nvSpPr>
        <p:spPr bwMode="auto">
          <a:xfrm>
            <a:off x="2843213" y="5589588"/>
            <a:ext cx="288925" cy="757130"/>
          </a:xfrm>
          <a:prstGeom prst="rect">
            <a:avLst/>
          </a:prstGeom>
          <a:noFill/>
          <a:ln w="9525" algn="ctr">
            <a:noFill/>
            <a:miter lim="800000"/>
            <a:headEnd/>
            <a:tailEnd/>
          </a:ln>
          <a:effectLst/>
        </p:spPr>
        <p:txBody>
          <a:bodyPr>
            <a:spAutoFit/>
          </a:bodyPr>
          <a:lstStyle/>
          <a:p>
            <a:pPr>
              <a:lnSpc>
                <a:spcPct val="90000"/>
              </a:lnSpc>
            </a:pPr>
            <a:r>
              <a:rPr lang="en-US" altLang="zh-CN" sz="2400" dirty="0">
                <a:latin typeface="Times New Roman" pitchFamily="18" charset="0"/>
                <a:cs typeface="Times New Roman" pitchFamily="18" charset="0"/>
              </a:rPr>
              <a:t>0</a:t>
            </a:r>
          </a:p>
          <a:p>
            <a:pPr>
              <a:lnSpc>
                <a:spcPct val="90000"/>
              </a:lnSpc>
            </a:pPr>
            <a:r>
              <a:rPr lang="en-US" altLang="zh-CN" sz="2400" dirty="0">
                <a:latin typeface="Times New Roman" pitchFamily="18" charset="0"/>
                <a:cs typeface="Times New Roman" pitchFamily="18" charset="0"/>
              </a:rPr>
              <a:t>1</a:t>
            </a:r>
          </a:p>
        </p:txBody>
      </p:sp>
      <p:sp>
        <p:nvSpPr>
          <p:cNvPr id="916553" name="Text Box 73"/>
          <p:cNvSpPr txBox="1">
            <a:spLocks noChangeArrowheads="1"/>
          </p:cNvSpPr>
          <p:nvPr/>
        </p:nvSpPr>
        <p:spPr bwMode="auto">
          <a:xfrm>
            <a:off x="3929058" y="4214818"/>
            <a:ext cx="288925" cy="1089529"/>
          </a:xfrm>
          <a:prstGeom prst="rect">
            <a:avLst/>
          </a:prstGeom>
          <a:noFill/>
          <a:ln w="9525" algn="ctr">
            <a:noFill/>
            <a:miter lim="800000"/>
            <a:headEnd/>
            <a:tailEnd/>
          </a:ln>
          <a:effectLst/>
        </p:spPr>
        <p:txBody>
          <a:bodyPr>
            <a:spAutoFit/>
          </a:bodyPr>
          <a:lstStyle/>
          <a:p>
            <a:pPr>
              <a:lnSpc>
                <a:spcPct val="90000"/>
              </a:lnSpc>
            </a:pPr>
            <a:r>
              <a:rPr lang="en-US" altLang="zh-CN" sz="2400" dirty="0">
                <a:solidFill>
                  <a:srgbClr val="74369A"/>
                </a:solidFill>
                <a:latin typeface="Times New Roman" pitchFamily="18" charset="0"/>
                <a:cs typeface="Times New Roman" pitchFamily="18" charset="0"/>
              </a:rPr>
              <a:t>0</a:t>
            </a:r>
          </a:p>
          <a:p>
            <a:pPr>
              <a:lnSpc>
                <a:spcPct val="90000"/>
              </a:lnSpc>
            </a:pPr>
            <a:r>
              <a:rPr lang="en-US" altLang="zh-CN" sz="2400" dirty="0">
                <a:solidFill>
                  <a:srgbClr val="74369A"/>
                </a:solidFill>
                <a:latin typeface="Times New Roman" pitchFamily="18" charset="0"/>
                <a:cs typeface="Times New Roman" pitchFamily="18" charset="0"/>
              </a:rPr>
              <a:t>1</a:t>
            </a:r>
          </a:p>
          <a:p>
            <a:pPr>
              <a:lnSpc>
                <a:spcPct val="90000"/>
              </a:lnSpc>
            </a:pPr>
            <a:r>
              <a:rPr lang="en-US" altLang="zh-CN" sz="2400" dirty="0">
                <a:solidFill>
                  <a:srgbClr val="74369A"/>
                </a:solidFill>
                <a:latin typeface="Times New Roman" pitchFamily="18" charset="0"/>
                <a:cs typeface="Times New Roman" pitchFamily="18" charset="0"/>
              </a:rPr>
              <a:t>2</a:t>
            </a:r>
          </a:p>
        </p:txBody>
      </p:sp>
      <p:sp>
        <p:nvSpPr>
          <p:cNvPr id="916554" name="AutoShape 74"/>
          <p:cNvSpPr>
            <a:spLocks/>
          </p:cNvSpPr>
          <p:nvPr/>
        </p:nvSpPr>
        <p:spPr bwMode="auto">
          <a:xfrm>
            <a:off x="2700338" y="5734050"/>
            <a:ext cx="85712" cy="504825"/>
          </a:xfrm>
          <a:prstGeom prst="rightBrace">
            <a:avLst>
              <a:gd name="adj1" fmla="val 57609"/>
              <a:gd name="adj2" fmla="val 50000"/>
            </a:avLst>
          </a:prstGeom>
          <a:noFill/>
          <a:ln w="19050">
            <a:solidFill>
              <a:srgbClr val="FF3300"/>
            </a:solidFill>
            <a:round/>
            <a:headEnd/>
            <a:tailEnd/>
          </a:ln>
          <a:effectLst/>
        </p:spPr>
        <p:txBody>
          <a:bodyPr wrap="none" lIns="0" tIns="0" rIns="0" bIns="0" anchor="ctr"/>
          <a:lstStyle/>
          <a:p>
            <a:endParaRPr lang="zh-CN" altLang="en-US">
              <a:latin typeface="Times New Roman" pitchFamily="18" charset="0"/>
              <a:cs typeface="Times New Roman" pitchFamily="18" charset="0"/>
            </a:endParaRPr>
          </a:p>
        </p:txBody>
      </p:sp>
      <p:sp>
        <p:nvSpPr>
          <p:cNvPr id="916555" name="Line 75"/>
          <p:cNvSpPr>
            <a:spLocks noChangeShapeType="1"/>
          </p:cNvSpPr>
          <p:nvPr/>
        </p:nvSpPr>
        <p:spPr bwMode="auto">
          <a:xfrm flipV="1">
            <a:off x="2843213" y="4500570"/>
            <a:ext cx="371465" cy="1376355"/>
          </a:xfrm>
          <a:prstGeom prst="line">
            <a:avLst/>
          </a:prstGeom>
          <a:noFill/>
          <a:ln w="19050">
            <a:solidFill>
              <a:srgbClr val="FF3300"/>
            </a:solidFill>
            <a:round/>
            <a:headEnd/>
            <a:tailEnd type="triangle" w="med" len="med"/>
          </a:ln>
          <a:effectLst/>
        </p:spPr>
        <p:txBody>
          <a:bodyPr lIns="0" tIns="0" rIns="0" bIns="0" anchor="ctr"/>
          <a:lstStyle/>
          <a:p>
            <a:endParaRPr lang="zh-CN" altLang="en-US" b="1">
              <a:latin typeface="Times New Roman" pitchFamily="18" charset="0"/>
              <a:cs typeface="Times New Roman" pitchFamily="18" charset="0"/>
            </a:endParaRPr>
          </a:p>
        </p:txBody>
      </p:sp>
      <p:sp>
        <p:nvSpPr>
          <p:cNvPr id="916557" name="Text Box 77"/>
          <p:cNvSpPr txBox="1">
            <a:spLocks noChangeArrowheads="1"/>
          </p:cNvSpPr>
          <p:nvPr/>
        </p:nvSpPr>
        <p:spPr bwMode="auto">
          <a:xfrm>
            <a:off x="3059113" y="2708275"/>
            <a:ext cx="792162" cy="2677656"/>
          </a:xfrm>
          <a:prstGeom prst="rect">
            <a:avLst/>
          </a:prstGeom>
          <a:noFill/>
          <a:ln w="9525" algn="ctr">
            <a:noFill/>
            <a:miter lim="800000"/>
            <a:headEnd/>
            <a:tailEnd/>
          </a:ln>
          <a:effectLst/>
        </p:spPr>
        <p:txBody>
          <a:bodyPr>
            <a:spAutoFit/>
          </a:bodyPr>
          <a:lstStyle/>
          <a:p>
            <a:r>
              <a:rPr kumimoji="0" lang="en-US" altLang="zh-CN" sz="2400" dirty="0">
                <a:solidFill>
                  <a:schemeClr val="tx1"/>
                </a:solidFill>
                <a:latin typeface="Times New Roman" pitchFamily="18" charset="0"/>
                <a:cs typeface="Times New Roman" pitchFamily="18" charset="0"/>
              </a:rPr>
              <a:t>0.40</a:t>
            </a:r>
          </a:p>
          <a:p>
            <a:r>
              <a:rPr kumimoji="0" lang="en-US" altLang="zh-CN" sz="2400" dirty="0">
                <a:solidFill>
                  <a:schemeClr val="tx1"/>
                </a:solidFill>
                <a:latin typeface="Times New Roman" pitchFamily="18" charset="0"/>
                <a:cs typeface="Times New Roman" pitchFamily="18" charset="0"/>
              </a:rPr>
              <a:t>0.18</a:t>
            </a:r>
          </a:p>
          <a:p>
            <a:r>
              <a:rPr kumimoji="0" lang="en-US" altLang="zh-CN" sz="2400" dirty="0">
                <a:solidFill>
                  <a:schemeClr val="tx1"/>
                </a:solidFill>
                <a:latin typeface="Times New Roman" pitchFamily="18" charset="0"/>
                <a:cs typeface="Times New Roman" pitchFamily="18" charset="0"/>
              </a:rPr>
              <a:t>0.10</a:t>
            </a:r>
          </a:p>
          <a:p>
            <a:r>
              <a:rPr kumimoji="0" lang="en-US" altLang="zh-CN" sz="2400" dirty="0">
                <a:solidFill>
                  <a:schemeClr val="tx1"/>
                </a:solidFill>
                <a:latin typeface="Times New Roman" pitchFamily="18" charset="0"/>
                <a:cs typeface="Times New Roman" pitchFamily="18" charset="0"/>
              </a:rPr>
              <a:t>0.10</a:t>
            </a:r>
          </a:p>
          <a:p>
            <a:r>
              <a:rPr kumimoji="0" lang="en-US" altLang="zh-CN" sz="2400" dirty="0">
                <a:solidFill>
                  <a:schemeClr val="tx1"/>
                </a:solidFill>
                <a:latin typeface="Times New Roman" pitchFamily="18" charset="0"/>
                <a:cs typeface="Times New Roman" pitchFamily="18" charset="0"/>
              </a:rPr>
              <a:t>0.09</a:t>
            </a:r>
            <a:endParaRPr kumimoji="0" lang="en-US" altLang="zh-CN" sz="2000" dirty="0">
              <a:solidFill>
                <a:schemeClr val="tx1"/>
              </a:solidFill>
              <a:latin typeface="Times New Roman" pitchFamily="18" charset="0"/>
              <a:cs typeface="Times New Roman" pitchFamily="18" charset="0"/>
            </a:endParaRPr>
          </a:p>
          <a:p>
            <a:r>
              <a:rPr kumimoji="0" lang="en-US" altLang="zh-CN" sz="2400" dirty="0">
                <a:solidFill>
                  <a:schemeClr val="tx1"/>
                </a:solidFill>
                <a:latin typeface="Times New Roman" pitchFamily="18" charset="0"/>
                <a:cs typeface="Times New Roman" pitchFamily="18" charset="0"/>
              </a:rPr>
              <a:t>0.07</a:t>
            </a:r>
          </a:p>
          <a:p>
            <a:r>
              <a:rPr kumimoji="0" lang="en-US" altLang="zh-CN" sz="2400" dirty="0">
                <a:solidFill>
                  <a:schemeClr val="tx1"/>
                </a:solidFill>
                <a:latin typeface="Times New Roman" pitchFamily="18" charset="0"/>
                <a:cs typeface="Times New Roman" pitchFamily="18" charset="0"/>
              </a:rPr>
              <a:t>0.06</a:t>
            </a:r>
          </a:p>
        </p:txBody>
      </p:sp>
      <p:sp>
        <p:nvSpPr>
          <p:cNvPr id="916559" name="AutoShape 79"/>
          <p:cNvSpPr>
            <a:spLocks/>
          </p:cNvSpPr>
          <p:nvPr/>
        </p:nvSpPr>
        <p:spPr bwMode="auto">
          <a:xfrm>
            <a:off x="3786182" y="4255554"/>
            <a:ext cx="73025" cy="1009650"/>
          </a:xfrm>
          <a:prstGeom prst="rightBrace">
            <a:avLst>
              <a:gd name="adj1" fmla="val 115217"/>
              <a:gd name="adj2" fmla="val 50000"/>
            </a:avLst>
          </a:prstGeom>
          <a:noFill/>
          <a:ln w="19050">
            <a:solidFill>
              <a:srgbClr val="FF0000"/>
            </a:solidFill>
            <a:round/>
            <a:headEnd/>
            <a:tailEnd/>
          </a:ln>
          <a:effectLst/>
        </p:spPr>
        <p:txBody>
          <a:bodyPr wrap="none" lIns="0" tIns="0" rIns="0" bIns="0" anchor="ctr"/>
          <a:lstStyle/>
          <a:p>
            <a:endParaRPr lang="zh-CN" altLang="en-US">
              <a:latin typeface="Times New Roman" pitchFamily="18" charset="0"/>
              <a:cs typeface="Times New Roman" pitchFamily="18" charset="0"/>
            </a:endParaRPr>
          </a:p>
        </p:txBody>
      </p:sp>
      <p:sp>
        <p:nvSpPr>
          <p:cNvPr id="916560" name="Line 80"/>
          <p:cNvSpPr>
            <a:spLocks noChangeShapeType="1"/>
          </p:cNvSpPr>
          <p:nvPr/>
        </p:nvSpPr>
        <p:spPr bwMode="auto">
          <a:xfrm flipV="1">
            <a:off x="3924300" y="3286124"/>
            <a:ext cx="504824" cy="1655764"/>
          </a:xfrm>
          <a:prstGeom prst="line">
            <a:avLst/>
          </a:prstGeom>
          <a:noFill/>
          <a:ln w="19050">
            <a:solidFill>
              <a:srgbClr val="FF3300"/>
            </a:solidFill>
            <a:round/>
            <a:headEnd/>
            <a:tailEnd type="triangle" w="med" len="med"/>
          </a:ln>
          <a:effectLst/>
        </p:spPr>
        <p:txBody>
          <a:bodyPr lIns="0" tIns="0" rIns="0" bIns="0" anchor="ctr"/>
          <a:lstStyle/>
          <a:p>
            <a:endParaRPr lang="zh-CN" altLang="en-US" b="1">
              <a:latin typeface="Times New Roman" pitchFamily="18" charset="0"/>
              <a:cs typeface="Times New Roman" pitchFamily="18" charset="0"/>
            </a:endParaRPr>
          </a:p>
        </p:txBody>
      </p:sp>
      <p:sp>
        <p:nvSpPr>
          <p:cNvPr id="916561" name="Text Box 81"/>
          <p:cNvSpPr txBox="1">
            <a:spLocks noChangeArrowheads="1"/>
          </p:cNvSpPr>
          <p:nvPr/>
        </p:nvSpPr>
        <p:spPr bwMode="auto">
          <a:xfrm>
            <a:off x="4284663" y="2708275"/>
            <a:ext cx="792162" cy="1938992"/>
          </a:xfrm>
          <a:prstGeom prst="rect">
            <a:avLst/>
          </a:prstGeom>
          <a:noFill/>
          <a:ln w="9525" algn="ctr">
            <a:noFill/>
            <a:miter lim="800000"/>
            <a:headEnd/>
            <a:tailEnd/>
          </a:ln>
          <a:effectLst/>
        </p:spPr>
        <p:txBody>
          <a:bodyPr>
            <a:spAutoFit/>
          </a:bodyPr>
          <a:lstStyle/>
          <a:p>
            <a:r>
              <a:rPr kumimoji="0" lang="en-US" altLang="zh-CN" sz="2400" dirty="0">
                <a:solidFill>
                  <a:schemeClr val="tx1"/>
                </a:solidFill>
                <a:latin typeface="Times New Roman" pitchFamily="18" charset="0"/>
                <a:cs typeface="Times New Roman" pitchFamily="18" charset="0"/>
              </a:rPr>
              <a:t>0.40</a:t>
            </a:r>
          </a:p>
          <a:p>
            <a:r>
              <a:rPr kumimoji="0" lang="en-US" altLang="zh-CN" sz="2400" dirty="0">
                <a:solidFill>
                  <a:schemeClr val="tx1"/>
                </a:solidFill>
                <a:latin typeface="Times New Roman" pitchFamily="18" charset="0"/>
                <a:cs typeface="Times New Roman" pitchFamily="18" charset="0"/>
              </a:rPr>
              <a:t>0.22</a:t>
            </a:r>
          </a:p>
          <a:p>
            <a:r>
              <a:rPr kumimoji="0" lang="en-US" altLang="zh-CN" sz="2400" dirty="0">
                <a:solidFill>
                  <a:schemeClr val="tx1"/>
                </a:solidFill>
                <a:latin typeface="Times New Roman" pitchFamily="18" charset="0"/>
                <a:cs typeface="Times New Roman" pitchFamily="18" charset="0"/>
              </a:rPr>
              <a:t>0.18</a:t>
            </a:r>
          </a:p>
          <a:p>
            <a:r>
              <a:rPr kumimoji="0" lang="en-US" altLang="zh-CN" sz="2400" dirty="0">
                <a:solidFill>
                  <a:schemeClr val="tx1"/>
                </a:solidFill>
                <a:latin typeface="Times New Roman" pitchFamily="18" charset="0"/>
                <a:cs typeface="Times New Roman" pitchFamily="18" charset="0"/>
              </a:rPr>
              <a:t>0.10</a:t>
            </a:r>
          </a:p>
          <a:p>
            <a:r>
              <a:rPr kumimoji="0" lang="en-US" altLang="zh-CN" sz="2400" dirty="0">
                <a:solidFill>
                  <a:schemeClr val="tx1"/>
                </a:solidFill>
                <a:latin typeface="Times New Roman" pitchFamily="18" charset="0"/>
                <a:cs typeface="Times New Roman" pitchFamily="18" charset="0"/>
              </a:rPr>
              <a:t>0.10</a:t>
            </a:r>
          </a:p>
        </p:txBody>
      </p:sp>
      <p:sp>
        <p:nvSpPr>
          <p:cNvPr id="916562" name="Text Box 82"/>
          <p:cNvSpPr txBox="1">
            <a:spLocks noChangeArrowheads="1"/>
          </p:cNvSpPr>
          <p:nvPr/>
        </p:nvSpPr>
        <p:spPr bwMode="auto">
          <a:xfrm>
            <a:off x="5143504" y="3500438"/>
            <a:ext cx="288925" cy="1089529"/>
          </a:xfrm>
          <a:prstGeom prst="rect">
            <a:avLst/>
          </a:prstGeom>
          <a:noFill/>
          <a:ln w="9525" algn="ctr">
            <a:noFill/>
            <a:miter lim="800000"/>
            <a:headEnd/>
            <a:tailEnd/>
          </a:ln>
          <a:effectLst/>
        </p:spPr>
        <p:txBody>
          <a:bodyPr>
            <a:spAutoFit/>
          </a:bodyPr>
          <a:lstStyle/>
          <a:p>
            <a:pPr>
              <a:lnSpc>
                <a:spcPct val="90000"/>
              </a:lnSpc>
            </a:pPr>
            <a:r>
              <a:rPr lang="en-US" altLang="zh-CN" sz="2400" dirty="0">
                <a:solidFill>
                  <a:srgbClr val="74369A"/>
                </a:solidFill>
                <a:latin typeface="Times New Roman" pitchFamily="18" charset="0"/>
                <a:cs typeface="Times New Roman" pitchFamily="18" charset="0"/>
              </a:rPr>
              <a:t>0</a:t>
            </a:r>
          </a:p>
          <a:p>
            <a:pPr>
              <a:lnSpc>
                <a:spcPct val="90000"/>
              </a:lnSpc>
            </a:pPr>
            <a:r>
              <a:rPr lang="en-US" altLang="zh-CN" sz="2400" dirty="0">
                <a:solidFill>
                  <a:srgbClr val="74369A"/>
                </a:solidFill>
                <a:latin typeface="Times New Roman" pitchFamily="18" charset="0"/>
                <a:cs typeface="Times New Roman" pitchFamily="18" charset="0"/>
              </a:rPr>
              <a:t>1</a:t>
            </a:r>
          </a:p>
          <a:p>
            <a:pPr>
              <a:lnSpc>
                <a:spcPct val="90000"/>
              </a:lnSpc>
            </a:pPr>
            <a:r>
              <a:rPr lang="en-US" altLang="zh-CN" sz="2400" dirty="0">
                <a:solidFill>
                  <a:srgbClr val="74369A"/>
                </a:solidFill>
                <a:latin typeface="Times New Roman" pitchFamily="18" charset="0"/>
                <a:cs typeface="Times New Roman" pitchFamily="18" charset="0"/>
              </a:rPr>
              <a:t>2</a:t>
            </a:r>
          </a:p>
        </p:txBody>
      </p:sp>
      <p:sp>
        <p:nvSpPr>
          <p:cNvPr id="916563" name="AutoShape 83"/>
          <p:cNvSpPr>
            <a:spLocks/>
          </p:cNvSpPr>
          <p:nvPr/>
        </p:nvSpPr>
        <p:spPr bwMode="auto">
          <a:xfrm>
            <a:off x="5003800" y="3537012"/>
            <a:ext cx="73025" cy="1009650"/>
          </a:xfrm>
          <a:prstGeom prst="rightBrace">
            <a:avLst>
              <a:gd name="adj1" fmla="val 115217"/>
              <a:gd name="adj2" fmla="val 50000"/>
            </a:avLst>
          </a:prstGeom>
          <a:noFill/>
          <a:ln w="19050">
            <a:solidFill>
              <a:srgbClr val="FF0000"/>
            </a:solidFill>
            <a:round/>
            <a:headEnd/>
            <a:tailEnd/>
          </a:ln>
          <a:effectLst/>
        </p:spPr>
        <p:txBody>
          <a:bodyPr wrap="none" lIns="0" tIns="0" rIns="0" bIns="0" anchor="ctr"/>
          <a:lstStyle/>
          <a:p>
            <a:endParaRPr lang="zh-CN" altLang="en-US">
              <a:latin typeface="Times New Roman" pitchFamily="18" charset="0"/>
              <a:cs typeface="Times New Roman" pitchFamily="18" charset="0"/>
            </a:endParaRPr>
          </a:p>
        </p:txBody>
      </p:sp>
      <p:sp>
        <p:nvSpPr>
          <p:cNvPr id="916564" name="Line 84"/>
          <p:cNvSpPr>
            <a:spLocks noChangeShapeType="1"/>
          </p:cNvSpPr>
          <p:nvPr/>
        </p:nvSpPr>
        <p:spPr bwMode="auto">
          <a:xfrm flipV="1">
            <a:off x="5076825" y="3286124"/>
            <a:ext cx="566745" cy="790576"/>
          </a:xfrm>
          <a:prstGeom prst="line">
            <a:avLst/>
          </a:prstGeom>
          <a:noFill/>
          <a:ln w="19050">
            <a:solidFill>
              <a:srgbClr val="FF3300"/>
            </a:solidFill>
            <a:round/>
            <a:headEnd/>
            <a:tailEnd type="triangle" w="med" len="med"/>
          </a:ln>
          <a:effectLst/>
        </p:spPr>
        <p:txBody>
          <a:bodyPr lIns="0" tIns="0" rIns="0" bIns="0" anchor="ctr"/>
          <a:lstStyle/>
          <a:p>
            <a:endParaRPr lang="zh-CN" altLang="en-US" b="1">
              <a:latin typeface="Times New Roman" pitchFamily="18" charset="0"/>
              <a:cs typeface="Times New Roman" pitchFamily="18" charset="0"/>
            </a:endParaRPr>
          </a:p>
        </p:txBody>
      </p:sp>
      <p:sp>
        <p:nvSpPr>
          <p:cNvPr id="916565" name="Text Box 85"/>
          <p:cNvSpPr txBox="1">
            <a:spLocks noChangeArrowheads="1"/>
          </p:cNvSpPr>
          <p:nvPr/>
        </p:nvSpPr>
        <p:spPr bwMode="auto">
          <a:xfrm>
            <a:off x="5580063" y="2708275"/>
            <a:ext cx="792162" cy="1200329"/>
          </a:xfrm>
          <a:prstGeom prst="rect">
            <a:avLst/>
          </a:prstGeom>
          <a:noFill/>
          <a:ln w="9525" algn="ctr">
            <a:noFill/>
            <a:miter lim="800000"/>
            <a:headEnd/>
            <a:tailEnd/>
          </a:ln>
          <a:effectLst/>
        </p:spPr>
        <p:txBody>
          <a:bodyPr>
            <a:spAutoFit/>
          </a:bodyPr>
          <a:lstStyle/>
          <a:p>
            <a:r>
              <a:rPr kumimoji="0" lang="en-US" altLang="zh-CN" sz="2400" dirty="0">
                <a:solidFill>
                  <a:schemeClr val="tx1"/>
                </a:solidFill>
                <a:latin typeface="Times New Roman" pitchFamily="18" charset="0"/>
                <a:cs typeface="Times New Roman" pitchFamily="18" charset="0"/>
              </a:rPr>
              <a:t>0.40</a:t>
            </a:r>
          </a:p>
          <a:p>
            <a:r>
              <a:rPr kumimoji="0" lang="en-US" altLang="zh-CN" sz="2400" dirty="0">
                <a:solidFill>
                  <a:schemeClr val="tx1"/>
                </a:solidFill>
                <a:latin typeface="Times New Roman" pitchFamily="18" charset="0"/>
                <a:cs typeface="Times New Roman" pitchFamily="18" charset="0"/>
              </a:rPr>
              <a:t>0.38</a:t>
            </a:r>
          </a:p>
          <a:p>
            <a:r>
              <a:rPr kumimoji="0" lang="en-US" altLang="zh-CN" sz="2400" dirty="0">
                <a:solidFill>
                  <a:schemeClr val="tx1"/>
                </a:solidFill>
                <a:latin typeface="Times New Roman" pitchFamily="18" charset="0"/>
                <a:cs typeface="Times New Roman" pitchFamily="18" charset="0"/>
              </a:rPr>
              <a:t>0.22</a:t>
            </a:r>
          </a:p>
        </p:txBody>
      </p:sp>
      <p:sp>
        <p:nvSpPr>
          <p:cNvPr id="916566" name="Text Box 86"/>
          <p:cNvSpPr txBox="1">
            <a:spLocks noChangeArrowheads="1"/>
          </p:cNvSpPr>
          <p:nvPr/>
        </p:nvSpPr>
        <p:spPr bwMode="auto">
          <a:xfrm>
            <a:off x="6372225" y="2781300"/>
            <a:ext cx="288925" cy="1089529"/>
          </a:xfrm>
          <a:prstGeom prst="rect">
            <a:avLst/>
          </a:prstGeom>
          <a:noFill/>
          <a:ln w="9525" algn="ctr">
            <a:noFill/>
            <a:miter lim="800000"/>
            <a:headEnd/>
            <a:tailEnd/>
          </a:ln>
          <a:effectLst/>
        </p:spPr>
        <p:txBody>
          <a:bodyPr>
            <a:spAutoFit/>
          </a:bodyPr>
          <a:lstStyle/>
          <a:p>
            <a:pPr>
              <a:lnSpc>
                <a:spcPct val="90000"/>
              </a:lnSpc>
            </a:pPr>
            <a:r>
              <a:rPr lang="en-US" altLang="zh-CN" sz="2400">
                <a:solidFill>
                  <a:srgbClr val="74369A"/>
                </a:solidFill>
                <a:latin typeface="Times New Roman" pitchFamily="18" charset="0"/>
                <a:cs typeface="Times New Roman" pitchFamily="18" charset="0"/>
              </a:rPr>
              <a:t>0</a:t>
            </a:r>
          </a:p>
          <a:p>
            <a:pPr>
              <a:lnSpc>
                <a:spcPct val="90000"/>
              </a:lnSpc>
            </a:pPr>
            <a:r>
              <a:rPr lang="en-US" altLang="zh-CN" sz="2400">
                <a:solidFill>
                  <a:srgbClr val="74369A"/>
                </a:solidFill>
                <a:latin typeface="Times New Roman" pitchFamily="18" charset="0"/>
                <a:cs typeface="Times New Roman" pitchFamily="18" charset="0"/>
              </a:rPr>
              <a:t>1</a:t>
            </a:r>
          </a:p>
          <a:p>
            <a:pPr>
              <a:lnSpc>
                <a:spcPct val="90000"/>
              </a:lnSpc>
            </a:pPr>
            <a:r>
              <a:rPr lang="en-US" altLang="zh-CN" sz="2400">
                <a:solidFill>
                  <a:srgbClr val="74369A"/>
                </a:solidFill>
                <a:latin typeface="Times New Roman" pitchFamily="18" charset="0"/>
                <a:cs typeface="Times New Roman" pitchFamily="18" charset="0"/>
              </a:rPr>
              <a:t>2</a:t>
            </a:r>
          </a:p>
        </p:txBody>
      </p:sp>
      <p:graphicFrame>
        <p:nvGraphicFramePr>
          <p:cNvPr id="916624" name="Group 144"/>
          <p:cNvGraphicFramePr>
            <a:graphicFrameLocks noGrp="1"/>
          </p:cNvGraphicFramePr>
          <p:nvPr/>
        </p:nvGraphicFramePr>
        <p:xfrm>
          <a:off x="7092950" y="1557338"/>
          <a:ext cx="1081088" cy="4824416"/>
        </p:xfrm>
        <a:graphic>
          <a:graphicData uri="http://schemas.openxmlformats.org/drawingml/2006/table">
            <a:tbl>
              <a:tblPr/>
              <a:tblGrid>
                <a:gridCol w="1081088">
                  <a:extLst>
                    <a:ext uri="{9D8B030D-6E8A-4147-A177-3AD203B41FA5}">
                      <a16:colId xmlns:a16="http://schemas.microsoft.com/office/drawing/2014/main" val="20000"/>
                    </a:ext>
                  </a:extLst>
                </a:gridCol>
              </a:tblGrid>
              <a:tr h="1079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accent1"/>
                          </a:solidFill>
                          <a:effectLst/>
                          <a:latin typeface="Times New Roman" pitchFamily="18" charset="0"/>
                          <a:ea typeface="华文行楷" pitchFamily="2" charset="-122"/>
                        </a:rPr>
                        <a:t>码字</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0</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10</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11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12</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21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22</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4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200</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2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华文行楷" pitchFamily="2" charset="-122"/>
                        </a:rPr>
                        <a:t>201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9" name="Rectangle 2"/>
          <p:cNvSpPr txBox="1">
            <a:spLocks noChangeArrowheads="1"/>
          </p:cNvSpPr>
          <p:nvPr/>
        </p:nvSpPr>
        <p:spPr>
          <a:xfrm>
            <a:off x="361949" y="184154"/>
            <a:ext cx="8134350" cy="82867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rgbClr val="FF0000"/>
                </a:solidFill>
                <a:effectLst/>
                <a:uLnTx/>
                <a:uFillTx/>
                <a:latin typeface="Times New Roman" pitchFamily="18" charset="0"/>
                <a:ea typeface="华文楷体" pitchFamily="2" charset="-122"/>
                <a:cs typeface="Times New Roman" pitchFamily="18" charset="0"/>
              </a:rPr>
              <a:t>三进制哈夫曼编码</a:t>
            </a:r>
            <a:endParaRPr kumimoji="0" lang="zh-CN" altLang="en-US" sz="3600" b="1" i="0" u="none" strike="noStrike" kern="1200" cap="none" spc="0" normalizeH="0" baseline="0" noProof="0" dirty="0">
              <a:ln>
                <a:noFill/>
              </a:ln>
              <a:solidFill>
                <a:srgbClr val="FF0000"/>
              </a:solidFill>
              <a:effectLst/>
              <a:uLnTx/>
              <a:uFillTx/>
              <a:latin typeface="Times New Roman" pitchFamily="18" charset="0"/>
              <a:ea typeface="华文楷体" pitchFamily="2" charset="-122"/>
              <a:cs typeface="Times New Roman" pitchFamily="18" charset="0"/>
            </a:endParaRPr>
          </a:p>
        </p:txBody>
      </p:sp>
      <p:grpSp>
        <p:nvGrpSpPr>
          <p:cNvPr id="31" name="组合 30"/>
          <p:cNvGrpSpPr/>
          <p:nvPr/>
        </p:nvGrpSpPr>
        <p:grpSpPr>
          <a:xfrm>
            <a:off x="3671900" y="2960948"/>
            <a:ext cx="757224" cy="1440160"/>
            <a:chOff x="3671900" y="2960948"/>
            <a:chExt cx="757224" cy="1440160"/>
          </a:xfrm>
        </p:grpSpPr>
        <p:cxnSp>
          <p:nvCxnSpPr>
            <p:cNvPr id="3" name="直接箭头连接符 2"/>
            <p:cNvCxnSpPr/>
            <p:nvPr/>
          </p:nvCxnSpPr>
          <p:spPr bwMode="auto">
            <a:xfrm>
              <a:off x="3786182" y="2960948"/>
              <a:ext cx="49848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 name="直接箭头连接符 4"/>
            <p:cNvCxnSpPr/>
            <p:nvPr/>
          </p:nvCxnSpPr>
          <p:spPr bwMode="auto">
            <a:xfrm>
              <a:off x="3786182" y="3286124"/>
              <a:ext cx="642942" cy="3949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直接箭头连接符 6"/>
            <p:cNvCxnSpPr/>
            <p:nvPr/>
          </p:nvCxnSpPr>
          <p:spPr bwMode="auto">
            <a:xfrm>
              <a:off x="3671900" y="3681028"/>
              <a:ext cx="757224" cy="3956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a:off x="3707904" y="4076700"/>
              <a:ext cx="721220" cy="3244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2" name="组合 31"/>
          <p:cNvGrpSpPr/>
          <p:nvPr/>
        </p:nvGrpSpPr>
        <p:grpSpPr>
          <a:xfrm>
            <a:off x="5003800" y="2960948"/>
            <a:ext cx="639770" cy="720080"/>
            <a:chOff x="5003800" y="2960948"/>
            <a:chExt cx="639770" cy="720080"/>
          </a:xfrm>
        </p:grpSpPr>
        <p:cxnSp>
          <p:nvCxnSpPr>
            <p:cNvPr id="11" name="直接箭头连接符 10"/>
            <p:cNvCxnSpPr/>
            <p:nvPr/>
          </p:nvCxnSpPr>
          <p:spPr bwMode="auto">
            <a:xfrm>
              <a:off x="5003800" y="2960948"/>
              <a:ext cx="57626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a:off x="5003800" y="3286124"/>
              <a:ext cx="639770" cy="3949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0" name="组合 29"/>
          <p:cNvGrpSpPr/>
          <p:nvPr/>
        </p:nvGrpSpPr>
        <p:grpSpPr>
          <a:xfrm>
            <a:off x="2519772" y="2781300"/>
            <a:ext cx="694906" cy="2483904"/>
            <a:chOff x="2519772" y="2781300"/>
            <a:chExt cx="694906" cy="2483904"/>
          </a:xfrm>
        </p:grpSpPr>
        <p:cxnSp>
          <p:nvCxnSpPr>
            <p:cNvPr id="15" name="直接箭头连接符 14"/>
            <p:cNvCxnSpPr/>
            <p:nvPr/>
          </p:nvCxnSpPr>
          <p:spPr bwMode="auto">
            <a:xfrm>
              <a:off x="2591780" y="2781300"/>
              <a:ext cx="540358" cy="1796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2519772" y="3320988"/>
              <a:ext cx="53934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p:nvPr/>
          </p:nvCxnSpPr>
          <p:spPr bwMode="auto">
            <a:xfrm flipV="1">
              <a:off x="2591780" y="3681028"/>
              <a:ext cx="622898" cy="1898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p:cNvCxnSpPr>
              <a:endCxn id="916557" idx="1"/>
            </p:cNvCxnSpPr>
            <p:nvPr/>
          </p:nvCxnSpPr>
          <p:spPr bwMode="auto">
            <a:xfrm flipV="1">
              <a:off x="2519772" y="4047103"/>
              <a:ext cx="539341" cy="45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接箭头连接符 25"/>
            <p:cNvCxnSpPr/>
            <p:nvPr/>
          </p:nvCxnSpPr>
          <p:spPr bwMode="auto">
            <a:xfrm flipV="1">
              <a:off x="2519772" y="4725144"/>
              <a:ext cx="694906" cy="144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p:cNvCxnSpPr/>
            <p:nvPr/>
          </p:nvCxnSpPr>
          <p:spPr bwMode="auto">
            <a:xfrm flipV="1">
              <a:off x="2519772" y="5121188"/>
              <a:ext cx="612366" cy="144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43526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6625"/>
                                        </p:tgtEl>
                                        <p:attrNameLst>
                                          <p:attrName>style.visibility</p:attrName>
                                        </p:attrNameLst>
                                      </p:cBhvr>
                                      <p:to>
                                        <p:strVal val="visible"/>
                                      </p:to>
                                    </p:set>
                                    <p:animEffect transition="in" filter="blinds(horizontal)">
                                      <p:cBhvr>
                                        <p:cTn id="7" dur="500"/>
                                        <p:tgtEl>
                                          <p:spTgt spid="9166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916552"/>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916554"/>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916555"/>
                                        </p:tgtEl>
                                        <p:attrNameLst>
                                          <p:attrName>style.visibility</p:attrName>
                                        </p:attrNameLst>
                                      </p:cBhvr>
                                      <p:to>
                                        <p:strVal val="visible"/>
                                      </p:to>
                                    </p:se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16557"/>
                                        </p:tgtEl>
                                        <p:attrNameLst>
                                          <p:attrName>style.visibility</p:attrName>
                                        </p:attrNameLst>
                                      </p:cBhvr>
                                      <p:to>
                                        <p:strVal val="visible"/>
                                      </p:to>
                                    </p:set>
                                    <p:animEffect transition="in" filter="wipe(left)">
                                      <p:cBhvr>
                                        <p:cTn id="21" dur="500"/>
                                        <p:tgtEl>
                                          <p:spTgt spid="9165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91655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499"/>
                                          </p:stCondLst>
                                        </p:cTn>
                                        <p:tgtEl>
                                          <p:spTgt spid="916559"/>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916560"/>
                                        </p:tgtEl>
                                        <p:attrNameLst>
                                          <p:attrName>style.visibility</p:attrName>
                                        </p:attrNameLst>
                                      </p:cBhvr>
                                      <p:to>
                                        <p:strVal val="visible"/>
                                      </p:to>
                                    </p:se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916561"/>
                                        </p:tgtEl>
                                        <p:attrNameLst>
                                          <p:attrName>style.visibility</p:attrName>
                                        </p:attrNameLst>
                                      </p:cBhvr>
                                      <p:to>
                                        <p:strVal val="visible"/>
                                      </p:to>
                                    </p:set>
                                    <p:animEffect transition="in" filter="wipe(left)">
                                      <p:cBhvr>
                                        <p:cTn id="38" dur="500"/>
                                        <p:tgtEl>
                                          <p:spTgt spid="91656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9165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916563"/>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916564"/>
                                        </p:tgtEl>
                                        <p:attrNameLst>
                                          <p:attrName>style.visibility</p:attrName>
                                        </p:attrNameLst>
                                      </p:cBhvr>
                                      <p:to>
                                        <p:strVal val="visible"/>
                                      </p:to>
                                    </p:se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916565"/>
                                        </p:tgtEl>
                                        <p:attrNameLst>
                                          <p:attrName>style.visibility</p:attrName>
                                        </p:attrNameLst>
                                      </p:cBhvr>
                                      <p:to>
                                        <p:strVal val="visible"/>
                                      </p:to>
                                    </p:set>
                                    <p:animEffect transition="in" filter="wipe(left)">
                                      <p:cBhvr>
                                        <p:cTn id="55" dur="500"/>
                                        <p:tgtEl>
                                          <p:spTgt spid="91656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91656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916624"/>
                                        </p:tgtEl>
                                        <p:attrNameLst>
                                          <p:attrName>style.visibility</p:attrName>
                                        </p:attrNameLst>
                                      </p:cBhvr>
                                      <p:to>
                                        <p:strVal val="visible"/>
                                      </p:to>
                                    </p:set>
                                    <p:animEffect transition="in" filter="blinds(horizontal)">
                                      <p:cBhvr>
                                        <p:cTn id="68" dur="500"/>
                                        <p:tgtEl>
                                          <p:spTgt spid="916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552" grpId="0" autoUpdateAnimBg="0"/>
      <p:bldP spid="916553" grpId="0" autoUpdateAnimBg="0"/>
      <p:bldP spid="916554" grpId="0" animBg="1"/>
      <p:bldP spid="916555" grpId="0" animBg="1"/>
      <p:bldP spid="916557" grpId="0" autoUpdateAnimBg="0"/>
      <p:bldP spid="916559" grpId="0" animBg="1"/>
      <p:bldP spid="916560" grpId="0" animBg="1"/>
      <p:bldP spid="916561" grpId="0" autoUpdateAnimBg="0"/>
      <p:bldP spid="916562" grpId="0" autoUpdateAnimBg="0"/>
      <p:bldP spid="916563" grpId="0" animBg="1"/>
      <p:bldP spid="916564" grpId="0" animBg="1"/>
      <p:bldP spid="916565" grpId="0" autoUpdateAnimBg="0"/>
      <p:bldP spid="916566"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7"/>
          <p:cNvSpPr>
            <a:spLocks noGrp="1"/>
          </p:cNvSpPr>
          <p:nvPr>
            <p:ph type="sldNum" sz="quarter" idx="12"/>
          </p:nvPr>
        </p:nvSpPr>
        <p:spPr/>
        <p:txBody>
          <a:bodyPr/>
          <a:lstStyle/>
          <a:p>
            <a:fld id="{7C4D1199-2535-4A3B-B028-076713E16F62}" type="slidenum">
              <a:rPr lang="en-US" altLang="zh-CN"/>
              <a:pPr/>
              <a:t>87</a:t>
            </a:fld>
            <a:endParaRPr lang="en-US" altLang="zh-CN"/>
          </a:p>
        </p:txBody>
      </p:sp>
      <p:sp>
        <p:nvSpPr>
          <p:cNvPr id="826370" name="Rectangle 2"/>
          <p:cNvSpPr>
            <a:spLocks noGrp="1" noChangeArrowheads="1"/>
          </p:cNvSpPr>
          <p:nvPr>
            <p:ph type="body" sz="half" idx="1"/>
          </p:nvPr>
        </p:nvSpPr>
        <p:spPr>
          <a:xfrm>
            <a:off x="611188" y="404813"/>
            <a:ext cx="3817936" cy="576262"/>
          </a:xfrm>
        </p:spPr>
        <p:txBody>
          <a:bodyPr>
            <a:normAutofit/>
          </a:bodyPr>
          <a:lstStyle/>
          <a:p>
            <a:r>
              <a:rPr lang="zh-CN" altLang="en-US" sz="2800" smtClean="0"/>
              <a:t>码字的平均</a:t>
            </a:r>
            <a:r>
              <a:rPr lang="zh-CN" altLang="en-US" sz="2800"/>
              <a:t>码长为</a:t>
            </a:r>
          </a:p>
        </p:txBody>
      </p:sp>
      <p:sp>
        <p:nvSpPr>
          <p:cNvPr id="826378" name="Rectangle 10"/>
          <p:cNvSpPr>
            <a:spLocks noChangeArrowheads="1"/>
          </p:cNvSpPr>
          <p:nvPr/>
        </p:nvSpPr>
        <p:spPr bwMode="auto">
          <a:xfrm>
            <a:off x="484130" y="2436461"/>
            <a:ext cx="8147050" cy="649288"/>
          </a:xfrm>
          <a:prstGeom prst="rect">
            <a:avLst/>
          </a:prstGeom>
          <a:noFill/>
          <a:ln w="9525">
            <a:noFill/>
            <a:miter lim="800000"/>
            <a:headEnd/>
            <a:tailEnd/>
          </a:ln>
        </p:spPr>
        <p:txBody>
          <a:bodyPr/>
          <a:lstStyle/>
          <a:p>
            <a:pPr marL="342900" indent="-342900" algn="l">
              <a:spcBef>
                <a:spcPct val="20000"/>
              </a:spcBef>
              <a:buFontTx/>
              <a:buChar char="•"/>
            </a:pPr>
            <a:r>
              <a:rPr kumimoji="0" lang="zh-CN" altLang="en-US" sz="2800" b="1" dirty="0" smtClean="0">
                <a:solidFill>
                  <a:schemeClr val="tx1"/>
                </a:solidFill>
              </a:rPr>
              <a:t>每个符号的平均</a:t>
            </a:r>
            <a:r>
              <a:rPr kumimoji="0" lang="zh-CN" altLang="en-US" sz="2800" b="1" dirty="0" smtClean="0">
                <a:solidFill>
                  <a:srgbClr val="FF0000"/>
                </a:solidFill>
              </a:rPr>
              <a:t>二进制</a:t>
            </a:r>
            <a:r>
              <a:rPr kumimoji="0" lang="zh-CN" altLang="en-US" sz="2800" b="1" dirty="0" smtClean="0">
                <a:solidFill>
                  <a:schemeClr val="tx1"/>
                </a:solidFill>
              </a:rPr>
              <a:t>码长（信息率）为</a:t>
            </a:r>
            <a:endParaRPr kumimoji="0" lang="zh-CN" altLang="en-US" sz="2800" b="1" dirty="0">
              <a:solidFill>
                <a:schemeClr val="tx1"/>
              </a:solidFill>
            </a:endParaRPr>
          </a:p>
        </p:txBody>
      </p:sp>
      <p:sp>
        <p:nvSpPr>
          <p:cNvPr id="826379" name="Rectangle 11"/>
          <p:cNvSpPr>
            <a:spLocks noChangeArrowheads="1"/>
          </p:cNvSpPr>
          <p:nvPr/>
        </p:nvSpPr>
        <p:spPr bwMode="auto">
          <a:xfrm>
            <a:off x="453256" y="4069994"/>
            <a:ext cx="8147050" cy="503238"/>
          </a:xfrm>
          <a:prstGeom prst="rect">
            <a:avLst/>
          </a:prstGeom>
          <a:noFill/>
          <a:ln w="9525">
            <a:noFill/>
            <a:miter lim="800000"/>
            <a:headEnd/>
            <a:tailEnd/>
          </a:ln>
        </p:spPr>
        <p:txBody>
          <a:bodyPr/>
          <a:lstStyle/>
          <a:p>
            <a:pPr marL="342900" indent="-342900" algn="l">
              <a:spcBef>
                <a:spcPct val="20000"/>
              </a:spcBef>
              <a:buFontTx/>
              <a:buChar char="•"/>
            </a:pPr>
            <a:r>
              <a:rPr kumimoji="0" lang="zh-CN" altLang="en-US" sz="2800" b="1" dirty="0"/>
              <a:t>编码效率</a:t>
            </a:r>
            <a:r>
              <a:rPr kumimoji="0" lang="zh-CN" altLang="en-US" sz="2800" b="1" dirty="0">
                <a:solidFill>
                  <a:schemeClr val="tx1"/>
                </a:solidFill>
              </a:rPr>
              <a:t>为</a:t>
            </a:r>
          </a:p>
        </p:txBody>
      </p:sp>
      <p:sp>
        <p:nvSpPr>
          <p:cNvPr id="826380" name="Rectangle 12"/>
          <p:cNvSpPr>
            <a:spLocks noChangeArrowheads="1"/>
          </p:cNvSpPr>
          <p:nvPr/>
        </p:nvSpPr>
        <p:spPr bwMode="auto">
          <a:xfrm>
            <a:off x="611188" y="5624102"/>
            <a:ext cx="8001056" cy="1035050"/>
          </a:xfrm>
          <a:prstGeom prst="rect">
            <a:avLst/>
          </a:prstGeom>
          <a:noFill/>
          <a:ln w="9525">
            <a:noFill/>
            <a:miter lim="800000"/>
            <a:headEnd/>
            <a:tailEnd/>
          </a:ln>
        </p:spPr>
        <p:txBody>
          <a:bodyPr/>
          <a:lstStyle/>
          <a:p>
            <a:pPr marL="342900" indent="-342900" algn="l">
              <a:spcBef>
                <a:spcPct val="20000"/>
              </a:spcBef>
              <a:buFontTx/>
              <a:buChar char="•"/>
            </a:pPr>
            <a:r>
              <a:rPr kumimoji="0" lang="zh-CN" altLang="en-US" sz="2800" b="1" dirty="0">
                <a:solidFill>
                  <a:schemeClr val="tx1"/>
                </a:solidFill>
              </a:rPr>
              <a:t>哈夫曼的编码效率相当</a:t>
            </a:r>
            <a:r>
              <a:rPr kumimoji="0" lang="zh-CN" altLang="en-US" sz="2800" b="1" dirty="0" smtClean="0">
                <a:solidFill>
                  <a:schemeClr val="tx1"/>
                </a:solidFill>
              </a:rPr>
              <a:t>高，对</a:t>
            </a:r>
            <a:r>
              <a:rPr kumimoji="0" lang="zh-CN" altLang="en-US" sz="2800" b="1" dirty="0">
                <a:solidFill>
                  <a:schemeClr val="tx1"/>
                </a:solidFill>
              </a:rPr>
              <a:t>编码器的要求也简单得多。</a:t>
            </a:r>
          </a:p>
        </p:txBody>
      </p:sp>
      <p:sp>
        <p:nvSpPr>
          <p:cNvPr id="826381" name="AutoShape 13"/>
          <p:cNvSpPr>
            <a:spLocks noChangeArrowheads="1"/>
          </p:cNvSpPr>
          <p:nvPr/>
        </p:nvSpPr>
        <p:spPr bwMode="auto">
          <a:xfrm>
            <a:off x="6643670" y="4225289"/>
            <a:ext cx="2500330" cy="1214446"/>
          </a:xfrm>
          <a:prstGeom prst="wedgeRoundRectCallout">
            <a:avLst>
              <a:gd name="adj1" fmla="val -105431"/>
              <a:gd name="adj2" fmla="val -83981"/>
              <a:gd name="adj3" fmla="val 16667"/>
            </a:avLst>
          </a:prstGeom>
          <a:ln>
            <a:headEnd/>
            <a:tailEnd/>
          </a:ln>
        </p:spPr>
        <p:style>
          <a:lnRef idx="1">
            <a:schemeClr val="accent1"/>
          </a:lnRef>
          <a:fillRef idx="3">
            <a:schemeClr val="accent1"/>
          </a:fillRef>
          <a:effectRef idx="2">
            <a:schemeClr val="accent1"/>
          </a:effectRef>
          <a:fontRef idx="minor">
            <a:schemeClr val="lt1"/>
          </a:fontRef>
        </p:style>
        <p:txBody>
          <a:bodyPr lIns="0" tIns="0" rIns="0" bIns="0" anchor="ctr"/>
          <a:lstStyle/>
          <a:p>
            <a:r>
              <a:rPr lang="zh-CN" altLang="en-US" sz="2400" b="1" dirty="0">
                <a:solidFill>
                  <a:schemeClr val="bg1"/>
                </a:solidFill>
                <a:ea typeface="宋体" charset="-122"/>
              </a:rPr>
              <a:t>三进</a:t>
            </a:r>
            <a:r>
              <a:rPr lang="zh-CN" altLang="en-US" sz="2400" b="1" dirty="0" smtClean="0">
                <a:solidFill>
                  <a:schemeClr val="bg1"/>
                </a:solidFill>
                <a:ea typeface="宋体" charset="-122"/>
              </a:rPr>
              <a:t>制的信息率与</a:t>
            </a:r>
            <a:r>
              <a:rPr lang="zh-CN" altLang="en-US" sz="2400" b="1" dirty="0">
                <a:solidFill>
                  <a:schemeClr val="bg1"/>
                </a:solidFill>
                <a:ea typeface="宋体" charset="-122"/>
              </a:rPr>
              <a:t>平均码长不等</a:t>
            </a:r>
          </a:p>
        </p:txBody>
      </p:sp>
      <p:graphicFrame>
        <p:nvGraphicFramePr>
          <p:cNvPr id="566278" name="Object 6"/>
          <p:cNvGraphicFramePr>
            <a:graphicFrameLocks noChangeAspect="1"/>
          </p:cNvGraphicFramePr>
          <p:nvPr>
            <p:extLst>
              <p:ext uri="{D42A27DB-BD31-4B8C-83A1-F6EECF244321}">
                <p14:modId xmlns:p14="http://schemas.microsoft.com/office/powerpoint/2010/main" val="4239543252"/>
              </p:ext>
            </p:extLst>
          </p:nvPr>
        </p:nvGraphicFramePr>
        <p:xfrm>
          <a:off x="2000232" y="4779382"/>
          <a:ext cx="3346064" cy="785818"/>
        </p:xfrm>
        <a:graphic>
          <a:graphicData uri="http://schemas.openxmlformats.org/presentationml/2006/ole">
            <mc:AlternateContent xmlns:mc="http://schemas.openxmlformats.org/markup-compatibility/2006">
              <mc:Choice xmlns:v="urn:schemas-microsoft-com:vml" Requires="v">
                <p:oleObj spid="_x0000_s67417" name="Equation" r:id="rId3" imgW="1676160" imgH="393480" progId="Equation.DSMT4">
                  <p:embed/>
                </p:oleObj>
              </mc:Choice>
              <mc:Fallback>
                <p:oleObj name="Equation" r:id="rId3" imgW="1676160" imgH="393480" progId="Equation.DSMT4">
                  <p:embed/>
                  <p:pic>
                    <p:nvPicPr>
                      <p:cNvPr id="56627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32" y="4779382"/>
                        <a:ext cx="3346064"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6279" name="Object 7"/>
          <p:cNvGraphicFramePr>
            <a:graphicFrameLocks noChangeAspect="1"/>
          </p:cNvGraphicFramePr>
          <p:nvPr>
            <p:extLst>
              <p:ext uri="{D42A27DB-BD31-4B8C-83A1-F6EECF244321}">
                <p14:modId xmlns:p14="http://schemas.microsoft.com/office/powerpoint/2010/main" val="3790619990"/>
              </p:ext>
            </p:extLst>
          </p:nvPr>
        </p:nvGraphicFramePr>
        <p:xfrm>
          <a:off x="1928762" y="3052704"/>
          <a:ext cx="4714908" cy="959921"/>
        </p:xfrm>
        <a:graphic>
          <a:graphicData uri="http://schemas.openxmlformats.org/presentationml/2006/ole">
            <mc:AlternateContent xmlns:mc="http://schemas.openxmlformats.org/markup-compatibility/2006">
              <mc:Choice xmlns:v="urn:schemas-microsoft-com:vml" Requires="v">
                <p:oleObj spid="_x0000_s67418" name="Equation" r:id="rId5" imgW="2120760" imgH="431640" progId="Equation.DSMT4">
                  <p:embed/>
                </p:oleObj>
              </mc:Choice>
              <mc:Fallback>
                <p:oleObj name="Equation" r:id="rId5" imgW="2120760" imgH="431640" progId="Equation.DSMT4">
                  <p:embed/>
                  <p:pic>
                    <p:nvPicPr>
                      <p:cNvPr id="5662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762" y="3052704"/>
                        <a:ext cx="4714908" cy="95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6643670" y="3271054"/>
            <a:ext cx="2000264" cy="523220"/>
          </a:xfrm>
          <a:prstGeom prst="rect">
            <a:avLst/>
          </a:prstGeom>
          <a:noFill/>
        </p:spPr>
        <p:txBody>
          <a:bodyPr wrap="square" rtlCol="0">
            <a:spAutoFit/>
          </a:bodyPr>
          <a:lstStyle/>
          <a:p>
            <a:r>
              <a:rPr lang="en-US" altLang="zh-CN" sz="2800" dirty="0" smtClean="0"/>
              <a:t>bit/</a:t>
            </a:r>
            <a:r>
              <a:rPr lang="zh-CN" altLang="en-US" sz="2800" dirty="0" smtClean="0"/>
              <a:t>符号</a:t>
            </a:r>
            <a:endParaRPr lang="zh-CN" altLang="en-US" sz="2800" dirty="0"/>
          </a:p>
        </p:txBody>
      </p:sp>
      <mc:AlternateContent xmlns:mc="http://schemas.openxmlformats.org/markup-compatibility/2006" xmlns:a14="http://schemas.microsoft.com/office/drawing/2010/main">
        <mc:Choice Requires="a14">
          <p:sp>
            <p:nvSpPr>
              <p:cNvPr id="2" name="文本框 1"/>
              <p:cNvSpPr txBox="1"/>
              <p:nvPr/>
            </p:nvSpPr>
            <p:spPr>
              <a:xfrm>
                <a:off x="251520" y="849267"/>
                <a:ext cx="9037004" cy="1407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b="0" i="1" smtClean="0">
                              <a:latin typeface="Cambria Math" panose="02040503050406030204" pitchFamily="18" charset="0"/>
                            </a:rPr>
                          </m:ctrlPr>
                        </m:ba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𝐿</m:t>
                              </m:r>
                            </m:sub>
                          </m:sSub>
                        </m:e>
                      </m:ba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8</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=0.4</m:t>
                      </m:r>
                      <m:r>
                        <a:rPr lang="en-US" altLang="zh-CN" b="0" i="1" smtClean="0">
                          <a:latin typeface="Cambria Math" panose="02040503050406030204" pitchFamily="18" charset="0"/>
                          <a:ea typeface="Cambria Math" panose="02040503050406030204" pitchFamily="18" charset="0"/>
                        </a:rPr>
                        <m:t>×1+</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0.18+0.1+0.1+0.07+0.06</m:t>
                          </m:r>
                        </m:e>
                      </m:d>
                      <m:r>
                        <a:rPr lang="en-US" altLang="zh-CN" b="0" i="1" smtClean="0">
                          <a:latin typeface="Cambria Math" panose="02040503050406030204" pitchFamily="18" charset="0"/>
                          <a:ea typeface="Cambria Math" panose="02040503050406030204" pitchFamily="18" charset="0"/>
                        </a:rPr>
                        <m:t>×2</m:t>
                      </m:r>
                    </m:oMath>
                  </m:oMathPara>
                </a14:m>
                <a:endParaRPr lang="en-US" altLang="zh-CN" b="0" i="1" dirty="0" smtClean="0">
                  <a:latin typeface="Cambria Math" panose="02040503050406030204" pitchFamily="18" charset="0"/>
                  <a:ea typeface="Cambria Math" panose="02040503050406030204" pitchFamily="18" charset="0"/>
                </a:endParaRPr>
              </a:p>
              <a:p>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0" smtClean="0">
                            <a:latin typeface="Cambria Math" panose="02040503050406030204" pitchFamily="18" charset="0"/>
                            <a:ea typeface="Cambria Math" panose="02040503050406030204" pitchFamily="18" charset="0"/>
                          </a:rPr>
                          <m:t>0.05+0.04</m:t>
                        </m:r>
                      </m:e>
                    </m:d>
                    <m:r>
                      <a:rPr lang="en-US" altLang="zh-CN" b="0" i="1" smtClean="0">
                        <a:latin typeface="Cambria Math" panose="02040503050406030204" pitchFamily="18" charset="0"/>
                        <a:ea typeface="Cambria Math" panose="02040503050406030204" pitchFamily="18" charset="0"/>
                      </a:rPr>
                      <m:t>×3=1.69</m:t>
                    </m:r>
                  </m:oMath>
                </a14:m>
                <a:r>
                  <a:rPr lang="en-US" altLang="zh-CN" b="0" dirty="0" smtClean="0">
                    <a:ea typeface="Cambria Math" panose="02040503050406030204" pitchFamily="18" charset="0"/>
                  </a:rPr>
                  <a:t> </a:t>
                </a:r>
                <a:r>
                  <a:rPr lang="zh-CN" altLang="en-US" b="0" dirty="0" smtClean="0">
                    <a:ea typeface="Cambria Math" panose="02040503050406030204" pitchFamily="18" charset="0"/>
                  </a:rPr>
                  <a:t>码元</a:t>
                </a:r>
                <a:r>
                  <a:rPr lang="en-US" altLang="zh-CN" b="0" dirty="0" smtClean="0">
                    <a:ea typeface="Cambria Math" panose="02040503050406030204" pitchFamily="18" charset="0"/>
                  </a:rPr>
                  <a:t>/</a:t>
                </a:r>
                <a:r>
                  <a:rPr lang="zh-CN" altLang="en-US" b="0" dirty="0" smtClean="0">
                    <a:ea typeface="Cambria Math" panose="02040503050406030204" pitchFamily="18" charset="0"/>
                  </a:rPr>
                  <a:t>符号</a:t>
                </a:r>
                <a:endParaRPr lang="en-US" altLang="zh-CN" b="0" dirty="0" smtClean="0">
                  <a:ea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51520" y="849267"/>
                <a:ext cx="9037004" cy="1407629"/>
              </a:xfrm>
              <a:prstGeom prst="rect">
                <a:avLst/>
              </a:prstGeom>
              <a:blipFill>
                <a:blip r:embed="rId7"/>
                <a:stretch>
                  <a:fillRect l="-67" b="-129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174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6370">
                                            <p:txEl>
                                              <p:pRg st="0" end="0"/>
                                            </p:txEl>
                                          </p:spTgt>
                                        </p:tgtEl>
                                        <p:attrNameLst>
                                          <p:attrName>style.visibility</p:attrName>
                                        </p:attrNameLst>
                                      </p:cBhvr>
                                      <p:to>
                                        <p:strVal val="visible"/>
                                      </p:to>
                                    </p:set>
                                    <p:animEffect transition="in" filter="wipe(left)">
                                      <p:cBhvr>
                                        <p:cTn id="7" dur="1000"/>
                                        <p:tgtEl>
                                          <p:spTgt spid="826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26378">
                                            <p:txEl>
                                              <p:pRg st="0" end="0"/>
                                            </p:txEl>
                                          </p:spTgt>
                                        </p:tgtEl>
                                        <p:attrNameLst>
                                          <p:attrName>style.visibility</p:attrName>
                                        </p:attrNameLst>
                                      </p:cBhvr>
                                      <p:to>
                                        <p:strVal val="visible"/>
                                      </p:to>
                                    </p:set>
                                    <p:animEffect transition="in" filter="wipe(left)">
                                      <p:cBhvr>
                                        <p:cTn id="16" dur="1000"/>
                                        <p:tgtEl>
                                          <p:spTgt spid="826378">
                                            <p:txEl>
                                              <p:pRg st="0" end="0"/>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62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826381"/>
                                        </p:tgtEl>
                                        <p:attrNameLst>
                                          <p:attrName>style.visibility</p:attrName>
                                        </p:attrNameLst>
                                      </p:cBhvr>
                                      <p:to>
                                        <p:strVal val="visible"/>
                                      </p:to>
                                    </p:set>
                                    <p:animEffect transition="in" filter="diamond(in)">
                                      <p:cBhvr>
                                        <p:cTn id="25" dur="2000"/>
                                        <p:tgtEl>
                                          <p:spTgt spid="82638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26379">
                                            <p:txEl>
                                              <p:pRg st="0" end="0"/>
                                            </p:txEl>
                                          </p:spTgt>
                                        </p:tgtEl>
                                        <p:attrNameLst>
                                          <p:attrName>style.visibility</p:attrName>
                                        </p:attrNameLst>
                                      </p:cBhvr>
                                      <p:to>
                                        <p:strVal val="visible"/>
                                      </p:to>
                                    </p:set>
                                    <p:animEffect transition="in" filter="wipe(left)">
                                      <p:cBhvr>
                                        <p:cTn id="30" dur="1000"/>
                                        <p:tgtEl>
                                          <p:spTgt spid="826379">
                                            <p:txEl>
                                              <p:pRg st="0" end="0"/>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566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26380">
                                            <p:txEl>
                                              <p:pRg st="0" end="0"/>
                                            </p:txEl>
                                          </p:spTgt>
                                        </p:tgtEl>
                                        <p:attrNameLst>
                                          <p:attrName>style.visibility</p:attrName>
                                        </p:attrNameLst>
                                      </p:cBhvr>
                                      <p:to>
                                        <p:strVal val="visible"/>
                                      </p:to>
                                    </p:set>
                                    <p:animEffect transition="in" filter="wipe(left)">
                                      <p:cBhvr>
                                        <p:cTn id="37" dur="1000"/>
                                        <p:tgtEl>
                                          <p:spTgt spid="8263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0" grpId="0" build="p"/>
      <p:bldP spid="826378" grpId="0" build="p"/>
      <p:bldP spid="826379" grpId="0" build="p"/>
      <p:bldP spid="826380" grpId="0" build="p"/>
      <p:bldP spid="826381" grpId="0" animBg="1"/>
      <p:bldP spid="12"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604" y="260648"/>
            <a:ext cx="7772400" cy="1143000"/>
          </a:xfrm>
        </p:spPr>
        <p:txBody>
          <a:bodyPr/>
          <a:lstStyle/>
          <a:p>
            <a:r>
              <a:rPr lang="zh-CN" altLang="en-US" sz="3600" dirty="0" smtClean="0"/>
              <a:t>用哈夫曼方法对信源序列编码</a:t>
            </a:r>
            <a:endParaRPr lang="zh-CN" altLang="en-US" sz="3600" dirty="0"/>
          </a:p>
        </p:txBody>
      </p:sp>
      <p:sp>
        <p:nvSpPr>
          <p:cNvPr id="4" name="灯片编号占位符 3"/>
          <p:cNvSpPr>
            <a:spLocks noGrp="1"/>
          </p:cNvSpPr>
          <p:nvPr>
            <p:ph type="sldNum" sz="quarter" idx="12"/>
          </p:nvPr>
        </p:nvSpPr>
        <p:spPr/>
        <p:txBody>
          <a:bodyPr/>
          <a:lstStyle/>
          <a:p>
            <a:fld id="{6C634ACB-6230-4073-8D8B-E35DA34B8433}" type="slidenum">
              <a:rPr lang="en-US" altLang="zh-CN" smtClean="0"/>
              <a:pPr/>
              <a:t>88</a:t>
            </a:fld>
            <a:endParaRPr lang="en-US" altLang="zh-CN" dirty="0"/>
          </a:p>
        </p:txBody>
      </p:sp>
      <mc:AlternateContent xmlns:mc="http://schemas.openxmlformats.org/markup-compatibility/2006" xmlns:a14="http://schemas.microsoft.com/office/drawing/2010/main">
        <mc:Choice Requires="a14">
          <p:sp>
            <p:nvSpPr>
              <p:cNvPr id="5" name="文本框 4"/>
              <p:cNvSpPr txBox="1"/>
              <p:nvPr/>
            </p:nvSpPr>
            <p:spPr>
              <a:xfrm>
                <a:off x="1007604" y="1304764"/>
                <a:ext cx="7488832" cy="3154774"/>
              </a:xfrm>
              <a:prstGeom prst="rect">
                <a:avLst/>
              </a:prstGeom>
              <a:noFill/>
            </p:spPr>
            <p:txBody>
              <a:bodyPr wrap="square" rtlCol="0">
                <a:spAutoFit/>
              </a:bodyPr>
              <a:lstStyle/>
              <a:p>
                <a:pPr>
                  <a:lnSpc>
                    <a:spcPct val="110000"/>
                  </a:lnSpc>
                </a:pPr>
                <a:r>
                  <a:rPr lang="zh-CN" altLang="en-US" dirty="0" smtClean="0"/>
                  <a:t>信源输出两个符号，概率分布为</a:t>
                </a:r>
                <a:r>
                  <a:rPr lang="en-US" altLang="zh-CN" dirty="0" smtClean="0"/>
                  <a:t>P=(0.9, 0.1), </a:t>
                </a:r>
                <a:r>
                  <a:rPr lang="zh-CN" altLang="en-US" dirty="0" smtClean="0"/>
                  <a:t>信源熵为</a:t>
                </a:r>
                <a:r>
                  <a:rPr lang="en-US" altLang="zh-CN" dirty="0" smtClean="0"/>
                  <a:t>H(X)=0.469 </a:t>
                </a:r>
                <a:r>
                  <a:rPr lang="zh-CN" altLang="en-US" dirty="0" smtClean="0"/>
                  <a:t>比特</a:t>
                </a:r>
                <a:r>
                  <a:rPr lang="en-US" altLang="zh-CN" dirty="0" smtClean="0"/>
                  <a:t>/</a:t>
                </a:r>
                <a:r>
                  <a:rPr lang="zh-CN" altLang="en-US" dirty="0" smtClean="0"/>
                  <a:t>符号。采用二进制哈夫曼编码。</a:t>
                </a:r>
                <a:endParaRPr lang="en-US" altLang="zh-CN" dirty="0" smtClean="0"/>
              </a:p>
              <a:p>
                <a:pPr>
                  <a:lnSpc>
                    <a:spcPct val="110000"/>
                  </a:lnSpc>
                </a:pPr>
                <a:endParaRPr lang="en-US" altLang="zh-CN" dirty="0" smtClean="0"/>
              </a:p>
              <a:p>
                <a:pPr>
                  <a:lnSpc>
                    <a:spcPct val="110000"/>
                  </a:lnSpc>
                </a:pPr>
                <a:r>
                  <a:rPr lang="en-US" altLang="zh-CN" dirty="0" smtClean="0"/>
                  <a:t>L=1, </a:t>
                </a:r>
                <a14:m>
                  <m:oMath xmlns:m="http://schemas.openxmlformats.org/officeDocument/2006/math">
                    <m:bar>
                      <m:barPr>
                        <m:pos m:val="top"/>
                        <m:ctrlPr>
                          <a:rPr lang="en-US" altLang="zh-CN" i="1" smtClean="0">
                            <a:latin typeface="Cambria Math" panose="02040503050406030204" pitchFamily="18" charset="0"/>
                          </a:rPr>
                        </m:ctrlPr>
                      </m:barPr>
                      <m:e>
                        <m:r>
                          <a:rPr lang="en-US" altLang="zh-CN" b="0" i="1" smtClean="0">
                            <a:latin typeface="Cambria Math" panose="02040503050406030204" pitchFamily="18" charset="0"/>
                          </a:rPr>
                          <m:t>𝐾</m:t>
                        </m:r>
                      </m:e>
                    </m:bar>
                    <m:r>
                      <a:rPr lang="en-US" altLang="zh-CN" b="0" i="1" smtClean="0">
                        <a:latin typeface="Cambria Math" panose="02040503050406030204" pitchFamily="18" charset="0"/>
                      </a:rPr>
                      <m:t>=1</m:t>
                    </m:r>
                  </m:oMath>
                </a14:m>
                <a:r>
                  <a:rPr lang="zh-CN" altLang="en-US" dirty="0" smtClean="0"/>
                  <a:t> </a:t>
                </a:r>
                <a:r>
                  <a:rPr lang="en-US" altLang="zh-CN" dirty="0" smtClean="0"/>
                  <a:t>bit/</a:t>
                </a:r>
                <a:r>
                  <a:rPr lang="zh-CN" altLang="en-US" dirty="0" smtClean="0"/>
                  <a:t>符号</a:t>
                </a:r>
                <a:endParaRPr lang="en-US" altLang="zh-CN" dirty="0" smtClean="0"/>
              </a:p>
              <a:p>
                <a:pPr>
                  <a:lnSpc>
                    <a:spcPct val="110000"/>
                  </a:lnSpc>
                </a:pPr>
                <a:r>
                  <a:rPr lang="en-US" altLang="zh-CN" dirty="0" smtClean="0"/>
                  <a:t>L=2, P’=(0.81, 0.09, 0.09, 0.01), </a:t>
                </a:r>
                <a14:m>
                  <m:oMath xmlns:m="http://schemas.openxmlformats.org/officeDocument/2006/math">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𝐾</m:t>
                        </m:r>
                      </m:e>
                    </m:bar>
                  </m:oMath>
                </a14:m>
                <a:r>
                  <a:rPr lang="en-US" altLang="zh-CN" dirty="0" smtClean="0"/>
                  <a:t>=0.645 bit/</a:t>
                </a:r>
                <a:r>
                  <a:rPr lang="zh-CN" altLang="en-US" dirty="0" smtClean="0"/>
                  <a:t>符号</a:t>
                </a:r>
                <a:endParaRPr lang="en-US" altLang="zh-CN" dirty="0" smtClean="0"/>
              </a:p>
              <a:p>
                <a:pPr>
                  <a:lnSpc>
                    <a:spcPct val="110000"/>
                  </a:lnSpc>
                </a:pPr>
                <a:r>
                  <a:rPr lang="en-US" altLang="zh-CN" dirty="0" smtClean="0"/>
                  <a:t>L=3, </a:t>
                </a:r>
                <a14:m>
                  <m:oMath xmlns:m="http://schemas.openxmlformats.org/officeDocument/2006/math">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𝐾</m:t>
                        </m:r>
                      </m:e>
                    </m:bar>
                  </m:oMath>
                </a14:m>
                <a:r>
                  <a:rPr lang="en-US" altLang="zh-CN" dirty="0" smtClean="0"/>
                  <a:t>=0.533 bit/</a:t>
                </a:r>
                <a:r>
                  <a:rPr lang="zh-CN" altLang="en-US" dirty="0" smtClean="0"/>
                  <a:t>符号</a:t>
                </a:r>
                <a:endParaRPr lang="en-US" altLang="zh-CN" dirty="0" smtClean="0"/>
              </a:p>
              <a:p>
                <a:pPr>
                  <a:lnSpc>
                    <a:spcPct val="110000"/>
                  </a:lnSpc>
                </a:pPr>
                <a:r>
                  <a:rPr lang="en-US" altLang="zh-CN" dirty="0" smtClean="0"/>
                  <a:t>L=4, </a:t>
                </a:r>
                <a14:m>
                  <m:oMath xmlns:m="http://schemas.openxmlformats.org/officeDocument/2006/math">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𝐾</m:t>
                        </m:r>
                      </m:e>
                    </m:bar>
                  </m:oMath>
                </a14:m>
                <a:r>
                  <a:rPr lang="en-US" altLang="zh-CN" dirty="0" smtClean="0"/>
                  <a:t>=0.494 bit/</a:t>
                </a:r>
                <a:r>
                  <a:rPr lang="zh-CN" altLang="en-US" dirty="0" smtClean="0"/>
                  <a:t>符号</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007604" y="1304764"/>
                <a:ext cx="7488832" cy="3154774"/>
              </a:xfrm>
              <a:prstGeom prst="rect">
                <a:avLst/>
              </a:prstGeom>
              <a:blipFill>
                <a:blip r:embed="rId2"/>
                <a:stretch>
                  <a:fillRect l="-1221" t="-1931" b="-965"/>
                </a:stretch>
              </a:blipFill>
            </p:spPr>
            <p:txBody>
              <a:bodyPr/>
              <a:lstStyle/>
              <a:p>
                <a:r>
                  <a:rPr lang="zh-CN" altLang="en-US">
                    <a:noFill/>
                  </a:rPr>
                  <a:t> </a:t>
                </a:r>
              </a:p>
            </p:txBody>
          </p:sp>
        </mc:Fallback>
      </mc:AlternateContent>
      <p:sp>
        <p:nvSpPr>
          <p:cNvPr id="6" name="文本框 5"/>
          <p:cNvSpPr txBox="1"/>
          <p:nvPr/>
        </p:nvSpPr>
        <p:spPr>
          <a:xfrm>
            <a:off x="1151620" y="5013176"/>
            <a:ext cx="7416824" cy="830997"/>
          </a:xfrm>
          <a:prstGeom prst="rect">
            <a:avLst/>
          </a:prstGeom>
          <a:noFill/>
        </p:spPr>
        <p:txBody>
          <a:bodyPr wrap="square" rtlCol="0">
            <a:spAutoFit/>
          </a:bodyPr>
          <a:lstStyle/>
          <a:p>
            <a:r>
              <a:rPr lang="zh-CN" altLang="en-US" dirty="0" smtClean="0"/>
              <a:t>随着序列长度</a:t>
            </a:r>
            <a:r>
              <a:rPr lang="en-US" altLang="zh-CN" dirty="0" smtClean="0"/>
              <a:t>L</a:t>
            </a:r>
            <a:r>
              <a:rPr lang="zh-CN" altLang="en-US" dirty="0" smtClean="0"/>
              <a:t>的增加，平均（二进制）码长迅速降低，接近信源熵值。</a:t>
            </a:r>
            <a:endParaRPr lang="zh-CN" altLang="en-US" dirty="0"/>
          </a:p>
        </p:txBody>
      </p:sp>
    </p:spTree>
    <p:extLst>
      <p:ext uri="{BB962C8B-B14F-4D97-AF65-F5344CB8AC3E}">
        <p14:creationId xmlns:p14="http://schemas.microsoft.com/office/powerpoint/2010/main" val="15191727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117" y="404664"/>
            <a:ext cx="7772400" cy="703548"/>
          </a:xfrm>
        </p:spPr>
        <p:txBody>
          <a:bodyPr/>
          <a:lstStyle/>
          <a:p>
            <a:r>
              <a:rPr lang="zh-CN" altLang="en-US" sz="3600" dirty="0" smtClean="0"/>
              <a:t>变长码与存储器容量</a:t>
            </a:r>
            <a:endParaRPr lang="zh-CN" altLang="en-US" sz="3600" dirty="0"/>
          </a:p>
        </p:txBody>
      </p:sp>
      <p:sp>
        <p:nvSpPr>
          <p:cNvPr id="4" name="灯片编号占位符 3"/>
          <p:cNvSpPr>
            <a:spLocks noGrp="1"/>
          </p:cNvSpPr>
          <p:nvPr>
            <p:ph type="sldNum" sz="quarter" idx="12"/>
          </p:nvPr>
        </p:nvSpPr>
        <p:spPr/>
        <p:txBody>
          <a:bodyPr/>
          <a:lstStyle/>
          <a:p>
            <a:fld id="{6C634ACB-6230-4073-8D8B-E35DA34B8433}" type="slidenum">
              <a:rPr lang="en-US" altLang="zh-CN" smtClean="0"/>
              <a:pPr/>
              <a:t>89</a:t>
            </a:fld>
            <a:endParaRPr lang="en-US" altLang="zh-CN"/>
          </a:p>
        </p:txBody>
      </p:sp>
      <mc:AlternateContent xmlns:mc="http://schemas.openxmlformats.org/markup-compatibility/2006" xmlns:a14="http://schemas.microsoft.com/office/drawing/2010/main">
        <mc:Choice Requires="a14">
          <p:sp>
            <p:nvSpPr>
              <p:cNvPr id="5" name="文本框 4"/>
              <p:cNvSpPr txBox="1"/>
              <p:nvPr/>
            </p:nvSpPr>
            <p:spPr>
              <a:xfrm>
                <a:off x="1130716" y="1196752"/>
                <a:ext cx="7497335" cy="1284967"/>
              </a:xfrm>
              <a:prstGeom prst="rect">
                <a:avLst/>
              </a:prstGeom>
              <a:noFill/>
            </p:spPr>
            <p:txBody>
              <a:bodyPr wrap="square" rtlCol="0">
                <a:spAutoFit/>
              </a:bodyPr>
              <a:lstStyle/>
              <a:p>
                <a:r>
                  <a:rPr lang="en-US" altLang="zh-CN" dirty="0" smtClean="0"/>
                  <a:t>T</a:t>
                </a:r>
                <a:r>
                  <a:rPr lang="zh-CN" altLang="en-US" dirty="0" smtClean="0"/>
                  <a:t>秒内有</a:t>
                </a:r>
                <a:r>
                  <a:rPr lang="en-US" altLang="zh-CN" dirty="0" smtClean="0"/>
                  <a:t>N</a:t>
                </a:r>
                <a:r>
                  <a:rPr lang="zh-CN" altLang="en-US" dirty="0" smtClean="0"/>
                  <a:t>个信源符号输出，信源输出符号速率</a:t>
                </a:r>
                <a:r>
                  <a:rPr lang="en-US" altLang="zh-CN" dirty="0" smtClean="0"/>
                  <a:t>S=N/T, </a:t>
                </a:r>
                <a:r>
                  <a:rPr lang="zh-CN" altLang="en-US" dirty="0" smtClean="0"/>
                  <a:t>若符号的平均码长为</a:t>
                </a:r>
                <a14:m>
                  <m:oMath xmlns:m="http://schemas.openxmlformats.org/officeDocument/2006/math">
                    <m:bar>
                      <m:barPr>
                        <m:pos m:val="top"/>
                        <m:ctrlPr>
                          <a:rPr lang="en-US" altLang="zh-CN" i="1" smtClean="0">
                            <a:latin typeface="Cambria Math" panose="02040503050406030204" pitchFamily="18" charset="0"/>
                          </a:rPr>
                        </m:ctrlPr>
                      </m:barPr>
                      <m:e>
                        <m:r>
                          <a:rPr lang="en-US" altLang="zh-CN" b="0" i="1" smtClean="0">
                            <a:latin typeface="Cambria Math" panose="02040503050406030204" pitchFamily="18" charset="0"/>
                          </a:rPr>
                          <m:t>𝐾</m:t>
                        </m:r>
                      </m:e>
                    </m:bar>
                    <m:r>
                      <a:rPr lang="zh-CN" altLang="en-US" i="1">
                        <a:latin typeface="Cambria Math" panose="02040503050406030204" pitchFamily="18" charset="0"/>
                      </a:rPr>
                      <m:t>，</m:t>
                    </m:r>
                  </m:oMath>
                </a14:m>
                <a:r>
                  <a:rPr lang="zh-CN" altLang="en-US" dirty="0" smtClean="0"/>
                  <a:t>则信道</a:t>
                </a:r>
                <a:r>
                  <a:rPr lang="zh-CN" altLang="en-US" dirty="0" smtClean="0">
                    <a:solidFill>
                      <a:srgbClr val="FF0000"/>
                    </a:solidFill>
                  </a:rPr>
                  <a:t>传输速率</a:t>
                </a:r>
                <a:r>
                  <a:rPr lang="zh-CN" altLang="en-US" dirty="0" smtClean="0"/>
                  <a:t>需要</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𝑆</m:t>
                      </m:r>
                      <m:bar>
                        <m:barPr>
                          <m:pos m:val="top"/>
                          <m:ctrlPr>
                            <a:rPr lang="en-US" altLang="zh-CN" b="0" i="1" smtClean="0">
                              <a:solidFill>
                                <a:schemeClr val="tx1"/>
                              </a:solidFill>
                              <a:latin typeface="Cambria Math" panose="02040503050406030204" pitchFamily="18" charset="0"/>
                            </a:rPr>
                          </m:ctrlPr>
                        </m:barPr>
                        <m:e>
                          <m:r>
                            <a:rPr lang="en-US" altLang="zh-CN" b="0" i="1" smtClean="0">
                              <a:solidFill>
                                <a:schemeClr val="tx1"/>
                              </a:solidFill>
                              <a:latin typeface="Cambria Math" panose="02040503050406030204" pitchFamily="18" charset="0"/>
                            </a:rPr>
                            <m:t>𝐾</m:t>
                          </m:r>
                        </m:e>
                      </m:bar>
                    </m:oMath>
                  </m:oMathPara>
                </a14:m>
                <a:endParaRPr lang="zh-CN" altLang="en-US" dirty="0">
                  <a:solidFill>
                    <a:srgbClr val="FF000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130716" y="1196752"/>
                <a:ext cx="7497335" cy="1284967"/>
              </a:xfrm>
              <a:prstGeom prst="rect">
                <a:avLst/>
              </a:prstGeom>
              <a:blipFill>
                <a:blip r:embed="rId2"/>
                <a:stretch>
                  <a:fillRect l="-1220" t="-52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30716" y="2615212"/>
                <a:ext cx="7389323" cy="1200329"/>
              </a:xfrm>
              <a:prstGeom prst="rect">
                <a:avLst/>
              </a:prstGeom>
              <a:noFill/>
            </p:spPr>
            <p:txBody>
              <a:bodyPr wrap="square" rtlCol="0">
                <a:spAutoFit/>
              </a:bodyPr>
              <a:lstStyle/>
              <a:p>
                <a:r>
                  <a:rPr lang="en-US" altLang="zh-CN" dirty="0" smtClean="0"/>
                  <a:t>N</a:t>
                </a:r>
                <a:r>
                  <a:rPr lang="zh-CN" altLang="en-US" dirty="0" smtClean="0"/>
                  <a:t>个码字的长度分别为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zh-CN" altLang="en-US" i="1">
                        <a:latin typeface="Cambria Math" panose="02040503050406030204" pitchFamily="18" charset="0"/>
                      </a:rPr>
                      <m:t>即</m:t>
                    </m:r>
                    <m:r>
                      <a:rPr lang="zh-CN" altLang="en-US" i="1" smtClean="0">
                        <a:latin typeface="Cambria Math" panose="02040503050406030204" pitchFamily="18" charset="0"/>
                      </a:rPr>
                      <m:t>在</m:t>
                    </m:r>
                  </m:oMath>
                </a14:m>
                <a:r>
                  <a:rPr lang="zh-CN" altLang="en-US" dirty="0" smtClean="0"/>
                  <a:t>此期间输入存储器</a:t>
                </a:r>
                <a14:m>
                  <m:oMath xmlns:m="http://schemas.openxmlformats.org/officeDocument/2006/math">
                    <m:nary>
                      <m:naryPr>
                        <m:chr m:val="∑"/>
                        <m:subHide m:val="on"/>
                        <m:supHide m:val="on"/>
                        <m:ctrlPr>
                          <a:rPr lang="zh-CN" altLang="en-US"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e>
                    </m:nary>
                  </m:oMath>
                </a14:m>
                <a:r>
                  <a:rPr lang="en-US" altLang="zh-CN" dirty="0" smtClean="0"/>
                  <a:t>bit</a:t>
                </a:r>
                <a:r>
                  <a:rPr lang="zh-CN" altLang="en-US" dirty="0" smtClean="0"/>
                  <a:t>，输出至信道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𝑇</m:t>
                    </m:r>
                    <m:r>
                      <m:rPr>
                        <m:sty m:val="p"/>
                      </m:rPr>
                      <a:rPr lang="en-US" altLang="zh-CN" b="0" i="0" smtClean="0">
                        <a:latin typeface="Cambria Math" panose="02040503050406030204" pitchFamily="18" charset="0"/>
                      </a:rPr>
                      <m:t>bit</m:t>
                    </m:r>
                  </m:oMath>
                </a14:m>
                <a:r>
                  <a:rPr lang="zh-CN" altLang="en-US" dirty="0" smtClean="0"/>
                  <a:t>，则在</a:t>
                </a:r>
                <a:r>
                  <a:rPr lang="zh-CN" altLang="en-US" b="1" dirty="0" smtClean="0">
                    <a:solidFill>
                      <a:srgbClr val="FF0000"/>
                    </a:solidFill>
                  </a:rPr>
                  <a:t>存储器里还剩</a:t>
                </a:r>
                <a:endParaRPr lang="zh-CN" altLang="en-US" b="1" dirty="0">
                  <a:solidFill>
                    <a:srgbClr val="FF0000"/>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30716" y="2615212"/>
                <a:ext cx="7389323" cy="1200329"/>
              </a:xfrm>
              <a:prstGeom prst="rect">
                <a:avLst/>
              </a:prstGeom>
              <a:blipFill>
                <a:blip r:embed="rId3"/>
                <a:stretch>
                  <a:fillRect l="-1237" t="-18782" b="-45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987824" y="3539588"/>
                <a:ext cx="2624180"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𝑇</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987824" y="3539588"/>
                <a:ext cx="2624180" cy="75591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30716" y="4428994"/>
                <a:ext cx="5090496" cy="461665"/>
              </a:xfrm>
              <a:prstGeom prst="rect">
                <a:avLst/>
              </a:prstGeom>
              <a:noFill/>
            </p:spPr>
            <p:txBody>
              <a:bodyPr wrap="none" rtlCol="0">
                <a:spAutoFit/>
              </a:bodyPr>
              <a:lstStyle/>
              <a:p>
                <a:r>
                  <a:rPr lang="zh-CN" altLang="en-US" dirty="0" smtClean="0"/>
                  <a:t>已知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m:t>
                        </m:r>
                      </m:sub>
                    </m:sSub>
                    <m:r>
                      <a:rPr lang="zh-CN" altLang="en-US" i="1" smtClean="0">
                        <a:latin typeface="Cambria Math" panose="02040503050406030204" pitchFamily="18" charset="0"/>
                      </a:rPr>
                      <m:t>是</m:t>
                    </m:r>
                  </m:oMath>
                </a14:m>
                <a:r>
                  <a:rPr lang="zh-CN" altLang="en-US" dirty="0" smtClean="0"/>
                  <a:t>随机变量，其均值和方差为</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30716" y="4428994"/>
                <a:ext cx="5090496" cy="461665"/>
              </a:xfrm>
              <a:prstGeom prst="rect">
                <a:avLst/>
              </a:prstGeom>
              <a:blipFill>
                <a:blip r:embed="rId5"/>
                <a:stretch>
                  <a:fillRect l="-1794" t="-14667" r="-83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785143" y="4977172"/>
                <a:ext cx="3436069" cy="859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𝐾</m:t>
                          </m:r>
                        </m:e>
                      </m:bar>
                      <m:r>
                        <a:rPr lang="en-US" altLang="zh-CN" i="1">
                          <a:latin typeface="Cambria Math" panose="02040503050406030204" pitchFamily="18" charset="0"/>
                        </a:rPr>
                        <m:t>=</m:t>
                      </m:r>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𝑗</m:t>
                              </m:r>
                            </m:sub>
                          </m:sSub>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785143" y="4977172"/>
                <a:ext cx="3436069" cy="8597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267744" y="5970452"/>
                <a:ext cx="5005345" cy="767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zh-CN" altLang="en-US"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𝐾</m:t>
                              </m:r>
                            </m:e>
                          </m:ba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𝐾</m:t>
                              </m:r>
                            </m:e>
                          </m:bar>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267744" y="5970452"/>
                <a:ext cx="5005345" cy="767454"/>
              </a:xfrm>
              <a:prstGeom prst="rect">
                <a:avLst/>
              </a:prstGeom>
              <a:blipFill>
                <a:blip r:embed="rId7"/>
                <a:stretch>
                  <a:fillRect/>
                </a:stretch>
              </a:blipFill>
            </p:spPr>
            <p:txBody>
              <a:bodyPr/>
              <a:lstStyle/>
              <a:p>
                <a:r>
                  <a:rPr lang="zh-CN" altLang="en-US">
                    <a:noFill/>
                  </a:rPr>
                  <a:t> </a:t>
                </a:r>
              </a:p>
            </p:txBody>
          </p:sp>
        </mc:Fallback>
      </mc:AlternateContent>
      <p:sp>
        <p:nvSpPr>
          <p:cNvPr id="3" name="文本框 2"/>
          <p:cNvSpPr txBox="1"/>
          <p:nvPr/>
        </p:nvSpPr>
        <p:spPr>
          <a:xfrm>
            <a:off x="6408204" y="5237249"/>
            <a:ext cx="2569934" cy="400110"/>
          </a:xfrm>
          <a:prstGeom prst="rect">
            <a:avLst/>
          </a:prstGeom>
          <a:noFill/>
        </p:spPr>
        <p:txBody>
          <a:bodyPr wrap="none" rtlCol="0">
            <a:spAutoFit/>
          </a:bodyPr>
          <a:lstStyle/>
          <a:p>
            <a:r>
              <a:rPr lang="en-US" altLang="zh-CN" sz="2000" i="1" dirty="0" smtClean="0">
                <a:solidFill>
                  <a:srgbClr val="0000FF"/>
                </a:solidFill>
              </a:rPr>
              <a:t>m</a:t>
            </a:r>
            <a:r>
              <a:rPr lang="en-US" altLang="zh-CN" sz="2000" dirty="0" smtClean="0">
                <a:solidFill>
                  <a:srgbClr val="0000FF"/>
                </a:solidFill>
              </a:rPr>
              <a:t>: </a:t>
            </a:r>
            <a:r>
              <a:rPr lang="zh-CN" altLang="en-US" sz="2000" dirty="0" smtClean="0">
                <a:solidFill>
                  <a:srgbClr val="0000FF"/>
                </a:solidFill>
              </a:rPr>
              <a:t>信源符号集的元数</a:t>
            </a:r>
            <a:endParaRPr lang="zh-CN" altLang="en-US" sz="2000" dirty="0">
              <a:solidFill>
                <a:srgbClr val="0000FF"/>
              </a:solidFill>
            </a:endParaRPr>
          </a:p>
        </p:txBody>
      </p:sp>
    </p:spTree>
    <p:extLst>
      <p:ext uri="{BB962C8B-B14F-4D97-AF65-F5344CB8AC3E}">
        <p14:creationId xmlns:p14="http://schemas.microsoft.com/office/powerpoint/2010/main" val="1185808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007604" y="17806"/>
            <a:ext cx="7772400" cy="1143000"/>
          </a:xfrm>
        </p:spPr>
        <p:txBody>
          <a:bodyPr/>
          <a:lstStyle/>
          <a:p>
            <a:pPr algn="ctr" eaLnBrk="1" hangingPunct="1"/>
            <a:r>
              <a:rPr lang="zh-CN" altLang="en-US" sz="3600" b="1" dirty="0" smtClean="0"/>
              <a:t>定长码与变长码</a:t>
            </a:r>
          </a:p>
        </p:txBody>
      </p:sp>
      <p:sp>
        <p:nvSpPr>
          <p:cNvPr id="47107" name="Rectangle 3"/>
          <p:cNvSpPr>
            <a:spLocks noGrp="1" noChangeArrowheads="1"/>
          </p:cNvSpPr>
          <p:nvPr>
            <p:ph type="body" idx="1"/>
          </p:nvPr>
        </p:nvSpPr>
        <p:spPr>
          <a:xfrm>
            <a:off x="791580" y="800708"/>
            <a:ext cx="7451725" cy="4114800"/>
          </a:xfrm>
        </p:spPr>
        <p:txBody>
          <a:bodyPr/>
          <a:lstStyle/>
          <a:p>
            <a:pPr marL="812800" indent="-812800" algn="just" eaLnBrk="1" hangingPunct="1">
              <a:lnSpc>
                <a:spcPct val="130000"/>
              </a:lnSpc>
              <a:buFont typeface="Monotype Sorts" pitchFamily="2" charset="2"/>
              <a:buNone/>
            </a:pPr>
            <a:r>
              <a:rPr lang="zh-CN" altLang="en-US" sz="2400" b="1" dirty="0" smtClean="0">
                <a:latin typeface="Times New Roman" pitchFamily="18" charset="0"/>
              </a:rPr>
              <a:t>码可分为两类：</a:t>
            </a:r>
          </a:p>
          <a:p>
            <a:pPr marL="812800" indent="-812800" algn="just" eaLnBrk="1" hangingPunct="1">
              <a:lnSpc>
                <a:spcPct val="130000"/>
              </a:lnSpc>
              <a:buFont typeface="Monotype Sorts" pitchFamily="2" charset="2"/>
              <a:buNone/>
            </a:pPr>
            <a:r>
              <a:rPr lang="zh-CN" altLang="en-US" sz="2400" b="1" dirty="0" smtClean="0">
                <a:latin typeface="Times New Roman" pitchFamily="18" charset="0"/>
              </a:rPr>
              <a:t>一、固定长度的码，码中所有码字的长度都相同，如下表中的码</a:t>
            </a:r>
            <a:r>
              <a:rPr lang="en-US" altLang="zh-CN" sz="2400" b="1" dirty="0" smtClean="0">
                <a:latin typeface="Times New Roman" pitchFamily="18" charset="0"/>
              </a:rPr>
              <a:t>1</a:t>
            </a:r>
            <a:r>
              <a:rPr lang="zh-CN" altLang="en-US" sz="2400" b="1" dirty="0" smtClean="0">
                <a:latin typeface="Times New Roman" pitchFamily="18" charset="0"/>
              </a:rPr>
              <a:t>就是</a:t>
            </a:r>
            <a:r>
              <a:rPr lang="zh-CN" altLang="en-US" sz="2400" b="1" dirty="0" smtClean="0">
                <a:solidFill>
                  <a:srgbClr val="FF0000"/>
                </a:solidFill>
                <a:latin typeface="Times New Roman" pitchFamily="18" charset="0"/>
              </a:rPr>
              <a:t>定长码</a:t>
            </a:r>
            <a:r>
              <a:rPr lang="en-US" altLang="zh-CN" sz="2400" b="1" dirty="0" smtClean="0">
                <a:solidFill>
                  <a:srgbClr val="FF0000"/>
                </a:solidFill>
                <a:latin typeface="Times New Roman" pitchFamily="18" charset="0"/>
              </a:rPr>
              <a:t>(Fixed Length Codes)。</a:t>
            </a:r>
            <a:endParaRPr lang="zh-CN" altLang="en-US" sz="2400" b="1" dirty="0" smtClean="0">
              <a:solidFill>
                <a:srgbClr val="FF0000"/>
              </a:solidFill>
              <a:latin typeface="Times New Roman" pitchFamily="18" charset="0"/>
            </a:endParaRPr>
          </a:p>
          <a:p>
            <a:pPr marL="812800" indent="-812800" algn="just" eaLnBrk="1" hangingPunct="1">
              <a:lnSpc>
                <a:spcPct val="130000"/>
              </a:lnSpc>
              <a:buFont typeface="Monotype Sorts" pitchFamily="2" charset="2"/>
              <a:buNone/>
            </a:pPr>
            <a:r>
              <a:rPr lang="zh-CN" altLang="en-US" sz="2400" b="1" dirty="0" smtClean="0">
                <a:latin typeface="Times New Roman" pitchFamily="18" charset="0"/>
              </a:rPr>
              <a:t>二、可变长度码，码中的码字长短不一，如下表中码</a:t>
            </a:r>
            <a:r>
              <a:rPr lang="en-US" altLang="zh-CN" sz="2400" b="1" dirty="0" smtClean="0">
                <a:latin typeface="Times New Roman" pitchFamily="18" charset="0"/>
              </a:rPr>
              <a:t>2</a:t>
            </a:r>
            <a:r>
              <a:rPr lang="zh-CN" altLang="en-US" sz="2400" b="1" dirty="0" smtClean="0">
                <a:latin typeface="Times New Roman" pitchFamily="18" charset="0"/>
              </a:rPr>
              <a:t>就是</a:t>
            </a:r>
            <a:r>
              <a:rPr lang="zh-CN" altLang="en-US" sz="2400" b="1" dirty="0" smtClean="0">
                <a:solidFill>
                  <a:srgbClr val="FF0000"/>
                </a:solidFill>
                <a:latin typeface="Times New Roman" pitchFamily="18" charset="0"/>
              </a:rPr>
              <a:t>变长码</a:t>
            </a:r>
            <a:r>
              <a:rPr lang="en-US" altLang="zh-CN" sz="2400" b="1" dirty="0" smtClean="0">
                <a:solidFill>
                  <a:srgbClr val="FF0000"/>
                </a:solidFill>
                <a:latin typeface="Times New Roman" pitchFamily="18" charset="0"/>
              </a:rPr>
              <a:t>(Variable Length Codes)</a:t>
            </a:r>
            <a:r>
              <a:rPr lang="zh-CN" altLang="en-US" b="1" dirty="0" smtClean="0"/>
              <a:t> 。</a:t>
            </a:r>
            <a:endParaRPr lang="en-US" altLang="zh-CN" b="1" dirty="0" smtClean="0"/>
          </a:p>
          <a:p>
            <a:pPr marL="812800" indent="-812800" algn="just" eaLnBrk="1" hangingPunct="1">
              <a:lnSpc>
                <a:spcPct val="130000"/>
              </a:lnSpc>
              <a:buFont typeface="Monotype Sorts" pitchFamily="2" charset="2"/>
              <a:buNone/>
            </a:pPr>
            <a:endParaRPr lang="zh-CN" altLang="en-US" b="1" dirty="0" smtClean="0"/>
          </a:p>
        </p:txBody>
      </p:sp>
      <p:sp>
        <p:nvSpPr>
          <p:cNvPr id="5" name="灯片编号占位符 4"/>
          <p:cNvSpPr>
            <a:spLocks noGrp="1"/>
          </p:cNvSpPr>
          <p:nvPr>
            <p:ph type="sldNum" sz="quarter" idx="12"/>
          </p:nvPr>
        </p:nvSpPr>
        <p:spPr/>
        <p:txBody>
          <a:bodyPr/>
          <a:lstStyle/>
          <a:p>
            <a:fld id="{492230B5-C107-4EA4-9C12-97577513A729}" type="slidenum">
              <a:rPr lang="zh-CN" altLang="en-US" smtClean="0"/>
              <a:pPr/>
              <a:t>9</a:t>
            </a:fld>
            <a:endParaRPr lang="zh-CN" altLang="en-US"/>
          </a:p>
        </p:txBody>
      </p:sp>
      <p:graphicFrame>
        <p:nvGraphicFramePr>
          <p:cNvPr id="7" name="Group 120"/>
          <p:cNvGraphicFramePr>
            <a:graphicFrameLocks noGrp="1"/>
          </p:cNvGraphicFramePr>
          <p:nvPr>
            <p:extLst/>
          </p:nvPr>
        </p:nvGraphicFramePr>
        <p:xfrm>
          <a:off x="2131525" y="3609020"/>
          <a:ext cx="4695825" cy="2952750"/>
        </p:xfrm>
        <a:graphic>
          <a:graphicData uri="http://schemas.openxmlformats.org/drawingml/2006/table">
            <a:tbl>
              <a:tblPr/>
              <a:tblGrid>
                <a:gridCol w="104457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909637">
                  <a:extLst>
                    <a:ext uri="{9D8B030D-6E8A-4147-A177-3AD203B41FA5}">
                      <a16:colId xmlns:a16="http://schemas.microsoft.com/office/drawing/2014/main" val="20002"/>
                    </a:ext>
                  </a:extLst>
                </a:gridCol>
                <a:gridCol w="912813">
                  <a:extLst>
                    <a:ext uri="{9D8B030D-6E8A-4147-A177-3AD203B41FA5}">
                      <a16:colId xmlns:a16="http://schemas.microsoft.com/office/drawing/2014/main" val="20003"/>
                    </a:ext>
                  </a:extLst>
                </a:gridCol>
              </a:tblGrid>
              <a:tr h="4572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rPr>
                        <a:t>信源符号</a:t>
                      </a:r>
                      <a:r>
                        <a:rPr kumimoji="0" lang="en-US" altLang="zh-CN" sz="2400" b="0" i="1" u="none" strike="noStrike" cap="none" normalizeH="0" baseline="0" dirty="0" err="1" smtClean="0">
                          <a:ln>
                            <a:noFill/>
                          </a:ln>
                          <a:solidFill>
                            <a:schemeClr val="tx1"/>
                          </a:solidFill>
                          <a:effectLst/>
                          <a:latin typeface="Times New Roman" pitchFamily="18" charset="0"/>
                          <a:ea typeface="宋体" pitchFamily="2" charset="-122"/>
                        </a:rPr>
                        <a:t>a</a:t>
                      </a:r>
                      <a:r>
                        <a:rPr kumimoji="0" lang="en-US" altLang="zh-CN" sz="2400" b="0" i="1" u="none" strike="noStrike" cap="none" normalizeH="0" baseline="-30000" dirty="0" err="1" smtClean="0">
                          <a:ln>
                            <a:noFill/>
                          </a:ln>
                          <a:solidFill>
                            <a:schemeClr val="tx1"/>
                          </a:solidFill>
                          <a:effectLst/>
                          <a:latin typeface="Arial" charset="0"/>
                          <a:ea typeface="宋体" pitchFamily="2" charset="-122"/>
                        </a:rPr>
                        <a:t>i</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rPr>
                        <a:t>信源符号出现概率</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p</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400" b="0" i="1" u="none" strike="noStrike" cap="none" normalizeH="0" baseline="0" dirty="0" err="1" smtClean="0">
                          <a:ln>
                            <a:noFill/>
                          </a:ln>
                          <a:solidFill>
                            <a:schemeClr val="tx1"/>
                          </a:solidFill>
                          <a:effectLst/>
                          <a:latin typeface="Times New Roman" pitchFamily="18" charset="0"/>
                          <a:ea typeface="宋体" pitchFamily="2" charset="-122"/>
                        </a:rPr>
                        <a:t>a</a:t>
                      </a:r>
                      <a:r>
                        <a:rPr kumimoji="0" lang="en-US" altLang="zh-CN" sz="2400" b="0" i="1" u="none" strike="noStrike" cap="none" normalizeH="0" baseline="-30000" dirty="0" err="1" smtClean="0">
                          <a:ln>
                            <a:noFill/>
                          </a:ln>
                          <a:solidFill>
                            <a:schemeClr val="tx1"/>
                          </a:solidFill>
                          <a:effectLst/>
                          <a:latin typeface="Times New Roman" pitchFamily="18" charset="0"/>
                          <a:ea typeface="宋体" pitchFamily="2" charset="-122"/>
                        </a:rPr>
                        <a:t>i</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rPr>
                        <a:t>码表</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endParaRPr lang="zh-CN" altLang="en-US"/>
                    </a:p>
                  </a:txBody>
                  <a:tcPr/>
                </a:tc>
                <a:extLst>
                  <a:ext uri="{0D108BD9-81ED-4DB2-BD59-A6C34878D82A}">
                    <a16:rowId xmlns:a16="http://schemas.microsoft.com/office/drawing/2014/main" val="10000"/>
                  </a:ext>
                </a:extLst>
              </a:tr>
              <a:tr h="4921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码</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rPr>
                        <a:t>码</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2</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527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dirty="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p</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dirty="0" smtClean="0">
                          <a:ln>
                            <a:noFill/>
                          </a:ln>
                          <a:solidFill>
                            <a:schemeClr val="tx1"/>
                          </a:solidFill>
                          <a:effectLst/>
                          <a:latin typeface="Times New Roman" pitchFamily="18" charset="0"/>
                          <a:ea typeface="宋体" pitchFamily="2" charset="-122"/>
                        </a:rPr>
                        <a:t>1</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0</a:t>
                      </a: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492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rPr>
                        <a:t>2</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p</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dirty="0" smtClean="0">
                          <a:ln>
                            <a:noFill/>
                          </a:ln>
                          <a:solidFill>
                            <a:schemeClr val="tx1"/>
                          </a:solidFill>
                          <a:effectLst/>
                          <a:latin typeface="Times New Roman" pitchFamily="18" charset="0"/>
                          <a:ea typeface="宋体" pitchFamily="2" charset="-122"/>
                        </a:rPr>
                        <a:t>2</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01</a:t>
                      </a:r>
                    </a:p>
                  </a:txBody>
                  <a:tcPr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92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rPr>
                        <a:t>3</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p</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400" b="0"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dirty="0" smtClean="0">
                          <a:ln>
                            <a:noFill/>
                          </a:ln>
                          <a:solidFill>
                            <a:schemeClr val="tx1"/>
                          </a:solidFill>
                          <a:effectLst/>
                          <a:latin typeface="Times New Roman" pitchFamily="18" charset="0"/>
                          <a:ea typeface="宋体" pitchFamily="2" charset="-122"/>
                        </a:rPr>
                        <a:t>3</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001</a:t>
                      </a:r>
                    </a:p>
                  </a:txBody>
                  <a:tcPr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492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rPr>
                        <a:t>4</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p</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0" i="1" u="none" strike="noStrike" cap="none" normalizeH="0" baseline="0" smtClean="0">
                          <a:ln>
                            <a:noFill/>
                          </a:ln>
                          <a:solidFill>
                            <a:schemeClr val="tx1"/>
                          </a:solidFill>
                          <a:effectLst/>
                          <a:latin typeface="Times New Roman" pitchFamily="18" charset="0"/>
                          <a:ea typeface="宋体" pitchFamily="2" charset="-122"/>
                        </a:rPr>
                        <a:t>a</a:t>
                      </a:r>
                      <a:r>
                        <a:rPr kumimoji="0" lang="en-US" altLang="zh-CN" sz="2400" b="0" i="0" u="none" strike="noStrike" cap="none" normalizeH="0" baseline="-30000" smtClean="0">
                          <a:ln>
                            <a:noFill/>
                          </a:ln>
                          <a:solidFill>
                            <a:schemeClr val="tx1"/>
                          </a:solidFill>
                          <a:effectLst/>
                          <a:latin typeface="Times New Roman" pitchFamily="18" charset="0"/>
                          <a:ea typeface="宋体" pitchFamily="2" charset="-122"/>
                        </a:rPr>
                        <a:t>4</a:t>
                      </a: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j-lt"/>
                          <a:ea typeface="宋体" pitchFamily="2" charset="-122"/>
                        </a:rPr>
                        <a:t>111</a:t>
                      </a:r>
                    </a:p>
                  </a:txBody>
                  <a:tcPr anchor="ctr" horzOverflow="overflow">
                    <a:lnL w="12700" cap="flat" cmpd="sng" algn="ctr">
                      <a:solidFill>
                        <a:srgbClr val="000000"/>
                      </a:solidFill>
                      <a:prstDash val="solid"/>
                      <a:round/>
                      <a:headEnd type="none" w="med" len="med"/>
                      <a:tailEnd type="none" w="med" len="med"/>
                    </a:lnL>
                    <a:lnR cap="flat">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314490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C634ACB-6230-4073-8D8B-E35DA34B8433}" type="slidenum">
              <a:rPr lang="en-US" altLang="zh-CN" smtClean="0"/>
              <a:pPr/>
              <a:t>90</a:t>
            </a:fld>
            <a:endParaRPr lang="en-US" altLang="zh-CN"/>
          </a:p>
        </p:txBody>
      </p:sp>
      <p:sp>
        <p:nvSpPr>
          <p:cNvPr id="5" name="文本框 4"/>
          <p:cNvSpPr txBox="1"/>
          <p:nvPr/>
        </p:nvSpPr>
        <p:spPr>
          <a:xfrm>
            <a:off x="935596" y="368558"/>
            <a:ext cx="7668852" cy="1200329"/>
          </a:xfrm>
          <a:prstGeom prst="rect">
            <a:avLst/>
          </a:prstGeom>
          <a:noFill/>
        </p:spPr>
        <p:txBody>
          <a:bodyPr wrap="square" rtlCol="0">
            <a:spAutoFit/>
          </a:bodyPr>
          <a:lstStyle/>
          <a:p>
            <a:r>
              <a:rPr lang="zh-CN" altLang="en-US" dirty="0" smtClean="0"/>
              <a:t>式中</a:t>
            </a:r>
            <a:r>
              <a:rPr lang="en-US" altLang="zh-CN" dirty="0" smtClean="0"/>
              <a:t>m</a:t>
            </a:r>
            <a:r>
              <a:rPr lang="zh-CN" altLang="en-US" dirty="0" smtClean="0"/>
              <a:t>为信源符号集的元数。当</a:t>
            </a:r>
            <a:r>
              <a:rPr lang="en-US" altLang="zh-CN" dirty="0" smtClean="0"/>
              <a:t>N</a:t>
            </a:r>
            <a:r>
              <a:rPr lang="zh-CN" altLang="en-US" dirty="0" smtClean="0"/>
              <a:t>足够大时，</a:t>
            </a:r>
            <a:r>
              <a:rPr lang="en-US" altLang="zh-CN" dirty="0" smtClean="0"/>
              <a:t>X</a:t>
            </a:r>
            <a:r>
              <a:rPr lang="zh-CN" altLang="en-US" dirty="0" smtClean="0"/>
              <a:t>是许多独立同分布的随机变量之和，它近似于正态分布，其均值和方差分别为</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064910" y="1430121"/>
                <a:ext cx="2424895" cy="410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𝑁</m:t>
                      </m:r>
                      <m:bar>
                        <m:barPr>
                          <m:pos m:val="top"/>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𝐾</m:t>
                          </m:r>
                        </m:e>
                      </m:ba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𝑇</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064910" y="1430121"/>
                <a:ext cx="2424895" cy="41043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064910" y="2035042"/>
                <a:ext cx="1390958" cy="374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𝑋</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𝑁</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𝜎</m:t>
                          </m:r>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064910" y="2035042"/>
                <a:ext cx="1390958" cy="374526"/>
              </a:xfrm>
              <a:prstGeom prst="rect">
                <a:avLst/>
              </a:prstGeom>
              <a:blipFill>
                <a:blip r:embed="rId3"/>
                <a:stretch>
                  <a:fillRect l="-2632" r="-1316"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079529" y="2301818"/>
                <a:ext cx="3597010" cy="946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l-GR"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l-GR"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rad>
                          <m:sSub>
                            <m:sSubPr>
                              <m:ctrlPr>
                                <a:rPr lang="en-US" altLang="zh-CN" b="0" i="1" smtClean="0">
                                  <a:latin typeface="Cambria Math" panose="02040503050406030204" pitchFamily="18" charset="0"/>
                                </a:rPr>
                              </m:ctrlPr>
                            </m:sSubPr>
                            <m:e>
                              <m:r>
                                <a:rPr lang="zh-CN" altLang="el-GR" b="0" i="1" smtClean="0">
                                  <a:latin typeface="Cambria Math" panose="02040503050406030204" pitchFamily="18" charset="0"/>
                                </a:rPr>
                                <m:t>𝜎</m:t>
                              </m:r>
                            </m:e>
                            <m:sub>
                              <m:r>
                                <a:rPr lang="en-US" altLang="zh-CN" b="0" i="1" smtClean="0">
                                  <a:latin typeface="Cambria Math" panose="02040503050406030204" pitchFamily="18" charset="0"/>
                                </a:rPr>
                                <m:t>𝑋</m:t>
                              </m:r>
                            </m:sub>
                          </m:sSub>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box>
                            <m:boxPr>
                              <m:ctrlPr>
                                <a:rPr lang="en-US" altLang="zh-CN" b="0" i="1" smtClean="0">
                                  <a:latin typeface="Cambria Math" panose="02040503050406030204" pitchFamily="18" charset="0"/>
                                </a:rPr>
                              </m:ctrlPr>
                            </m:boxPr>
                            <m:e>
                              <m:argPr>
                                <m:argSz m:val="-1"/>
                              </m:argP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𝑋</m:t>
                                      </m:r>
                                    </m:sub>
                                    <m:sup>
                                      <m:r>
                                        <a:rPr lang="en-US" altLang="zh-CN" b="0" i="1" smtClean="0">
                                          <a:latin typeface="Cambria Math" panose="02040503050406030204" pitchFamily="18" charset="0"/>
                                        </a:rPr>
                                        <m:t>2</m:t>
                                      </m:r>
                                    </m:sup>
                                  </m:sSubSup>
                                </m:den>
                              </m:f>
                            </m:e>
                          </m:box>
                        </m:sup>
                      </m:sSup>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079529" y="2301818"/>
                <a:ext cx="3597010" cy="94641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141468" y="3353251"/>
                <a:ext cx="7452828" cy="2349426"/>
              </a:xfrm>
              <a:prstGeom prst="rect">
                <a:avLst/>
              </a:prstGeom>
              <a:noFill/>
            </p:spPr>
            <p:txBody>
              <a:bodyPr wrap="square" rtlCol="0">
                <a:spAutoFit/>
              </a:bodyPr>
              <a:lstStyle/>
              <a:p>
                <a:r>
                  <a:rPr lang="zh-CN" altLang="en-US" dirty="0" smtClean="0"/>
                  <a:t>若信道</a:t>
                </a:r>
                <a14:m>
                  <m:oMath xmlns:m="http://schemas.openxmlformats.org/officeDocument/2006/math">
                    <m:r>
                      <a:rPr lang="zh-CN" altLang="en-US" i="1">
                        <a:latin typeface="Cambria Math" panose="02040503050406030204" pitchFamily="18" charset="0"/>
                      </a:rPr>
                      <m:t>速率</m:t>
                    </m:r>
                    <m:r>
                      <a:rPr lang="zh-CN" altLang="en-US" i="1" smtClean="0">
                        <a:latin typeface="Cambria Math" panose="02040503050406030204" pitchFamily="18" charset="0"/>
                      </a:rPr>
                      <m:t>满足</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𝑆</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𝐾</m:t>
                        </m:r>
                      </m:e>
                    </m:bar>
                    <m:r>
                      <a:rPr lang="zh-CN" altLang="en-US" i="1" smtClean="0">
                        <a:latin typeface="Cambria Math" panose="02040503050406030204" pitchFamily="18" charset="0"/>
                      </a:rPr>
                      <m:t>，</m:t>
                    </m:r>
                  </m:oMath>
                </a14:m>
                <a:r>
                  <a:rPr lang="en-US" altLang="zh-CN" dirty="0" smtClean="0"/>
                  <a:t>E[X]=0 </a:t>
                </a:r>
                <a:r>
                  <a:rPr lang="zh-CN" altLang="en-US" dirty="0" smtClean="0"/>
                  <a:t>。假设存储器容量为</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m:t>
                        </m:r>
                      </m:sub>
                    </m:sSub>
                    <m:r>
                      <a:rPr lang="zh-CN" altLang="en-US" i="1">
                        <a:latin typeface="Cambria Math" panose="02040503050406030204" pitchFamily="18" charset="0"/>
                      </a:rPr>
                      <m:t>，</m:t>
                    </m:r>
                  </m:oMath>
                </a14:m>
                <a:r>
                  <a:rPr lang="zh-CN" altLang="en-US" dirty="0" smtClean="0"/>
                  <a:t>起始时存储器为半满，则</a:t>
                </a:r>
                <a:r>
                  <a:rPr lang="zh-CN" altLang="en-US" dirty="0" smtClean="0">
                    <a:solidFill>
                      <a:srgbClr val="FF0000"/>
                    </a:solidFill>
                  </a:rPr>
                  <a:t>溢出概率</a:t>
                </a:r>
                <a:r>
                  <a:rPr lang="zh-CN" altLang="en-US" dirty="0" smtClean="0"/>
                  <a:t>为</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&gt;</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𝑋</m:t>
                              </m:r>
                            </m:sub>
                          </m:sSub>
                        </m:e>
                      </m:d>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sym typeface="Symbol" panose="05050102010706020507" pitchFamily="18" charset="2"/>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altLang="zh-CN" dirty="0" smtClean="0"/>
              </a:p>
              <a:p>
                <a:r>
                  <a:rPr lang="zh-CN" altLang="en-US" dirty="0" smtClean="0">
                    <a:solidFill>
                      <a:srgbClr val="FF0000"/>
                    </a:solidFill>
                  </a:rPr>
                  <a:t>取空概率</a:t>
                </a:r>
                <a:r>
                  <a:rPr lang="zh-CN" altLang="en-US" dirty="0" smtClean="0"/>
                  <a:t>为</a:t>
                </a:r>
                <a:endParaRPr lang="en-US" altLang="zh-CN" dirty="0" smtClean="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&lt;−</m:t>
                          </m:r>
                          <m:r>
                            <a:rPr lang="en-US" altLang="zh-CN" i="1">
                              <a:latin typeface="Cambria Math" panose="02040503050406030204" pitchFamily="18" charset="0"/>
                            </a:rPr>
                            <m:t>𝐴</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𝑋</m:t>
                              </m:r>
                            </m:sub>
                          </m:sSub>
                        </m:e>
                      </m:d>
                      <m:r>
                        <a:rPr lang="en-US" altLang="zh-CN" b="0" i="1" smtClean="0">
                          <a:latin typeface="Cambria Math" panose="02040503050406030204" pitchFamily="18" charset="0"/>
                        </a:rPr>
                        <m:t>=</m:t>
                      </m:r>
                      <m:r>
                        <a:rPr lang="en-US" altLang="zh-CN" b="1" i="1" smtClean="0">
                          <a:solidFill>
                            <a:srgbClr val="C00000"/>
                          </a:solidFill>
                          <a:latin typeface="Cambria Math" panose="02040503050406030204" pitchFamily="18" charset="0"/>
                          <a:sym typeface="Symbol" panose="05050102010706020507" pitchFamily="18" charset="2"/>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altLang="zh-CN" dirty="0"/>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141468" y="3353251"/>
                <a:ext cx="7452828" cy="2349426"/>
              </a:xfrm>
              <a:prstGeom prst="rect">
                <a:avLst/>
              </a:prstGeom>
              <a:blipFill>
                <a:blip r:embed="rId5"/>
                <a:stretch>
                  <a:fillRect l="-1226" t="-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05820" y="5353727"/>
                <a:ext cx="7813357" cy="1241430"/>
              </a:xfrm>
              <a:prstGeom prst="rect">
                <a:avLst/>
              </a:prstGeom>
              <a:noFill/>
            </p:spPr>
            <p:txBody>
              <a:bodyPr wrap="none" rtlCol="0">
                <a:spAutoFit/>
              </a:bodyPr>
              <a:lstStyle/>
              <a:p>
                <a:r>
                  <a:rPr lang="zh-CN" altLang="en-US" dirty="0" smtClean="0"/>
                  <a:t>若要求溢出和取空概率</a:t>
                </a:r>
                <a:r>
                  <a:rPr lang="en-US" altLang="zh-CN" dirty="0" smtClean="0"/>
                  <a:t>&lt;0.001, </a:t>
                </a:r>
                <a:r>
                  <a:rPr lang="zh-CN" altLang="en-US" dirty="0" smtClean="0"/>
                  <a:t>查表得</a:t>
                </a:r>
                <a:r>
                  <a:rPr lang="en-US" altLang="zh-CN" dirty="0" smtClean="0"/>
                  <a:t>A</a:t>
                </a:r>
                <a:r>
                  <a:rPr lang="zh-CN" altLang="en-US" dirty="0" smtClean="0"/>
                  <a:t>为</a:t>
                </a:r>
                <a:r>
                  <a:rPr lang="en-US" altLang="zh-CN" dirty="0" smtClean="0"/>
                  <a:t>3.08</a:t>
                </a:r>
                <a:r>
                  <a:rPr lang="zh-CN" altLang="en-US" dirty="0" smtClean="0"/>
                  <a:t>，则存储器</a:t>
                </a:r>
                <a:endParaRPr lang="en-US" altLang="zh-CN" dirty="0" smtClean="0"/>
              </a:p>
              <a:p>
                <a:r>
                  <a:rPr lang="zh-CN" altLang="en-US" dirty="0" smtClean="0"/>
                  <a:t>容量为</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&gt;2</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𝐴</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𝑁</m:t>
                          </m:r>
                        </m:e>
                      </m:rad>
                      <m:r>
                        <a:rPr lang="zh-CN" altLang="en-US" b="0" i="1" smtClean="0">
                          <a:latin typeface="Cambria Math" panose="02040503050406030204" pitchFamily="18" charset="0"/>
                        </a:rPr>
                        <m:t>𝜎</m:t>
                      </m:r>
                      <m:r>
                        <a:rPr lang="en-US" altLang="zh-CN" i="1" smtClean="0">
                          <a:latin typeface="Cambria Math" panose="02040503050406030204" pitchFamily="18" charset="0"/>
                        </a:rPr>
                        <m:t>=</m:t>
                      </m:r>
                      <m:r>
                        <a:rPr lang="en-US" altLang="zh-CN" b="0" i="1" smtClean="0">
                          <a:latin typeface="Cambria Math" panose="02040503050406030204" pitchFamily="18" charset="0"/>
                        </a:rPr>
                        <m:t>6.16</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𝑁</m:t>
                          </m:r>
                        </m:e>
                      </m:rad>
                      <m:r>
                        <a:rPr lang="zh-CN" altLang="en-US" i="1">
                          <a:latin typeface="Cambria Math" panose="02040503050406030204" pitchFamily="18" charset="0"/>
                        </a:rPr>
                        <m:t>𝜎</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05820" y="5353727"/>
                <a:ext cx="7813357" cy="1241430"/>
              </a:xfrm>
              <a:prstGeom prst="rect">
                <a:avLst/>
              </a:prstGeom>
              <a:blipFill>
                <a:blip r:embed="rId6"/>
                <a:stretch>
                  <a:fillRect l="-1248" t="-5392" r="-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18877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3600" dirty="0" smtClean="0"/>
              <a:t>变长编码与存储器容量</a:t>
            </a:r>
            <a:endParaRPr lang="zh-CN" altLang="en-US" sz="3600" dirty="0"/>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a:xfrm>
                <a:off x="1143000" y="2204864"/>
                <a:ext cx="7772400" cy="3508101"/>
              </a:xfrm>
            </p:spPr>
            <p:txBody>
              <a:bodyPr/>
              <a:lstStyle/>
              <a:p>
                <a:r>
                  <a:rPr lang="zh-CN" altLang="en-US" sz="2400" b="1" dirty="0" smtClean="0"/>
                  <a:t>码方差</a:t>
                </a:r>
                <a14:m>
                  <m:oMath xmlns:m="http://schemas.openxmlformats.org/officeDocument/2006/math">
                    <m:r>
                      <a:rPr lang="zh-CN" altLang="en-US" sz="2400" i="1">
                        <a:latin typeface="Cambria Math" panose="02040503050406030204" pitchFamily="18" charset="0"/>
                      </a:rPr>
                      <m:t>𝜎</m:t>
                    </m:r>
                  </m:oMath>
                </a14:m>
                <a:r>
                  <a:rPr lang="zh-CN" altLang="en-US" sz="2400" b="1" dirty="0" smtClean="0"/>
                  <a:t>越大，要求存储器的容量也越大 </a:t>
                </a:r>
                <a:endParaRPr lang="en-US" altLang="zh-CN" sz="2400" b="1" dirty="0" smtClean="0"/>
              </a:p>
              <a:p>
                <a:r>
                  <a:rPr lang="zh-CN" altLang="en-US" sz="2400" b="1" dirty="0" smtClean="0"/>
                  <a:t>时间越长，</a:t>
                </a:r>
                <a:r>
                  <a:rPr lang="en-US" altLang="zh-CN" sz="2400" dirty="0" smtClean="0"/>
                  <a:t>N</a:t>
                </a:r>
                <a:r>
                  <a:rPr lang="zh-CN" altLang="en-US" sz="2400" b="1" dirty="0" smtClean="0"/>
                  <a:t>越大，要求存储器的容量也越大</a:t>
                </a:r>
                <a:endParaRPr lang="en-US" altLang="zh-CN" sz="2400" b="1" dirty="0" smtClean="0"/>
              </a:p>
              <a:p>
                <a:r>
                  <a:rPr lang="zh-CN" altLang="en-US" sz="2400" b="1" dirty="0" smtClean="0"/>
                  <a:t>存储器容量设定后，随着时间的增长，存储器溢出和取空的概率都将增大</a:t>
                </a:r>
                <a:endParaRPr lang="en-US" altLang="zh-CN" sz="2400" b="1" dirty="0" smtClean="0"/>
              </a:p>
              <a:p>
                <a:r>
                  <a:rPr lang="zh-CN" altLang="en-US" sz="2400" b="1" dirty="0" smtClean="0"/>
                  <a:t>一般来说，变长码只适用于有限长的信息传输（如传真）</a:t>
                </a:r>
                <a:endParaRPr lang="en-US" altLang="zh-CN" sz="2400" b="1" dirty="0" smtClean="0"/>
              </a:p>
              <a:p>
                <a:r>
                  <a:rPr lang="zh-CN" altLang="en-US" sz="2400" b="1" dirty="0" smtClean="0"/>
                  <a:t>实际使用时，可把长信息分段发送，也可以实时检测存储器的状态，调整输出</a:t>
                </a:r>
                <a:endParaRPr lang="zh-CN" altLang="en-US" sz="2400" b="1" dirty="0"/>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xfrm>
                <a:off x="1143000" y="2204864"/>
                <a:ext cx="7772400" cy="3508101"/>
              </a:xfrm>
              <a:blipFill>
                <a:blip r:embed="rId2"/>
                <a:stretch>
                  <a:fillRect l="-392" t="-191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C634ACB-6230-4073-8D8B-E35DA34B8433}" type="slidenum">
              <a:rPr lang="en-US" altLang="zh-CN" smtClean="0"/>
              <a:pPr/>
              <a:t>91</a:t>
            </a:fld>
            <a:endParaRPr lang="en-US" altLang="zh-CN"/>
          </a:p>
        </p:txBody>
      </p:sp>
      <mc:AlternateContent xmlns:mc="http://schemas.openxmlformats.org/markup-compatibility/2006" xmlns:a14="http://schemas.microsoft.com/office/drawing/2010/main">
        <mc:Choice Requires="a14">
          <p:sp>
            <p:nvSpPr>
              <p:cNvPr id="9" name="矩形 8"/>
              <p:cNvSpPr/>
              <p:nvPr/>
            </p:nvSpPr>
            <p:spPr>
              <a:xfrm>
                <a:off x="1835696" y="1456085"/>
                <a:ext cx="4540858" cy="5027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&gt;2</m:t>
                      </m:r>
                      <m:r>
                        <a:rPr lang="en-US" altLang="zh-CN" i="1">
                          <a:latin typeface="Cambria Math" panose="02040503050406030204" pitchFamily="18" charset="0"/>
                        </a:rPr>
                        <m:t>𝐴</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𝑋</m:t>
                          </m:r>
                        </m:sub>
                      </m:sSub>
                      <m:r>
                        <a:rPr lang="en-US" altLang="zh-CN" i="1">
                          <a:latin typeface="Cambria Math" panose="02040503050406030204" pitchFamily="18" charset="0"/>
                        </a:rPr>
                        <m:t>=2</m:t>
                      </m:r>
                      <m:r>
                        <a:rPr lang="en-US" altLang="zh-CN" i="1">
                          <a:latin typeface="Cambria Math" panose="02040503050406030204" pitchFamily="18" charset="0"/>
                        </a:rPr>
                        <m:t>𝐴</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𝑁</m:t>
                          </m:r>
                        </m:e>
                      </m:rad>
                      <m:r>
                        <a:rPr lang="zh-CN" altLang="en-US" i="1">
                          <a:latin typeface="Cambria Math" panose="02040503050406030204" pitchFamily="18" charset="0"/>
                        </a:rPr>
                        <m:t>𝜎</m:t>
                      </m:r>
                      <m:r>
                        <a:rPr lang="en-US" altLang="zh-CN" i="1">
                          <a:latin typeface="Cambria Math" panose="02040503050406030204" pitchFamily="18" charset="0"/>
                        </a:rPr>
                        <m:t>=6.16</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𝑁</m:t>
                          </m:r>
                        </m:e>
                      </m:rad>
                      <m:r>
                        <a:rPr lang="zh-CN" altLang="en-US" i="1">
                          <a:latin typeface="Cambria Math" panose="02040503050406030204" pitchFamily="18" charset="0"/>
                        </a:rPr>
                        <m:t>𝜎</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835696" y="1456085"/>
                <a:ext cx="4540858" cy="50276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42770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242206" y="8049"/>
            <a:ext cx="7772400" cy="1143000"/>
          </a:xfrm>
        </p:spPr>
        <p:txBody>
          <a:bodyPr/>
          <a:lstStyle/>
          <a:p>
            <a:r>
              <a:rPr lang="zh-CN" altLang="en-US" dirty="0" smtClean="0"/>
              <a:t>费诺（</a:t>
            </a:r>
            <a:r>
              <a:rPr lang="en-US" altLang="zh-CN" dirty="0" err="1" smtClean="0"/>
              <a:t>Fano</a:t>
            </a:r>
            <a:r>
              <a:rPr lang="zh-CN" altLang="en-US" dirty="0" smtClean="0"/>
              <a:t>）编码方法</a:t>
            </a:r>
            <a:endParaRPr lang="zh-CN" altLang="en-US" b="1" dirty="0" smtClean="0">
              <a:latin typeface="宋体" charset="-122"/>
            </a:endParaRPr>
          </a:p>
        </p:txBody>
      </p:sp>
      <p:sp>
        <p:nvSpPr>
          <p:cNvPr id="30724" name="Rectangle 3"/>
          <p:cNvSpPr>
            <a:spLocks noGrp="1" noChangeArrowheads="1"/>
          </p:cNvSpPr>
          <p:nvPr>
            <p:ph type="body" idx="1"/>
          </p:nvPr>
        </p:nvSpPr>
        <p:spPr>
          <a:xfrm>
            <a:off x="857224" y="1142984"/>
            <a:ext cx="8027988" cy="5256212"/>
          </a:xfrm>
        </p:spPr>
        <p:txBody>
          <a:bodyPr/>
          <a:lstStyle/>
          <a:p>
            <a:pPr marL="619125" indent="-531813" algn="just" eaLnBrk="1" hangingPunct="1">
              <a:lnSpc>
                <a:spcPct val="90000"/>
              </a:lnSpc>
              <a:buFont typeface="Monotype Sorts" pitchFamily="2" charset="2"/>
              <a:buNone/>
            </a:pPr>
            <a:r>
              <a:rPr lang="zh-CN" altLang="en-US" sz="2400" dirty="0" smtClean="0">
                <a:solidFill>
                  <a:srgbClr val="FF0000"/>
                </a:solidFill>
                <a:latin typeface="Times New Roman" pitchFamily="18" charset="0"/>
              </a:rPr>
              <a:t>费诺</a:t>
            </a:r>
            <a:r>
              <a:rPr lang="zh-CN" altLang="en-US" sz="2400" dirty="0" smtClean="0">
                <a:latin typeface="Times New Roman" pitchFamily="18" charset="0"/>
              </a:rPr>
              <a:t>（</a:t>
            </a:r>
            <a:r>
              <a:rPr lang="en-US" altLang="zh-CN" sz="2400" dirty="0" err="1" smtClean="0">
                <a:latin typeface="Times New Roman" pitchFamily="18" charset="0"/>
              </a:rPr>
              <a:t>Fano</a:t>
            </a:r>
            <a:r>
              <a:rPr lang="zh-CN" altLang="en-US" sz="2400" dirty="0" smtClean="0">
                <a:latin typeface="Times New Roman" pitchFamily="18" charset="0"/>
              </a:rPr>
              <a:t>）编码方法（属于概率匹配编码），编码步骤：</a:t>
            </a:r>
          </a:p>
          <a:p>
            <a:pPr marL="619125" indent="-531813" algn="just" eaLnBrk="1" hangingPunct="1">
              <a:lnSpc>
                <a:spcPct val="120000"/>
              </a:lnSpc>
              <a:buFont typeface="Monotype Sorts" pitchFamily="2" charset="2"/>
              <a:buNone/>
            </a:pPr>
            <a:r>
              <a:rPr lang="en-US" altLang="zh-CN" sz="2400" dirty="0" smtClean="0">
                <a:latin typeface="Times New Roman" pitchFamily="18" charset="0"/>
              </a:rPr>
              <a:t>(1) </a:t>
            </a:r>
            <a:r>
              <a:rPr lang="zh-CN" altLang="en-US" sz="2400" dirty="0" smtClean="0">
                <a:latin typeface="Times New Roman" pitchFamily="18" charset="0"/>
              </a:rPr>
              <a:t>将信源消息符号按其出现的</a:t>
            </a:r>
            <a:r>
              <a:rPr lang="zh-CN" altLang="en-US" sz="2400" b="1" dirty="0" smtClean="0">
                <a:latin typeface="Times New Roman" pitchFamily="18" charset="0"/>
              </a:rPr>
              <a:t>概率大小依次排列</a:t>
            </a:r>
            <a:r>
              <a:rPr lang="zh-CN" altLang="en-US" sz="2400" dirty="0" smtClean="0">
                <a:latin typeface="Times New Roman" pitchFamily="18" charset="0"/>
              </a:rPr>
              <a:t>：</a:t>
            </a:r>
          </a:p>
          <a:p>
            <a:pPr marL="619125" indent="-531813" algn="just" eaLnBrk="1" hangingPunct="1">
              <a:lnSpc>
                <a:spcPct val="120000"/>
              </a:lnSpc>
              <a:buFont typeface="Monotype Sorts" pitchFamily="2" charset="2"/>
              <a:buNone/>
            </a:pPr>
            <a:endParaRPr lang="zh-CN" altLang="en-US" sz="2400" dirty="0" smtClean="0">
              <a:latin typeface="Times New Roman" pitchFamily="18" charset="0"/>
            </a:endParaRPr>
          </a:p>
          <a:p>
            <a:pPr marL="619125" indent="-531813" algn="just" eaLnBrk="1" hangingPunct="1">
              <a:lnSpc>
                <a:spcPct val="120000"/>
              </a:lnSpc>
              <a:buFont typeface="Monotype Sorts" pitchFamily="2" charset="2"/>
              <a:buNone/>
            </a:pPr>
            <a:r>
              <a:rPr lang="en-US" altLang="zh-CN" sz="2400" dirty="0" smtClean="0">
                <a:latin typeface="Times New Roman" pitchFamily="18" charset="0"/>
              </a:rPr>
              <a:t>(2) </a:t>
            </a:r>
            <a:r>
              <a:rPr lang="zh-CN" altLang="en-US" sz="2400" dirty="0" smtClean="0">
                <a:latin typeface="Times New Roman" pitchFamily="18" charset="0"/>
              </a:rPr>
              <a:t>将依次排列的信源符号</a:t>
            </a:r>
            <a:r>
              <a:rPr lang="zh-CN" altLang="en-US" sz="2400" b="1" dirty="0" smtClean="0">
                <a:latin typeface="Times New Roman" pitchFamily="18" charset="0"/>
              </a:rPr>
              <a:t>按概率值分为两大组</a:t>
            </a:r>
            <a:r>
              <a:rPr lang="zh-CN" altLang="en-US" sz="2400" dirty="0" smtClean="0">
                <a:latin typeface="Times New Roman" pitchFamily="18" charset="0"/>
              </a:rPr>
              <a:t>，使两个组的概率之和近于相同，并对各组赋予一个二进制码元“</a:t>
            </a:r>
            <a:r>
              <a:rPr lang="en-US" altLang="zh-CN" sz="2400" dirty="0" smtClean="0">
                <a:latin typeface="Times New Roman" pitchFamily="18" charset="0"/>
              </a:rPr>
              <a:t>0”</a:t>
            </a:r>
            <a:r>
              <a:rPr lang="zh-CN" altLang="en-US" sz="2400" dirty="0" smtClean="0">
                <a:latin typeface="Times New Roman" pitchFamily="18" charset="0"/>
              </a:rPr>
              <a:t>和“</a:t>
            </a:r>
            <a:r>
              <a:rPr lang="en-US" altLang="zh-CN" sz="2400" dirty="0" smtClean="0">
                <a:latin typeface="Times New Roman" pitchFamily="18" charset="0"/>
              </a:rPr>
              <a:t>1”</a:t>
            </a:r>
            <a:r>
              <a:rPr lang="zh-CN" altLang="en-US" sz="2400" dirty="0" smtClean="0">
                <a:latin typeface="Times New Roman" pitchFamily="18" charset="0"/>
              </a:rPr>
              <a:t>；</a:t>
            </a:r>
          </a:p>
          <a:p>
            <a:pPr marL="619125" indent="-531813" eaLnBrk="1" hangingPunct="1">
              <a:lnSpc>
                <a:spcPct val="120000"/>
              </a:lnSpc>
              <a:buFont typeface="Monotype Sorts" pitchFamily="2" charset="2"/>
              <a:buNone/>
            </a:pPr>
            <a:r>
              <a:rPr lang="en-US" altLang="zh-CN" sz="2400" dirty="0" smtClean="0">
                <a:latin typeface="Times New Roman" pitchFamily="18" charset="0"/>
              </a:rPr>
              <a:t>(3) </a:t>
            </a:r>
            <a:r>
              <a:rPr lang="zh-CN" altLang="en-US" sz="2400" dirty="0" smtClean="0">
                <a:latin typeface="Times New Roman" pitchFamily="18" charset="0"/>
              </a:rPr>
              <a:t>将每一大组的信源符号</a:t>
            </a:r>
            <a:r>
              <a:rPr lang="zh-CN" altLang="en-US" sz="2400" b="1" dirty="0" smtClean="0">
                <a:latin typeface="Times New Roman" pitchFamily="18" charset="0"/>
              </a:rPr>
              <a:t>进一步再分成两组</a:t>
            </a:r>
            <a:r>
              <a:rPr lang="zh-CN" altLang="en-US" sz="2400" dirty="0" smtClean="0">
                <a:latin typeface="Times New Roman" pitchFamily="18" charset="0"/>
              </a:rPr>
              <a:t>，使划分后的两个组的概率之和近于相同，并又赋予两个组一个二进制符号“</a:t>
            </a:r>
            <a:r>
              <a:rPr lang="en-US" altLang="zh-CN" sz="2400" dirty="0" smtClean="0">
                <a:latin typeface="Times New Roman" pitchFamily="18" charset="0"/>
              </a:rPr>
              <a:t>0”</a:t>
            </a:r>
            <a:r>
              <a:rPr lang="zh-CN" altLang="en-US" sz="2400" dirty="0" smtClean="0">
                <a:latin typeface="Times New Roman" pitchFamily="18" charset="0"/>
              </a:rPr>
              <a:t>和“</a:t>
            </a:r>
            <a:r>
              <a:rPr lang="en-US" altLang="zh-CN" sz="2400" dirty="0" smtClean="0">
                <a:latin typeface="Times New Roman" pitchFamily="18" charset="0"/>
              </a:rPr>
              <a:t>1”</a:t>
            </a:r>
            <a:r>
              <a:rPr lang="zh-CN" altLang="en-US" sz="2400" dirty="0" smtClean="0">
                <a:latin typeface="Times New Roman" pitchFamily="18" charset="0"/>
              </a:rPr>
              <a:t>。</a:t>
            </a:r>
          </a:p>
          <a:p>
            <a:pPr marL="619125" indent="-531813" eaLnBrk="1" hangingPunct="1">
              <a:lnSpc>
                <a:spcPct val="120000"/>
              </a:lnSpc>
              <a:buFont typeface="Monotype Sorts" pitchFamily="2" charset="2"/>
              <a:buNone/>
            </a:pPr>
            <a:r>
              <a:rPr lang="en-US" altLang="zh-CN" sz="2400" dirty="0" smtClean="0">
                <a:latin typeface="Times New Roman" pitchFamily="18" charset="0"/>
              </a:rPr>
              <a:t>(4) </a:t>
            </a:r>
            <a:r>
              <a:rPr lang="zh-CN" altLang="en-US" sz="2400" dirty="0" smtClean="0">
                <a:latin typeface="Times New Roman" pitchFamily="18" charset="0"/>
              </a:rPr>
              <a:t>如此</a:t>
            </a:r>
            <a:r>
              <a:rPr lang="zh-CN" altLang="en-US" sz="2400" b="1" dirty="0" smtClean="0">
                <a:latin typeface="Times New Roman" pitchFamily="18" charset="0"/>
              </a:rPr>
              <a:t>重复</a:t>
            </a:r>
            <a:r>
              <a:rPr lang="zh-CN" altLang="en-US" sz="2400" dirty="0" smtClean="0">
                <a:latin typeface="Times New Roman" pitchFamily="18" charset="0"/>
              </a:rPr>
              <a:t>，直至每个组只剩下一个信源符号为止。</a:t>
            </a:r>
          </a:p>
          <a:p>
            <a:pPr marL="619125" indent="-531813" eaLnBrk="1" hangingPunct="1">
              <a:lnSpc>
                <a:spcPct val="120000"/>
              </a:lnSpc>
              <a:buFont typeface="Monotype Sorts" pitchFamily="2" charset="2"/>
              <a:buNone/>
            </a:pPr>
            <a:r>
              <a:rPr lang="en-US" altLang="zh-CN" sz="2400" dirty="0" smtClean="0">
                <a:latin typeface="Times New Roman" pitchFamily="18" charset="0"/>
              </a:rPr>
              <a:t>(5) </a:t>
            </a:r>
            <a:r>
              <a:rPr lang="zh-CN" altLang="en-US" sz="2400" dirty="0" smtClean="0">
                <a:latin typeface="Times New Roman" pitchFamily="18" charset="0"/>
              </a:rPr>
              <a:t>信源符号所</a:t>
            </a:r>
            <a:r>
              <a:rPr lang="zh-CN" altLang="en-US" sz="2400" b="1" dirty="0" smtClean="0">
                <a:latin typeface="Times New Roman" pitchFamily="18" charset="0"/>
              </a:rPr>
              <a:t>对应的码字</a:t>
            </a:r>
            <a:r>
              <a:rPr lang="zh-CN" altLang="en-US" sz="2400" dirty="0" smtClean="0">
                <a:latin typeface="Times New Roman" pitchFamily="18" charset="0"/>
              </a:rPr>
              <a:t>即为费诺码。</a:t>
            </a:r>
            <a:endParaRPr lang="en-US" altLang="zh-CN" sz="2400" dirty="0" smtClean="0">
              <a:latin typeface="Times New Roman" pitchFamily="18" charset="0"/>
            </a:endParaRPr>
          </a:p>
        </p:txBody>
      </p:sp>
      <p:sp>
        <p:nvSpPr>
          <p:cNvPr id="21509"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1506" name="Object 4"/>
          <p:cNvGraphicFramePr>
            <a:graphicFrameLocks noChangeAspect="1"/>
          </p:cNvGraphicFramePr>
          <p:nvPr/>
        </p:nvGraphicFramePr>
        <p:xfrm>
          <a:off x="2693962" y="2033571"/>
          <a:ext cx="2843212" cy="584200"/>
        </p:xfrm>
        <a:graphic>
          <a:graphicData uri="http://schemas.openxmlformats.org/presentationml/2006/ole">
            <mc:AlternateContent xmlns:mc="http://schemas.openxmlformats.org/markup-compatibility/2006">
              <mc:Choice xmlns:v="urn:schemas-microsoft-com:vml" Requires="v">
                <p:oleObj spid="_x0000_s80016" name="公式" r:id="rId3" imgW="1117600" imgH="228600" progId="Equation.3">
                  <p:embed/>
                </p:oleObj>
              </mc:Choice>
              <mc:Fallback>
                <p:oleObj name="公式" r:id="rId3" imgW="1117600" imgH="228600" progId="Equation.3">
                  <p:embed/>
                  <p:pic>
                    <p:nvPicPr>
                      <p:cNvPr id="215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962" y="2033571"/>
                        <a:ext cx="2843212"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2"/>
          </p:nvPr>
        </p:nvSpPr>
        <p:spPr/>
        <p:txBody>
          <a:bodyPr/>
          <a:lstStyle/>
          <a:p>
            <a:fld id="{492230B5-C107-4EA4-9C12-97577513A729}" type="slidenum">
              <a:rPr lang="zh-CN" altLang="en-US" smtClean="0"/>
              <a:pPr/>
              <a:t>92</a:t>
            </a:fld>
            <a:endParaRPr lang="zh-CN" altLang="en-US"/>
          </a:p>
        </p:txBody>
      </p:sp>
    </p:spTree>
    <p:extLst>
      <p:ext uri="{BB962C8B-B14F-4D97-AF65-F5344CB8AC3E}">
        <p14:creationId xmlns:p14="http://schemas.microsoft.com/office/powerpoint/2010/main" val="398993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72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72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857224" y="1071546"/>
            <a:ext cx="7164387" cy="468312"/>
          </a:xfrm>
        </p:spPr>
        <p:txBody>
          <a:bodyPr/>
          <a:lstStyle/>
          <a:p>
            <a:pPr eaLnBrk="1" hangingPunct="1">
              <a:buFont typeface="Monotype Sorts" pitchFamily="2" charset="2"/>
              <a:buNone/>
            </a:pPr>
            <a:r>
              <a:rPr lang="zh-CN" altLang="en-US" sz="2400" dirty="0" smtClean="0">
                <a:latin typeface="Times New Roman" pitchFamily="18" charset="0"/>
              </a:rPr>
              <a:t>对</a:t>
            </a:r>
            <a:r>
              <a:rPr lang="zh-CN" altLang="en-US" sz="2400" dirty="0" smtClean="0"/>
              <a:t>例</a:t>
            </a:r>
            <a:r>
              <a:rPr lang="en-US" altLang="zh-CN" sz="2400" dirty="0" smtClean="0"/>
              <a:t>5-4</a:t>
            </a:r>
            <a:r>
              <a:rPr lang="zh-CN" altLang="en-US" sz="2400" dirty="0" smtClean="0"/>
              <a:t>中的</a:t>
            </a:r>
            <a:r>
              <a:rPr lang="zh-CN" altLang="en-US" sz="2400" dirty="0" smtClean="0">
                <a:latin typeface="Times New Roman" pitchFamily="18" charset="0"/>
              </a:rPr>
              <a:t>信源进行费诺编码。</a:t>
            </a:r>
            <a:endParaRPr lang="zh-CN" altLang="en-US" sz="2800" dirty="0" smtClean="0"/>
          </a:p>
        </p:txBody>
      </p:sp>
      <p:graphicFrame>
        <p:nvGraphicFramePr>
          <p:cNvPr id="78932" name="Group 84"/>
          <p:cNvGraphicFramePr>
            <a:graphicFrameLocks noGrp="1"/>
          </p:cNvGraphicFramePr>
          <p:nvPr>
            <p:ph sz="half" idx="2"/>
          </p:nvPr>
        </p:nvGraphicFramePr>
        <p:xfrm>
          <a:off x="642910" y="1928802"/>
          <a:ext cx="7842250" cy="3926523"/>
        </p:xfrm>
        <a:graphic>
          <a:graphicData uri="http://schemas.openxmlformats.org/drawingml/2006/table">
            <a:tbl>
              <a:tblPr/>
              <a:tblGrid>
                <a:gridCol w="1042987">
                  <a:extLst>
                    <a:ext uri="{9D8B030D-6E8A-4147-A177-3AD203B41FA5}">
                      <a16:colId xmlns:a16="http://schemas.microsoft.com/office/drawing/2014/main" val="20000"/>
                    </a:ext>
                  </a:extLst>
                </a:gridCol>
                <a:gridCol w="111601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979487">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gridCol w="784225">
                  <a:extLst>
                    <a:ext uri="{9D8B030D-6E8A-4147-A177-3AD203B41FA5}">
                      <a16:colId xmlns:a16="http://schemas.microsoft.com/office/drawing/2014/main" val="20006"/>
                    </a:ext>
                  </a:extLst>
                </a:gridCol>
                <a:gridCol w="979488">
                  <a:extLst>
                    <a:ext uri="{9D8B030D-6E8A-4147-A177-3AD203B41FA5}">
                      <a16:colId xmlns:a16="http://schemas.microsoft.com/office/drawing/2014/main" val="20007"/>
                    </a:ext>
                  </a:extLst>
                </a:gridCol>
              </a:tblGrid>
              <a:tr h="10842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消息符号</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1"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各个消息概率        </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第一次分组</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第二次分组</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第三次分组</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0638"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第四次分组</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二元码字</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码长</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0.20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0.19</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3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0.17</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row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21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17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0.01</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1111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灯片编号占位符 5"/>
          <p:cNvSpPr>
            <a:spLocks noGrp="1"/>
          </p:cNvSpPr>
          <p:nvPr>
            <p:ph type="sldNum" sz="quarter" idx="12"/>
          </p:nvPr>
        </p:nvSpPr>
        <p:spPr/>
        <p:txBody>
          <a:bodyPr/>
          <a:lstStyle/>
          <a:p>
            <a:pPr>
              <a:defRPr/>
            </a:pPr>
            <a:fld id="{532E3201-0182-4D5F-888A-790D6EC68624}" type="slidenum">
              <a:rPr lang="en-US" altLang="zh-CN" smtClean="0"/>
              <a:pPr>
                <a:defRPr/>
              </a:pPr>
              <a:t>93</a:t>
            </a:fld>
            <a:endParaRPr lang="en-US" altLang="zh-CN"/>
          </a:p>
        </p:txBody>
      </p:sp>
      <p:sp>
        <p:nvSpPr>
          <p:cNvPr id="9" name="Rectangle 2"/>
          <p:cNvSpPr>
            <a:spLocks noGrp="1" noChangeArrowheads="1"/>
          </p:cNvSpPr>
          <p:nvPr>
            <p:ph type="title"/>
          </p:nvPr>
        </p:nvSpPr>
        <p:spPr>
          <a:xfrm>
            <a:off x="755576" y="89215"/>
            <a:ext cx="7072362" cy="785794"/>
          </a:xfrm>
        </p:spPr>
        <p:txBody>
          <a:bodyPr/>
          <a:lstStyle/>
          <a:p>
            <a:r>
              <a:rPr lang="zh-CN" altLang="en-US" b="1" dirty="0" smtClean="0">
                <a:latin typeface="宋体" charset="-122"/>
              </a:rPr>
              <a:t>例题</a:t>
            </a:r>
          </a:p>
        </p:txBody>
      </p:sp>
    </p:spTree>
    <p:extLst>
      <p:ext uri="{BB962C8B-B14F-4D97-AF65-F5344CB8AC3E}">
        <p14:creationId xmlns:p14="http://schemas.microsoft.com/office/powerpoint/2010/main" val="15198044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1008137" y="133037"/>
            <a:ext cx="7772400" cy="1143000"/>
          </a:xfrm>
        </p:spPr>
        <p:txBody>
          <a:bodyPr/>
          <a:lstStyle/>
          <a:p>
            <a:r>
              <a:rPr lang="zh-CN" altLang="en-US" dirty="0" smtClean="0">
                <a:latin typeface="宋体" charset="-122"/>
              </a:rPr>
              <a:t>例题</a:t>
            </a:r>
            <a:endParaRPr lang="zh-CN" altLang="en-US" b="1" dirty="0" smtClean="0">
              <a:latin typeface="宋体" charset="-122"/>
            </a:endParaRPr>
          </a:p>
        </p:txBody>
      </p:sp>
      <p:sp>
        <p:nvSpPr>
          <p:cNvPr id="22533" name="Rectangle 5"/>
          <p:cNvSpPr>
            <a:spLocks noChangeArrowheads="1"/>
          </p:cNvSpPr>
          <p:nvPr/>
        </p:nvSpPr>
        <p:spPr bwMode="auto">
          <a:xfrm>
            <a:off x="0" y="2512997"/>
            <a:ext cx="184731" cy="369332"/>
          </a:xfrm>
          <a:prstGeom prst="rect">
            <a:avLst/>
          </a:prstGeom>
          <a:noFill/>
          <a:ln w="9525">
            <a:noFill/>
            <a:miter lim="800000"/>
            <a:headEnd/>
            <a:tailEnd/>
          </a:ln>
        </p:spPr>
        <p:txBody>
          <a:bodyPr wrap="none" anchor="ctr">
            <a:spAutoFit/>
          </a:bodyPr>
          <a:lstStyle/>
          <a:p>
            <a:endParaRPr lang="zh-CN" altLang="en-US" b="1"/>
          </a:p>
        </p:txBody>
      </p:sp>
      <p:graphicFrame>
        <p:nvGraphicFramePr>
          <p:cNvPr id="22530" name="Object 4"/>
          <p:cNvGraphicFramePr>
            <a:graphicFrameLocks noChangeAspect="1"/>
          </p:cNvGraphicFramePr>
          <p:nvPr/>
        </p:nvGraphicFramePr>
        <p:xfrm>
          <a:off x="2124075" y="1611297"/>
          <a:ext cx="3384550" cy="1001712"/>
        </p:xfrm>
        <a:graphic>
          <a:graphicData uri="http://schemas.openxmlformats.org/presentationml/2006/ole">
            <mc:AlternateContent xmlns:mc="http://schemas.openxmlformats.org/markup-compatibility/2006">
              <mc:Choice xmlns:v="urn:schemas-microsoft-com:vml" Requires="v">
                <p:oleObj spid="_x0000_s81182" name="公式" r:id="rId3" imgW="1447800" imgH="431800" progId="Equation.3">
                  <p:embed/>
                </p:oleObj>
              </mc:Choice>
              <mc:Fallback>
                <p:oleObj name="公式" r:id="rId3" imgW="1447800" imgH="431800" progId="Equation.3">
                  <p:embed/>
                  <p:pic>
                    <p:nvPicPr>
                      <p:cNvPr id="225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611297"/>
                        <a:ext cx="3384550" cy="100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6"/>
          <p:cNvGraphicFramePr>
            <a:graphicFrameLocks noChangeAspect="1"/>
          </p:cNvGraphicFramePr>
          <p:nvPr/>
        </p:nvGraphicFramePr>
        <p:xfrm>
          <a:off x="2232025" y="3232134"/>
          <a:ext cx="3708400" cy="911225"/>
        </p:xfrm>
        <a:graphic>
          <a:graphicData uri="http://schemas.openxmlformats.org/presentationml/2006/ole">
            <mc:AlternateContent xmlns:mc="http://schemas.openxmlformats.org/markup-compatibility/2006">
              <mc:Choice xmlns:v="urn:schemas-microsoft-com:vml" Requires="v">
                <p:oleObj spid="_x0000_s81183" name="公式" r:id="rId5" imgW="1662978" imgH="406224" progId="Equation.3">
                  <p:embed/>
                </p:oleObj>
              </mc:Choice>
              <mc:Fallback>
                <p:oleObj name="公式" r:id="rId5" imgW="1662978" imgH="406224" progId="Equation.3">
                  <p:embed/>
                  <p:pic>
                    <p:nvPicPr>
                      <p:cNvPr id="2253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2025" y="3232134"/>
                        <a:ext cx="3708400"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5" name="Text Box 8"/>
          <p:cNvSpPr txBox="1">
            <a:spLocks noChangeArrowheads="1"/>
          </p:cNvSpPr>
          <p:nvPr/>
        </p:nvSpPr>
        <p:spPr bwMode="auto">
          <a:xfrm>
            <a:off x="5688013" y="1863709"/>
            <a:ext cx="2952750" cy="461665"/>
          </a:xfrm>
          <a:prstGeom prst="rect">
            <a:avLst/>
          </a:prstGeom>
          <a:noFill/>
          <a:ln w="9525">
            <a:noFill/>
            <a:miter lim="800000"/>
            <a:headEnd/>
            <a:tailEnd/>
          </a:ln>
        </p:spPr>
        <p:txBody>
          <a:bodyPr>
            <a:spAutoFit/>
          </a:bodyPr>
          <a:lstStyle/>
          <a:p>
            <a:pPr>
              <a:spcBef>
                <a:spcPct val="50000"/>
              </a:spcBef>
            </a:pPr>
            <a:r>
              <a:rPr lang="en-US" altLang="zh-CN" sz="2400" b="1"/>
              <a:t> </a:t>
            </a:r>
            <a:r>
              <a:rPr lang="zh-CN" altLang="en-US" sz="2400" b="1"/>
              <a:t>码元</a:t>
            </a:r>
            <a:r>
              <a:rPr lang="en-US" altLang="zh-CN" sz="2400" b="1"/>
              <a:t>/</a:t>
            </a:r>
            <a:r>
              <a:rPr lang="zh-CN" altLang="en-US" sz="2400" b="1"/>
              <a:t>符号 </a:t>
            </a:r>
          </a:p>
        </p:txBody>
      </p:sp>
      <p:sp>
        <p:nvSpPr>
          <p:cNvPr id="22536" name="Text Box 9"/>
          <p:cNvSpPr txBox="1">
            <a:spLocks noChangeArrowheads="1"/>
          </p:cNvSpPr>
          <p:nvPr/>
        </p:nvSpPr>
        <p:spPr bwMode="auto">
          <a:xfrm>
            <a:off x="6084888" y="3448034"/>
            <a:ext cx="2449512" cy="461665"/>
          </a:xfrm>
          <a:prstGeom prst="rect">
            <a:avLst/>
          </a:prstGeom>
          <a:noFill/>
          <a:ln w="9525">
            <a:noFill/>
            <a:miter lim="800000"/>
            <a:headEnd/>
            <a:tailEnd/>
          </a:ln>
        </p:spPr>
        <p:txBody>
          <a:bodyPr>
            <a:spAutoFit/>
          </a:bodyPr>
          <a:lstStyle/>
          <a:p>
            <a:pPr>
              <a:spcBef>
                <a:spcPct val="50000"/>
              </a:spcBef>
            </a:pPr>
            <a:r>
              <a:rPr lang="en-US" altLang="zh-CN" sz="2400" b="1" dirty="0">
                <a:latin typeface="Times New Roman" pitchFamily="18" charset="0"/>
                <a:cs typeface="Times New Roman" pitchFamily="18" charset="0"/>
              </a:rPr>
              <a:t>bit/</a:t>
            </a:r>
            <a:r>
              <a:rPr lang="zh-CN" altLang="en-US" sz="2400" b="1" dirty="0">
                <a:latin typeface="Times New Roman" pitchFamily="18" charset="0"/>
                <a:cs typeface="Times New Roman" pitchFamily="18" charset="0"/>
              </a:rPr>
              <a:t>符号 </a:t>
            </a:r>
            <a:endParaRPr lang="en-US" altLang="zh-CN" sz="2400" b="1" dirty="0">
              <a:latin typeface="Times New Roman" pitchFamily="18" charset="0"/>
              <a:cs typeface="Times New Roman" pitchFamily="18" charset="0"/>
            </a:endParaRPr>
          </a:p>
        </p:txBody>
      </p:sp>
      <p:sp>
        <p:nvSpPr>
          <p:cNvPr id="22537" name="Rectangle 10"/>
          <p:cNvSpPr>
            <a:spLocks noChangeArrowheads="1"/>
          </p:cNvSpPr>
          <p:nvPr/>
        </p:nvSpPr>
        <p:spPr bwMode="auto">
          <a:xfrm>
            <a:off x="1223963" y="1142984"/>
            <a:ext cx="4572000" cy="1938992"/>
          </a:xfrm>
          <a:prstGeom prst="rect">
            <a:avLst/>
          </a:prstGeom>
          <a:noFill/>
          <a:ln w="9525">
            <a:noFill/>
            <a:miter lim="800000"/>
            <a:headEnd/>
            <a:tailEnd/>
          </a:ln>
        </p:spPr>
        <p:txBody>
          <a:bodyPr>
            <a:spAutoFit/>
          </a:bodyPr>
          <a:lstStyle/>
          <a:p>
            <a:r>
              <a:rPr lang="zh-CN" altLang="en-US" sz="2400" b="1" dirty="0"/>
              <a:t>平均码长</a:t>
            </a:r>
          </a:p>
          <a:p>
            <a:endParaRPr lang="zh-CN" altLang="en-US" sz="2400" b="1" dirty="0"/>
          </a:p>
          <a:p>
            <a:endParaRPr lang="zh-CN" altLang="en-US" sz="2400" b="1" dirty="0"/>
          </a:p>
          <a:p>
            <a:endParaRPr lang="zh-CN" altLang="en-US" sz="2400" b="1" dirty="0"/>
          </a:p>
          <a:p>
            <a:r>
              <a:rPr lang="zh-CN" altLang="en-US" sz="2400" b="1" dirty="0"/>
              <a:t>信息效率</a:t>
            </a:r>
          </a:p>
        </p:txBody>
      </p:sp>
      <p:sp>
        <p:nvSpPr>
          <p:cNvPr id="11" name="灯片编号占位符 10"/>
          <p:cNvSpPr>
            <a:spLocks noGrp="1"/>
          </p:cNvSpPr>
          <p:nvPr>
            <p:ph type="sldNum" sz="quarter" idx="12"/>
          </p:nvPr>
        </p:nvSpPr>
        <p:spPr/>
        <p:txBody>
          <a:bodyPr/>
          <a:lstStyle/>
          <a:p>
            <a:fld id="{492230B5-C107-4EA4-9C12-97577513A729}" type="slidenum">
              <a:rPr lang="zh-CN" altLang="en-US" smtClean="0"/>
              <a:pPr/>
              <a:t>94</a:t>
            </a:fld>
            <a:endParaRPr lang="zh-CN" altLang="en-US"/>
          </a:p>
        </p:txBody>
      </p:sp>
      <p:sp>
        <p:nvSpPr>
          <p:cNvPr id="13" name="Rectangle 21"/>
          <p:cNvSpPr txBox="1">
            <a:spLocks noChangeArrowheads="1"/>
          </p:cNvSpPr>
          <p:nvPr/>
        </p:nvSpPr>
        <p:spPr>
          <a:xfrm>
            <a:off x="571472" y="4357694"/>
            <a:ext cx="8208962" cy="1798639"/>
          </a:xfrm>
          <a:prstGeom prst="rect">
            <a:avLst/>
          </a:prstGeom>
          <a:noFill/>
          <a:ln/>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费诺码比较适合于</a:t>
            </a: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每次分组概率都很接近</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的信源，特别是对每次</a:t>
            </a:r>
            <a:r>
              <a:rPr kumimoji="0" lang="zh-CN" altLang="en-US" sz="2800" b="1" i="0" u="none" strike="noStrike" kern="1200" cap="none" spc="0" normalizeH="0" baseline="0" noProof="0" dirty="0" smtClean="0">
                <a:ln>
                  <a:noFill/>
                </a:ln>
                <a:solidFill>
                  <a:srgbClr val="74369A"/>
                </a:solidFill>
                <a:effectLst/>
                <a:uLnTx/>
                <a:uFillTx/>
                <a:latin typeface="Times New Roman" pitchFamily="18" charset="0"/>
                <a:ea typeface="+mn-ea"/>
                <a:cs typeface="Times New Roman" pitchFamily="18" charset="0"/>
              </a:rPr>
              <a:t>分组概率都相等</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的信源进行编码时</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可达到理想的编码效率。</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78140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up)">
                                      <p:cBhvr>
                                        <p:cTn id="7"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451" y="88885"/>
            <a:ext cx="7772400" cy="717568"/>
          </a:xfrm>
        </p:spPr>
        <p:txBody>
          <a:bodyPr/>
          <a:lstStyle/>
          <a:p>
            <a:r>
              <a:rPr lang="zh-CN" altLang="en-US" sz="3600" dirty="0" smtClean="0"/>
              <a:t>例题</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95</a:t>
            </a:fld>
            <a:endParaRPr lang="zh-CN" altLang="en-US"/>
          </a:p>
        </p:txBody>
      </p:sp>
      <p:sp>
        <p:nvSpPr>
          <p:cNvPr id="7" name="Rectangle 2"/>
          <p:cNvSpPr txBox="1">
            <a:spLocks noChangeArrowheads="1"/>
          </p:cNvSpPr>
          <p:nvPr/>
        </p:nvSpPr>
        <p:spPr>
          <a:xfrm>
            <a:off x="794821" y="814432"/>
            <a:ext cx="7956550" cy="2338363"/>
          </a:xfrm>
          <a:prstGeom prst="rect">
            <a:avLst/>
          </a:prstGeom>
        </p:spPr>
        <p:txBody>
          <a:bodyPr vert="horz" lIns="91440" tIns="45720" rIns="91440" bIns="45720" rtlCol="0">
            <a:normAutofit lnSpcReduction="10000"/>
          </a:bodyPr>
          <a:lstStyle/>
          <a:p>
            <a:pPr marL="273050" marR="0" lvl="0" indent="-27305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有一单符号离散无记忆信源</a:t>
            </a:r>
          </a:p>
          <a:p>
            <a:pPr marL="273050" marR="0" lvl="0" indent="-2730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3050" marR="0" lvl="0" indent="-2730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400" b="1" i="0" u="none" strike="noStrike" kern="1200" cap="none" spc="0" normalizeH="0" baseline="0" noProof="0" dirty="0" smtClean="0">
              <a:ln>
                <a:noFill/>
              </a:ln>
              <a:solidFill>
                <a:schemeClr val="tx1"/>
              </a:solidFill>
              <a:effectLst/>
              <a:uLnTx/>
              <a:uFillTx/>
              <a:latin typeface="Times New Roman" pitchFamily="18" charset="0"/>
              <a:ea typeface="宋体" charset="-122"/>
              <a:cs typeface="Times New Roman" pitchFamily="18" charset="0"/>
            </a:endParaRPr>
          </a:p>
          <a:p>
            <a:pPr marL="273050" marR="0" lvl="0" indent="-2730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华文行楷" pitchFamily="2" charset="-122"/>
                <a:ea typeface="+mn-ea"/>
                <a:cs typeface="Times New Roman" pitchFamily="18" charset="0"/>
              </a:rPr>
              <a:t>对该信源编二进制费诺码</a:t>
            </a:r>
            <a:r>
              <a:rPr kumimoji="0" lang="en-US" altLang="zh-CN" sz="2800" b="1" i="0" u="none" strike="noStrike" kern="1200" cap="none" spc="0" normalizeH="0" baseline="0" noProof="0" dirty="0" smtClean="0">
                <a:ln>
                  <a:noFill/>
                </a:ln>
                <a:solidFill>
                  <a:schemeClr val="tx1"/>
                </a:solidFill>
                <a:effectLst/>
                <a:uLnTx/>
                <a:uFillTx/>
                <a:latin typeface="华文行楷" pitchFamily="2" charset="-122"/>
                <a:ea typeface="+mn-ea"/>
                <a:cs typeface="Times New Roman" pitchFamily="18" charset="0"/>
              </a:rPr>
              <a:t>。</a:t>
            </a:r>
          </a:p>
          <a:p>
            <a:pPr marL="273050" marR="0" lvl="0" indent="-2730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华文行楷" pitchFamily="2" charset="-122"/>
                <a:ea typeface="+mn-ea"/>
                <a:cs typeface="Times New Roman" pitchFamily="18" charset="0"/>
              </a:rPr>
              <a:t>编码过程如表</a:t>
            </a:r>
            <a:r>
              <a:rPr kumimoji="0" lang="en-US" altLang="zh-CN" sz="2800" b="1" i="0" u="none" strike="noStrike" kern="1200" cap="none" spc="0" normalizeH="0" baseline="0" noProof="0" dirty="0" smtClean="0">
                <a:ln>
                  <a:noFill/>
                </a:ln>
                <a:solidFill>
                  <a:schemeClr val="tx1"/>
                </a:solidFill>
                <a:effectLst/>
                <a:uLnTx/>
                <a:uFillTx/>
                <a:latin typeface="华文行楷" pitchFamily="2" charset="-122"/>
                <a:ea typeface="+mn-ea"/>
                <a:cs typeface="Times New Roman" pitchFamily="18" charset="0"/>
              </a:rPr>
              <a:t>：</a:t>
            </a:r>
            <a:endParaRPr kumimoji="0" lang="en-US" altLang="zh-CN" sz="2800" b="1" i="0" u="none" strike="noStrike" kern="1200" cap="none" spc="0" normalizeH="0" baseline="0" noProof="0" dirty="0">
              <a:ln>
                <a:noFill/>
              </a:ln>
              <a:solidFill>
                <a:schemeClr val="tx1"/>
              </a:solidFill>
              <a:effectLst/>
              <a:uLnTx/>
              <a:uFillTx/>
              <a:latin typeface="华文行楷" pitchFamily="2" charset="-122"/>
              <a:ea typeface="+mn-ea"/>
              <a:cs typeface="Times New Roman" pitchFamily="18" charset="0"/>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879612565"/>
              </p:ext>
            </p:extLst>
          </p:nvPr>
        </p:nvGraphicFramePr>
        <p:xfrm>
          <a:off x="795338" y="3011488"/>
          <a:ext cx="7853362" cy="3648075"/>
        </p:xfrm>
        <a:graphic>
          <a:graphicData uri="http://schemas.openxmlformats.org/presentationml/2006/ole">
            <mc:AlternateContent xmlns:mc="http://schemas.openxmlformats.org/markup-compatibility/2006">
              <mc:Choice xmlns:v="urn:schemas-microsoft-com:vml" Requires="v">
                <p:oleObj spid="_x0000_s82206" name="Document" r:id="rId3" imgW="4958740" imgH="2309012" progId="Word.Document.8">
                  <p:embed/>
                </p:oleObj>
              </mc:Choice>
              <mc:Fallback>
                <p:oleObj name="Document" r:id="rId3" imgW="4958740" imgH="2309012" progId="Word.Document.8">
                  <p:embed/>
                  <p:pic>
                    <p:nvPicPr>
                      <p:cNvPr id="9" name="Object 4"/>
                      <p:cNvPicPr>
                        <a:picLocks noChangeAspect="1" noChangeArrowheads="1"/>
                      </p:cNvPicPr>
                      <p:nvPr/>
                    </p:nvPicPr>
                    <p:blipFill>
                      <a:blip r:embed="rId4"/>
                      <a:srcRect/>
                      <a:stretch>
                        <a:fillRect/>
                      </a:stretch>
                    </p:blipFill>
                    <p:spPr bwMode="auto">
                      <a:xfrm>
                        <a:off x="795338" y="3011488"/>
                        <a:ext cx="7853362" cy="3648075"/>
                      </a:xfrm>
                      <a:prstGeom prst="rect">
                        <a:avLst/>
                      </a:prstGeom>
                      <a:noFill/>
                      <a:ln>
                        <a:noFill/>
                      </a:ln>
                      <a:effectLst/>
                    </p:spPr>
                  </p:pic>
                </p:oleObj>
              </mc:Fallback>
            </mc:AlternateContent>
          </a:graphicData>
        </a:graphic>
      </p:graphicFrame>
      <p:sp>
        <p:nvSpPr>
          <p:cNvPr id="10" name="Line 5"/>
          <p:cNvSpPr>
            <a:spLocks noChangeShapeType="1"/>
          </p:cNvSpPr>
          <p:nvPr/>
        </p:nvSpPr>
        <p:spPr bwMode="auto">
          <a:xfrm flipH="1" flipV="1">
            <a:off x="4572000" y="4286256"/>
            <a:ext cx="863600" cy="0"/>
          </a:xfrm>
          <a:prstGeom prst="line">
            <a:avLst/>
          </a:prstGeom>
          <a:noFill/>
          <a:ln w="9525">
            <a:solidFill>
              <a:schemeClr val="tx1"/>
            </a:solidFill>
            <a:round/>
            <a:headEnd/>
            <a:tailEnd/>
          </a:ln>
          <a:effectLst/>
        </p:spPr>
        <p:txBody>
          <a:bodyPr/>
          <a:lstStyle/>
          <a:p>
            <a:endParaRPr lang="zh-CN" altLang="en-US"/>
          </a:p>
        </p:txBody>
      </p:sp>
      <p:graphicFrame>
        <p:nvGraphicFramePr>
          <p:cNvPr id="507908" name="Object 4"/>
          <p:cNvGraphicFramePr>
            <a:graphicFrameLocks noChangeAspect="1"/>
          </p:cNvGraphicFramePr>
          <p:nvPr/>
        </p:nvGraphicFramePr>
        <p:xfrm>
          <a:off x="1785918" y="1285860"/>
          <a:ext cx="6456451" cy="785818"/>
        </p:xfrm>
        <a:graphic>
          <a:graphicData uri="http://schemas.openxmlformats.org/presentationml/2006/ole">
            <mc:AlternateContent xmlns:mc="http://schemas.openxmlformats.org/markup-compatibility/2006">
              <mc:Choice xmlns:v="urn:schemas-microsoft-com:vml" Requires="v">
                <p:oleObj spid="_x0000_s82207" name="Equation" r:id="rId5" imgW="3860640" imgH="469800" progId="Equation.DSMT4">
                  <p:embed/>
                </p:oleObj>
              </mc:Choice>
              <mc:Fallback>
                <p:oleObj name="Equation" r:id="rId5" imgW="3860640" imgH="469800" progId="Equation.DSMT4">
                  <p:embed/>
                  <p:pic>
                    <p:nvPicPr>
                      <p:cNvPr id="5079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18" y="1285860"/>
                        <a:ext cx="6456451"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975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1000"/>
                                        <p:tgtEl>
                                          <p:spTgt spid="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879" y="15097"/>
            <a:ext cx="7772400" cy="1143000"/>
          </a:xfrm>
        </p:spPr>
        <p:txBody>
          <a:bodyPr/>
          <a:lstStyle/>
          <a:p>
            <a:r>
              <a:rPr lang="zh-CN" altLang="en-US" sz="3600" dirty="0" smtClean="0"/>
              <a:t>例题</a:t>
            </a:r>
            <a:endParaRPr lang="zh-CN" altLang="en-US" sz="36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96</a:t>
            </a:fld>
            <a:endParaRPr lang="zh-CN" altLang="en-US"/>
          </a:p>
        </p:txBody>
      </p:sp>
      <p:sp>
        <p:nvSpPr>
          <p:cNvPr id="7" name="Rectangle 2"/>
          <p:cNvSpPr txBox="1">
            <a:spLocks noChangeArrowheads="1"/>
          </p:cNvSpPr>
          <p:nvPr/>
        </p:nvSpPr>
        <p:spPr>
          <a:xfrm>
            <a:off x="489660" y="947231"/>
            <a:ext cx="8224837" cy="1008062"/>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信源熵为 </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H</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altLang="zh-CN"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)=2.75(</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比特</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符号</a:t>
            </a:r>
            <a:r>
              <a:rPr kumimoji="0" lang="en-US" altLang="zh-CN"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平均码长为</a:t>
            </a:r>
            <a:endParaRPr kumimoji="0" lang="zh-CN" alt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10" name="Rectangle 7"/>
          <p:cNvSpPr>
            <a:spLocks noChangeArrowheads="1"/>
          </p:cNvSpPr>
          <p:nvPr/>
        </p:nvSpPr>
        <p:spPr bwMode="auto">
          <a:xfrm>
            <a:off x="545874" y="3283723"/>
            <a:ext cx="3286148" cy="2714644"/>
          </a:xfrm>
          <a:prstGeom prst="rect">
            <a:avLst/>
          </a:prstGeom>
          <a:noFill/>
          <a:ln w="9525">
            <a:noFill/>
            <a:miter lim="800000"/>
            <a:headEnd/>
            <a:tailEnd/>
          </a:ln>
        </p:spPr>
        <p:txBody>
          <a:bodyPr/>
          <a:lstStyle/>
          <a:p>
            <a:pPr marL="342900" indent="-342900" algn="l">
              <a:spcBef>
                <a:spcPct val="20000"/>
              </a:spcBef>
              <a:buFontTx/>
              <a:buChar char="•"/>
            </a:pPr>
            <a:r>
              <a:rPr kumimoji="0" lang="zh-CN" altLang="en-US" b="1" dirty="0">
                <a:solidFill>
                  <a:schemeClr val="tx1"/>
                </a:solidFill>
              </a:rPr>
              <a:t>编码效率为</a:t>
            </a:r>
          </a:p>
          <a:p>
            <a:pPr marL="342900" indent="-342900" algn="l">
              <a:spcBef>
                <a:spcPct val="20000"/>
              </a:spcBef>
            </a:pPr>
            <a:r>
              <a:rPr kumimoji="0" lang="zh-CN" altLang="en-US" b="1" i="1" dirty="0">
                <a:solidFill>
                  <a:schemeClr val="tx1"/>
                </a:solidFill>
              </a:rPr>
              <a:t>       </a:t>
            </a:r>
            <a:r>
              <a:rPr kumimoji="0" lang="en-US" altLang="zh-CN" b="1" i="1" dirty="0">
                <a:solidFill>
                  <a:schemeClr val="tx1"/>
                </a:solidFill>
              </a:rPr>
              <a:t>η</a:t>
            </a:r>
            <a:r>
              <a:rPr kumimoji="0" lang="en-US" altLang="zh-CN" b="1" dirty="0">
                <a:solidFill>
                  <a:schemeClr val="tx1"/>
                </a:solidFill>
              </a:rPr>
              <a:t>=1</a:t>
            </a:r>
          </a:p>
          <a:p>
            <a:pPr marL="342900" indent="-342900" algn="l">
              <a:spcBef>
                <a:spcPct val="20000"/>
              </a:spcBef>
              <a:buFontTx/>
              <a:buChar char="•"/>
            </a:pPr>
            <a:r>
              <a:rPr kumimoji="0" lang="zh-CN" altLang="en-US" b="1" dirty="0">
                <a:solidFill>
                  <a:schemeClr val="tx1"/>
                </a:solidFill>
              </a:rPr>
              <a:t>之所以</a:t>
            </a:r>
            <a:r>
              <a:rPr kumimoji="0" lang="zh-CN" altLang="en-US" b="1" dirty="0" smtClean="0">
                <a:solidFill>
                  <a:schemeClr val="tx1"/>
                </a:solidFill>
              </a:rPr>
              <a:t>如此</a:t>
            </a:r>
            <a:r>
              <a:rPr kumimoji="0" lang="en-US" altLang="zh-CN" b="1" dirty="0" smtClean="0">
                <a:solidFill>
                  <a:schemeClr val="tx1"/>
                </a:solidFill>
              </a:rPr>
              <a:t>，</a:t>
            </a:r>
            <a:r>
              <a:rPr kumimoji="0" lang="zh-CN" altLang="en-US" b="1" dirty="0" smtClean="0">
                <a:solidFill>
                  <a:schemeClr val="tx1"/>
                </a:solidFill>
              </a:rPr>
              <a:t>是因为</a:t>
            </a:r>
            <a:r>
              <a:rPr kumimoji="0" lang="zh-CN" altLang="en-US" b="1" dirty="0">
                <a:solidFill>
                  <a:schemeClr val="tx1"/>
                </a:solidFill>
              </a:rPr>
              <a:t>每次所分两组的</a:t>
            </a:r>
            <a:r>
              <a:rPr kumimoji="0" lang="zh-CN" altLang="en-US" b="1" dirty="0">
                <a:solidFill>
                  <a:srgbClr val="74369A"/>
                </a:solidFill>
              </a:rPr>
              <a:t>概率恰好相等</a:t>
            </a:r>
            <a:r>
              <a:rPr kumimoji="0" lang="zh-CN" altLang="en-US" b="1" dirty="0">
                <a:solidFill>
                  <a:schemeClr val="tx1"/>
                </a:solidFill>
              </a:rPr>
              <a:t>。</a:t>
            </a:r>
          </a:p>
        </p:txBody>
      </p:sp>
      <p:graphicFrame>
        <p:nvGraphicFramePr>
          <p:cNvPr id="3" name="Object 3"/>
          <p:cNvGraphicFramePr>
            <a:graphicFrameLocks noChangeAspect="1"/>
          </p:cNvGraphicFramePr>
          <p:nvPr>
            <p:extLst>
              <p:ext uri="{D42A27DB-BD31-4B8C-83A1-F6EECF244321}">
                <p14:modId xmlns:p14="http://schemas.microsoft.com/office/powerpoint/2010/main" val="2173333185"/>
              </p:ext>
            </p:extLst>
          </p:nvPr>
        </p:nvGraphicFramePr>
        <p:xfrm>
          <a:off x="545874" y="2017370"/>
          <a:ext cx="8369526" cy="477540"/>
        </p:xfrm>
        <a:graphic>
          <a:graphicData uri="http://schemas.openxmlformats.org/presentationml/2006/ole">
            <mc:AlternateContent xmlns:mc="http://schemas.openxmlformats.org/markup-compatibility/2006">
              <mc:Choice xmlns:v="urn:schemas-microsoft-com:vml" Requires="v">
                <p:oleObj spid="_x0000_s83088" name="Equation" r:id="rId3" imgW="4228920" imgH="241200" progId="Equation.DSMT4">
                  <p:embed/>
                </p:oleObj>
              </mc:Choice>
              <mc:Fallback>
                <p:oleObj name="Equation" r:id="rId3" imgW="4228920" imgH="241200" progId="Equation.DSMT4">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874" y="2017370"/>
                        <a:ext cx="8369526" cy="47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图片 7"/>
          <p:cNvPicPr>
            <a:picLocks noChangeAspect="1"/>
          </p:cNvPicPr>
          <p:nvPr/>
        </p:nvPicPr>
        <p:blipFill>
          <a:blip r:embed="rId5"/>
          <a:stretch>
            <a:fillRect/>
          </a:stretch>
        </p:blipFill>
        <p:spPr>
          <a:xfrm>
            <a:off x="4175956" y="2900594"/>
            <a:ext cx="4191000" cy="3400425"/>
          </a:xfrm>
          <a:prstGeom prst="rect">
            <a:avLst/>
          </a:prstGeom>
        </p:spPr>
      </p:pic>
    </p:spTree>
    <p:extLst>
      <p:ext uri="{BB962C8B-B14F-4D97-AF65-F5344CB8AC3E}">
        <p14:creationId xmlns:p14="http://schemas.microsoft.com/office/powerpoint/2010/main" val="21209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1000"/>
                                        <p:tgtEl>
                                          <p:spTgt spid="7">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left)">
                                      <p:cBhvr>
                                        <p:cTn id="19" dur="10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wipe(left)">
                                      <p:cBhvr>
                                        <p:cTn id="24" dur="1000"/>
                                        <p:tgtEl>
                                          <p:spTgt spid="10">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wipe(left)">
                                      <p:cBhvr>
                                        <p:cTn id="29" dur="10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636"/>
            <a:ext cx="7772400" cy="1143000"/>
          </a:xfrm>
        </p:spPr>
        <p:txBody>
          <a:bodyPr/>
          <a:lstStyle/>
          <a:p>
            <a:r>
              <a:rPr lang="zh-CN" altLang="en-US" sz="3200" dirty="0" smtClean="0"/>
              <a:t>费诺码的特点</a:t>
            </a:r>
            <a:endParaRPr lang="zh-CN" altLang="en-US" sz="3200" dirty="0"/>
          </a:p>
        </p:txBody>
      </p:sp>
      <p:sp>
        <p:nvSpPr>
          <p:cNvPr id="3" name="内容占位符 2"/>
          <p:cNvSpPr>
            <a:spLocks noGrp="1"/>
          </p:cNvSpPr>
          <p:nvPr>
            <p:ph idx="1"/>
          </p:nvPr>
        </p:nvSpPr>
        <p:spPr>
          <a:xfrm>
            <a:off x="457200" y="1214422"/>
            <a:ext cx="8229600" cy="4911741"/>
          </a:xfrm>
        </p:spPr>
        <p:txBody>
          <a:bodyPr>
            <a:noAutofit/>
          </a:bodyPr>
          <a:lstStyle/>
          <a:p>
            <a:pPr>
              <a:lnSpc>
                <a:spcPct val="150000"/>
              </a:lnSpc>
              <a:spcBef>
                <a:spcPts val="0"/>
              </a:spcBef>
            </a:pPr>
            <a:r>
              <a:rPr lang="zh-CN" altLang="en-US" sz="2400" dirty="0" smtClean="0"/>
              <a:t>费诺码的编码方法实际上是一种构造码树的方法，所以费诺码是即时码 。</a:t>
            </a:r>
          </a:p>
          <a:p>
            <a:pPr>
              <a:lnSpc>
                <a:spcPct val="150000"/>
              </a:lnSpc>
              <a:spcBef>
                <a:spcPts val="0"/>
              </a:spcBef>
            </a:pPr>
            <a:r>
              <a:rPr lang="zh-CN" altLang="en-US" sz="2400" dirty="0" smtClean="0"/>
              <a:t>费诺码考虑了信源的统计特性，使概率大的信源符号能对应码长短的码字，从而有效地提高了编码效率。</a:t>
            </a:r>
          </a:p>
          <a:p>
            <a:pPr>
              <a:lnSpc>
                <a:spcPct val="150000"/>
              </a:lnSpc>
              <a:spcBef>
                <a:spcPts val="0"/>
              </a:spcBef>
            </a:pPr>
            <a:r>
              <a:rPr lang="zh-CN" altLang="en-US" sz="2400" dirty="0" smtClean="0"/>
              <a:t>但是费诺编码方法不一定使短码得到充分利用。尤其当信源符号较多时，若有一些符号概率分布很接近时，分两大组的组合方法会很多。可能某种分大组的结果，会使后面小组的“概率和”相差较远，使平均码长增加。</a:t>
            </a:r>
          </a:p>
          <a:p>
            <a:pPr>
              <a:lnSpc>
                <a:spcPct val="150000"/>
              </a:lnSpc>
              <a:spcBef>
                <a:spcPts val="0"/>
              </a:spcBef>
            </a:pPr>
            <a:endParaRPr lang="zh-CN" altLang="en-US" sz="2000"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97</a:t>
            </a:fld>
            <a:endParaRPr lang="zh-CN" altLang="en-US"/>
          </a:p>
        </p:txBody>
      </p:sp>
    </p:spTree>
    <p:extLst>
      <p:ext uri="{BB962C8B-B14F-4D97-AF65-F5344CB8AC3E}">
        <p14:creationId xmlns:p14="http://schemas.microsoft.com/office/powerpoint/2010/main" val="25416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957" y="332656"/>
            <a:ext cx="7772400" cy="775556"/>
          </a:xfrm>
        </p:spPr>
        <p:txBody>
          <a:bodyPr/>
          <a:lstStyle/>
          <a:p>
            <a:pPr algn="ctr"/>
            <a:r>
              <a:rPr lang="zh-CN" altLang="en-US" sz="3600" dirty="0" smtClean="0"/>
              <a:t>分组码的局限性</a:t>
            </a:r>
            <a:endParaRPr lang="zh-CN" altLang="en-US" sz="3600" dirty="0"/>
          </a:p>
        </p:txBody>
      </p:sp>
      <p:sp>
        <p:nvSpPr>
          <p:cNvPr id="3" name="内容占位符 2"/>
          <p:cNvSpPr>
            <a:spLocks noGrp="1"/>
          </p:cNvSpPr>
          <p:nvPr>
            <p:ph idx="1"/>
          </p:nvPr>
        </p:nvSpPr>
        <p:spPr>
          <a:xfrm>
            <a:off x="714348" y="1276312"/>
            <a:ext cx="7929618" cy="5429288"/>
          </a:xfrm>
        </p:spPr>
        <p:txBody>
          <a:bodyPr>
            <a:normAutofit/>
          </a:bodyPr>
          <a:lstStyle/>
          <a:p>
            <a:pPr>
              <a:lnSpc>
                <a:spcPct val="120000"/>
              </a:lnSpc>
              <a:spcBef>
                <a:spcPts val="1200"/>
              </a:spcBef>
            </a:pPr>
            <a:r>
              <a:rPr lang="zh-CN" altLang="en-US" sz="2400" b="1" dirty="0" smtClean="0"/>
              <a:t>概率特性必须得到精确的测定，它若略有变化，还需更换码表。</a:t>
            </a:r>
            <a:endParaRPr lang="en-US" altLang="zh-CN" sz="2400" b="1" dirty="0" smtClean="0"/>
          </a:p>
          <a:p>
            <a:pPr>
              <a:lnSpc>
                <a:spcPct val="120000"/>
              </a:lnSpc>
              <a:spcBef>
                <a:spcPts val="1200"/>
              </a:spcBef>
            </a:pPr>
            <a:r>
              <a:rPr lang="zh-CN" altLang="en-US" sz="2400" b="1" dirty="0" smtClean="0"/>
              <a:t>对于二元信源，常需多个符号合起来编码才能取得好的效果。</a:t>
            </a:r>
            <a:endParaRPr lang="en-US" altLang="zh-CN" sz="2400" b="1" dirty="0" smtClean="0"/>
          </a:p>
          <a:p>
            <a:pPr>
              <a:lnSpc>
                <a:spcPct val="120000"/>
              </a:lnSpc>
              <a:spcBef>
                <a:spcPts val="1200"/>
              </a:spcBef>
            </a:pPr>
            <a:r>
              <a:rPr lang="zh-CN" altLang="en-US" sz="2400" b="1" dirty="0" smtClean="0"/>
              <a:t>但当合并的符号数不大时，编码效率提高不多，尤其对于相关信源，不能令人满意。</a:t>
            </a:r>
            <a:endParaRPr lang="en-US" altLang="zh-CN" sz="2400" b="1" dirty="0" smtClean="0"/>
          </a:p>
          <a:p>
            <a:pPr>
              <a:lnSpc>
                <a:spcPct val="120000"/>
              </a:lnSpc>
              <a:spcBef>
                <a:spcPts val="1200"/>
              </a:spcBef>
            </a:pPr>
            <a:r>
              <a:rPr lang="zh-CN" altLang="en-US" sz="2400" b="1" dirty="0" smtClean="0"/>
              <a:t>而合并的符号数增大时，码表中的码字数很多，设备将越来越复杂。</a:t>
            </a:r>
            <a:endParaRPr lang="en-US" altLang="zh-CN" sz="2400" b="1" dirty="0" smtClean="0"/>
          </a:p>
          <a:p>
            <a:pPr>
              <a:lnSpc>
                <a:spcPct val="120000"/>
              </a:lnSpc>
              <a:spcBef>
                <a:spcPts val="1200"/>
              </a:spcBef>
            </a:pPr>
            <a:r>
              <a:rPr lang="zh-CN" altLang="en-US" sz="2400" b="1" dirty="0" smtClean="0"/>
              <a:t>因此在实用中常需作一些改进，有必要研究非分组码。</a:t>
            </a:r>
            <a:endParaRPr lang="zh-CN" altLang="en-US" sz="2400" b="1" dirty="0"/>
          </a:p>
        </p:txBody>
      </p:sp>
      <p:sp>
        <p:nvSpPr>
          <p:cNvPr id="6" name="灯片编号占位符 5"/>
          <p:cNvSpPr>
            <a:spLocks noGrp="1"/>
          </p:cNvSpPr>
          <p:nvPr>
            <p:ph type="sldNum" sz="quarter" idx="12"/>
          </p:nvPr>
        </p:nvSpPr>
        <p:spPr/>
        <p:txBody>
          <a:bodyPr/>
          <a:lstStyle/>
          <a:p>
            <a:fld id="{492230B5-C107-4EA4-9C12-97577513A729}" type="slidenum">
              <a:rPr lang="zh-CN" altLang="en-US" smtClean="0"/>
              <a:pPr/>
              <a:t>98</a:t>
            </a:fld>
            <a:endParaRPr lang="zh-CN" altLang="en-US"/>
          </a:p>
        </p:txBody>
      </p:sp>
    </p:spTree>
    <p:extLst>
      <p:ext uri="{BB962C8B-B14F-4D97-AF65-F5344CB8AC3E}">
        <p14:creationId xmlns:p14="http://schemas.microsoft.com/office/powerpoint/2010/main" val="157471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xfrm>
            <a:off x="828675" y="2206049"/>
            <a:ext cx="8229600" cy="2305050"/>
          </a:xfrm>
        </p:spPr>
        <p:txBody>
          <a:bodyPr/>
          <a:lstStyle/>
          <a:p>
            <a:pPr marL="0" indent="0" algn="just" eaLnBrk="1" hangingPunct="1">
              <a:lnSpc>
                <a:spcPct val="120000"/>
              </a:lnSpc>
              <a:buFontTx/>
              <a:buNone/>
            </a:pPr>
            <a:r>
              <a:rPr lang="zh-CN" altLang="en-US" sz="2800" dirty="0" smtClean="0">
                <a:solidFill>
                  <a:srgbClr val="FF0000"/>
                </a:solidFill>
              </a:rPr>
              <a:t>积累概率</a:t>
            </a:r>
            <a:r>
              <a:rPr lang="en-US" altLang="zh-CN" sz="2800" dirty="0" smtClean="0">
                <a:solidFill>
                  <a:srgbClr val="FF0000"/>
                </a:solidFill>
              </a:rPr>
              <a:t>P(S)</a:t>
            </a:r>
            <a:r>
              <a:rPr lang="zh-CN" altLang="en-US" sz="2800" dirty="0" smtClean="0"/>
              <a:t>把区间</a:t>
            </a:r>
            <a:r>
              <a:rPr lang="en-US" altLang="zh-CN" sz="2800" dirty="0" smtClean="0"/>
              <a:t>[0</a:t>
            </a:r>
            <a:r>
              <a:rPr lang="zh-CN" altLang="en-US" sz="2800" dirty="0" smtClean="0"/>
              <a:t>，</a:t>
            </a:r>
            <a:r>
              <a:rPr lang="en-US" altLang="zh-CN" sz="2800" dirty="0" smtClean="0"/>
              <a:t>1)</a:t>
            </a:r>
            <a:r>
              <a:rPr lang="zh-CN" altLang="en-US" sz="2800" dirty="0" smtClean="0"/>
              <a:t>分割成许多小区间，每个小区间的长度等于各序列的</a:t>
            </a:r>
            <a:r>
              <a:rPr lang="zh-CN" altLang="en-US" sz="2800" dirty="0" smtClean="0">
                <a:solidFill>
                  <a:srgbClr val="FF0000"/>
                </a:solidFill>
              </a:rPr>
              <a:t>概率</a:t>
            </a:r>
            <a:r>
              <a:rPr lang="en-US" altLang="zh-CN" sz="2800" i="1" dirty="0" smtClean="0">
                <a:solidFill>
                  <a:srgbClr val="FF0000"/>
                </a:solidFill>
              </a:rPr>
              <a:t>p</a:t>
            </a:r>
            <a:r>
              <a:rPr lang="en-US" altLang="zh-CN" sz="2800" dirty="0" smtClean="0">
                <a:solidFill>
                  <a:srgbClr val="FF0000"/>
                </a:solidFill>
              </a:rPr>
              <a:t>(S)</a:t>
            </a:r>
            <a:r>
              <a:rPr lang="zh-CN" altLang="en-US" sz="2800" dirty="0" smtClean="0"/>
              <a:t>，小区间内的任一点可用来代表这序列 </a:t>
            </a:r>
          </a:p>
        </p:txBody>
      </p:sp>
      <p:sp>
        <p:nvSpPr>
          <p:cNvPr id="80899" name="Rectangle 3"/>
          <p:cNvSpPr>
            <a:spLocks noChangeArrowheads="1"/>
          </p:cNvSpPr>
          <p:nvPr/>
        </p:nvSpPr>
        <p:spPr bwMode="auto">
          <a:xfrm>
            <a:off x="3613150" y="3660775"/>
            <a:ext cx="191928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 name="Group 4"/>
          <p:cNvGrpSpPr>
            <a:grpSpLocks/>
          </p:cNvGrpSpPr>
          <p:nvPr/>
        </p:nvGrpSpPr>
        <p:grpSpPr bwMode="auto">
          <a:xfrm>
            <a:off x="503238" y="4005064"/>
            <a:ext cx="8640762" cy="1639887"/>
            <a:chOff x="317" y="2791"/>
            <a:chExt cx="5443" cy="1033"/>
          </a:xfrm>
        </p:grpSpPr>
        <p:grpSp>
          <p:nvGrpSpPr>
            <p:cNvPr id="80903" name="Group 5"/>
            <p:cNvGrpSpPr>
              <a:grpSpLocks/>
            </p:cNvGrpSpPr>
            <p:nvPr/>
          </p:nvGrpSpPr>
          <p:grpSpPr bwMode="auto">
            <a:xfrm>
              <a:off x="797" y="3183"/>
              <a:ext cx="4215" cy="157"/>
              <a:chOff x="1247" y="3339"/>
              <a:chExt cx="3583" cy="91"/>
            </a:xfrm>
          </p:grpSpPr>
          <p:sp>
            <p:nvSpPr>
              <p:cNvPr id="80912" name="Line 6"/>
              <p:cNvSpPr>
                <a:spLocks noChangeShapeType="1"/>
              </p:cNvSpPr>
              <p:nvPr/>
            </p:nvSpPr>
            <p:spPr bwMode="auto">
              <a:xfrm>
                <a:off x="1247" y="3339"/>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3" name="Line 7"/>
              <p:cNvSpPr>
                <a:spLocks noChangeShapeType="1"/>
              </p:cNvSpPr>
              <p:nvPr/>
            </p:nvSpPr>
            <p:spPr bwMode="auto">
              <a:xfrm>
                <a:off x="1247" y="3430"/>
                <a:ext cx="35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4" name="Line 8"/>
              <p:cNvSpPr>
                <a:spLocks noChangeShapeType="1"/>
              </p:cNvSpPr>
              <p:nvPr/>
            </p:nvSpPr>
            <p:spPr bwMode="auto">
              <a:xfrm flipV="1">
                <a:off x="4830" y="3339"/>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5" name="Line 9"/>
              <p:cNvSpPr>
                <a:spLocks noChangeShapeType="1"/>
              </p:cNvSpPr>
              <p:nvPr/>
            </p:nvSpPr>
            <p:spPr bwMode="auto">
              <a:xfrm flipV="1">
                <a:off x="1837"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10"/>
              <p:cNvSpPr>
                <a:spLocks noChangeShapeType="1"/>
              </p:cNvSpPr>
              <p:nvPr/>
            </p:nvSpPr>
            <p:spPr bwMode="auto">
              <a:xfrm flipV="1">
                <a:off x="2245"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Line 11"/>
              <p:cNvSpPr>
                <a:spLocks noChangeShapeType="1"/>
              </p:cNvSpPr>
              <p:nvPr/>
            </p:nvSpPr>
            <p:spPr bwMode="auto">
              <a:xfrm flipV="1">
                <a:off x="2789"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8" name="Line 12"/>
              <p:cNvSpPr>
                <a:spLocks noChangeShapeType="1"/>
              </p:cNvSpPr>
              <p:nvPr/>
            </p:nvSpPr>
            <p:spPr bwMode="auto">
              <a:xfrm flipV="1">
                <a:off x="3379" y="3385"/>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04" name="Text Box 13"/>
            <p:cNvSpPr txBox="1">
              <a:spLocks noChangeArrowheads="1"/>
            </p:cNvSpPr>
            <p:nvPr/>
          </p:nvSpPr>
          <p:spPr bwMode="auto">
            <a:xfrm>
              <a:off x="317" y="2791"/>
              <a:ext cx="52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p>
          </p:txBody>
        </p:sp>
        <p:sp>
          <p:nvSpPr>
            <p:cNvPr id="80905" name="Text Box 14"/>
            <p:cNvSpPr txBox="1">
              <a:spLocks noChangeArrowheads="1"/>
            </p:cNvSpPr>
            <p:nvPr/>
          </p:nvSpPr>
          <p:spPr bwMode="auto">
            <a:xfrm>
              <a:off x="424" y="2807"/>
              <a:ext cx="533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t>  0(P</a:t>
              </a:r>
              <a:r>
                <a:rPr lang="en-US" altLang="zh-CN" sz="2800" baseline="-25000"/>
                <a:t>1</a:t>
              </a:r>
              <a:r>
                <a:rPr lang="en-US" altLang="zh-CN" sz="2800"/>
                <a:t>)      P</a:t>
              </a:r>
              <a:r>
                <a:rPr lang="en-US" altLang="zh-CN" sz="2800" baseline="-25000"/>
                <a:t>2</a:t>
              </a:r>
              <a:r>
                <a:rPr lang="en-US" altLang="zh-CN" sz="2800"/>
                <a:t>      P</a:t>
              </a:r>
              <a:r>
                <a:rPr lang="en-US" altLang="zh-CN" sz="2800" baseline="-25000"/>
                <a:t>3</a:t>
              </a:r>
              <a:r>
                <a:rPr lang="en-US" altLang="zh-CN" sz="2800"/>
                <a:t>        P</a:t>
              </a:r>
              <a:r>
                <a:rPr lang="en-US" altLang="zh-CN" sz="2800" baseline="-25000"/>
                <a:t>4            </a:t>
              </a:r>
              <a:r>
                <a:rPr lang="en-US" altLang="zh-CN" sz="2800"/>
                <a:t>P</a:t>
              </a:r>
              <a:r>
                <a:rPr lang="en-US" altLang="zh-CN" sz="2800" baseline="-25000"/>
                <a:t>5</a:t>
              </a:r>
              <a:r>
                <a:rPr lang="en-US" altLang="zh-CN" sz="2800"/>
                <a:t>       ……            1</a:t>
              </a:r>
            </a:p>
          </p:txBody>
        </p:sp>
        <p:sp>
          <p:nvSpPr>
            <p:cNvPr id="80906" name="AutoShape 15"/>
            <p:cNvSpPr>
              <a:spLocks/>
            </p:cNvSpPr>
            <p:nvPr/>
          </p:nvSpPr>
          <p:spPr bwMode="auto">
            <a:xfrm rot="-5400000">
              <a:off x="1078" y="3217"/>
              <a:ext cx="78" cy="640"/>
            </a:xfrm>
            <a:prstGeom prst="leftBrace">
              <a:avLst>
                <a:gd name="adj1" fmla="val 6837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0907" name="AutoShape 16"/>
            <p:cNvSpPr>
              <a:spLocks/>
            </p:cNvSpPr>
            <p:nvPr/>
          </p:nvSpPr>
          <p:spPr bwMode="auto">
            <a:xfrm rot="-5400000">
              <a:off x="1692" y="3297"/>
              <a:ext cx="78" cy="480"/>
            </a:xfrm>
            <a:prstGeom prst="leftBrace">
              <a:avLst>
                <a:gd name="adj1" fmla="val 5128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0908" name="AutoShape 17"/>
            <p:cNvSpPr>
              <a:spLocks/>
            </p:cNvSpPr>
            <p:nvPr/>
          </p:nvSpPr>
          <p:spPr bwMode="auto">
            <a:xfrm rot="-5400000">
              <a:off x="2279" y="3243"/>
              <a:ext cx="78" cy="587"/>
            </a:xfrm>
            <a:prstGeom prst="leftBrace">
              <a:avLst>
                <a:gd name="adj1" fmla="val 6271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0909" name="AutoShape 18"/>
            <p:cNvSpPr>
              <a:spLocks/>
            </p:cNvSpPr>
            <p:nvPr/>
          </p:nvSpPr>
          <p:spPr bwMode="auto">
            <a:xfrm rot="-5400000">
              <a:off x="2946" y="3217"/>
              <a:ext cx="78" cy="640"/>
            </a:xfrm>
            <a:prstGeom prst="leftBrace">
              <a:avLst>
                <a:gd name="adj1" fmla="val 6837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0910" name="Text Box 19"/>
            <p:cNvSpPr txBox="1">
              <a:spLocks noChangeArrowheads="1"/>
            </p:cNvSpPr>
            <p:nvPr/>
          </p:nvSpPr>
          <p:spPr bwMode="auto">
            <a:xfrm>
              <a:off x="3402" y="3339"/>
              <a:ext cx="154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t>        </a:t>
              </a:r>
              <a:r>
                <a:rPr lang="en-US" altLang="zh-CN" sz="2000"/>
                <a:t>……</a:t>
              </a:r>
              <a:endParaRPr lang="en-US" altLang="zh-CN"/>
            </a:p>
          </p:txBody>
        </p:sp>
        <p:sp>
          <p:nvSpPr>
            <p:cNvPr id="80911" name="Text Box 20"/>
            <p:cNvSpPr txBox="1">
              <a:spLocks noChangeArrowheads="1"/>
            </p:cNvSpPr>
            <p:nvPr/>
          </p:nvSpPr>
          <p:spPr bwMode="auto">
            <a:xfrm>
              <a:off x="1011" y="3498"/>
              <a:ext cx="368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t>p</a:t>
              </a:r>
              <a:r>
                <a:rPr lang="en-US" altLang="zh-CN" sz="2800" baseline="-25000"/>
                <a:t>1</a:t>
              </a:r>
              <a:r>
                <a:rPr lang="en-US" altLang="zh-CN" sz="2800"/>
                <a:t>        </a:t>
              </a:r>
              <a:r>
                <a:rPr lang="en-US" altLang="zh-CN" sz="2800" i="1"/>
                <a:t>p</a:t>
              </a:r>
              <a:r>
                <a:rPr lang="en-US" altLang="zh-CN" sz="2800" baseline="-25000"/>
                <a:t>2           </a:t>
              </a:r>
              <a:r>
                <a:rPr lang="en-US" altLang="zh-CN" sz="2800" i="1"/>
                <a:t>p</a:t>
              </a:r>
              <a:r>
                <a:rPr lang="en-US" altLang="zh-CN" sz="2800" baseline="-25000"/>
                <a:t>3             </a:t>
              </a:r>
              <a:r>
                <a:rPr lang="en-US" altLang="zh-CN" sz="2800" i="1"/>
                <a:t>p</a:t>
              </a:r>
              <a:r>
                <a:rPr lang="en-US" altLang="zh-CN" sz="2800" baseline="-25000"/>
                <a:t>4                    </a:t>
              </a:r>
              <a:endParaRPr lang="en-US" altLang="zh-CN" sz="2800"/>
            </a:p>
          </p:txBody>
        </p:sp>
      </p:grpSp>
      <p:sp>
        <p:nvSpPr>
          <p:cNvPr id="80901" name="Rectangle 21"/>
          <p:cNvSpPr>
            <a:spLocks noGrp="1" noChangeArrowheads="1"/>
          </p:cNvSpPr>
          <p:nvPr>
            <p:ph type="title" idx="4294967295"/>
          </p:nvPr>
        </p:nvSpPr>
        <p:spPr>
          <a:xfrm>
            <a:off x="1173163" y="457200"/>
            <a:ext cx="7772400" cy="814388"/>
          </a:xfrm>
          <a:noFill/>
        </p:spPr>
        <p:txBody>
          <a:bodyPr/>
          <a:lstStyle/>
          <a:p>
            <a:pPr eaLnBrk="1" hangingPunct="1"/>
            <a:r>
              <a:rPr lang="en-US" altLang="zh-CN" sz="3600" b="1" dirty="0" smtClean="0"/>
              <a:t>5.4.2  </a:t>
            </a:r>
            <a:r>
              <a:rPr lang="zh-CN" altLang="en-US" sz="3600" dirty="0" smtClean="0"/>
              <a:t>算术编码 </a:t>
            </a:r>
          </a:p>
        </p:txBody>
      </p:sp>
      <p:sp>
        <p:nvSpPr>
          <p:cNvPr id="90134" name="Rectangle 22"/>
          <p:cNvSpPr>
            <a:spLocks noChangeArrowheads="1"/>
          </p:cNvSpPr>
          <p:nvPr/>
        </p:nvSpPr>
        <p:spPr bwMode="auto">
          <a:xfrm>
            <a:off x="869950" y="1498025"/>
            <a:ext cx="71609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3200" dirty="0" smtClean="0"/>
              <a:t>算术码是一种</a:t>
            </a:r>
            <a:r>
              <a:rPr lang="zh-CN" altLang="en-US" sz="3200" dirty="0" smtClean="0">
                <a:solidFill>
                  <a:srgbClr val="FF3300"/>
                </a:solidFill>
              </a:rPr>
              <a:t>非分组码</a:t>
            </a:r>
            <a:r>
              <a:rPr lang="zh-CN" altLang="en-US" sz="3200" dirty="0" smtClean="0"/>
              <a:t>，其基本思路是</a:t>
            </a:r>
            <a:endParaRPr lang="zh-CN" altLang="en-US" sz="3200" dirty="0"/>
          </a:p>
        </p:txBody>
      </p:sp>
      <p:sp>
        <p:nvSpPr>
          <p:cNvPr id="3" name="文本框 2"/>
          <p:cNvSpPr txBox="1"/>
          <p:nvPr/>
        </p:nvSpPr>
        <p:spPr>
          <a:xfrm>
            <a:off x="504889" y="5846563"/>
            <a:ext cx="8229600" cy="830997"/>
          </a:xfrm>
          <a:prstGeom prst="rect">
            <a:avLst/>
          </a:prstGeom>
          <a:noFill/>
        </p:spPr>
        <p:txBody>
          <a:bodyPr wrap="square" rtlCol="0">
            <a:spAutoFit/>
          </a:bodyPr>
          <a:lstStyle/>
          <a:p>
            <a:pPr algn="ctr"/>
            <a:r>
              <a:rPr lang="zh-CN" altLang="en-US" b="1" dirty="0" smtClean="0">
                <a:solidFill>
                  <a:schemeClr val="accent6"/>
                </a:solidFill>
              </a:rPr>
              <a:t>与香农码的区别：香农码考虑单个符号，算术编码考虑的是整个数据文件</a:t>
            </a:r>
            <a:endParaRPr lang="zh-CN" altLang="en-US" b="1" dirty="0">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34"/>
                                        </p:tgtEl>
                                        <p:attrNameLst>
                                          <p:attrName>style.visibility</p:attrName>
                                        </p:attrNameLst>
                                      </p:cBhvr>
                                      <p:to>
                                        <p:strVal val="visible"/>
                                      </p:to>
                                    </p:set>
                                    <p:anim calcmode="lin" valueType="num">
                                      <p:cBhvr additive="base">
                                        <p:cTn id="7" dur="500" fill="hold"/>
                                        <p:tgtEl>
                                          <p:spTgt spid="90134"/>
                                        </p:tgtEl>
                                        <p:attrNameLst>
                                          <p:attrName>ppt_x</p:attrName>
                                        </p:attrNameLst>
                                      </p:cBhvr>
                                      <p:tavLst>
                                        <p:tav tm="0">
                                          <p:val>
                                            <p:strVal val="#ppt_x"/>
                                          </p:val>
                                        </p:tav>
                                        <p:tav tm="100000">
                                          <p:val>
                                            <p:strVal val="#ppt_x"/>
                                          </p:val>
                                        </p:tav>
                                      </p:tavLst>
                                    </p:anim>
                                    <p:anim calcmode="lin" valueType="num">
                                      <p:cBhvr additive="base">
                                        <p:cTn id="8" dur="500" fill="hold"/>
                                        <p:tgtEl>
                                          <p:spTgt spid="901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114">
                                            <p:txEl>
                                              <p:pRg st="0" end="0"/>
                                            </p:txEl>
                                          </p:spTgt>
                                        </p:tgtEl>
                                        <p:attrNameLst>
                                          <p:attrName>style.visibility</p:attrName>
                                        </p:attrNameLst>
                                      </p:cBhvr>
                                      <p:to>
                                        <p:strVal val="visible"/>
                                      </p:to>
                                    </p:set>
                                    <p:anim calcmode="lin" valueType="num">
                                      <p:cBhvr additive="base">
                                        <p:cTn id="13" dur="500" fill="hold"/>
                                        <p:tgtEl>
                                          <p:spTgt spid="901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build="p"/>
      <p:bldP spid="90134" grpId="0"/>
      <p:bldP spid="3" grpId="0"/>
    </p:bldLst>
  </p:timing>
</p:sld>
</file>

<file path=ppt/theme/theme1.xml><?xml version="1.0" encoding="utf-8"?>
<a:theme xmlns:a="http://schemas.openxmlformats.org/drawingml/2006/main" name="领带型模板">
  <a:themeElements>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领带型模板">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领带型模板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领带型模板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领带型模板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领带型模板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领带型模板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CHP1_1</Template>
  <TotalTime>16143</TotalTime>
  <Words>11895</Words>
  <Application>Microsoft Office PowerPoint</Application>
  <PresentationFormat>全屏显示(4:3)</PresentationFormat>
  <Paragraphs>1762</Paragraphs>
  <Slides>136</Slides>
  <Notes>9</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4</vt:i4>
      </vt:variant>
      <vt:variant>
        <vt:lpstr>幻灯片标题</vt:lpstr>
      </vt:variant>
      <vt:variant>
        <vt:i4>136</vt:i4>
      </vt:variant>
    </vt:vector>
  </HeadingPairs>
  <TitlesOfParts>
    <vt:vector size="155" baseType="lpstr">
      <vt:lpstr>Monotype Sorts</vt:lpstr>
      <vt:lpstr>黑体</vt:lpstr>
      <vt:lpstr>华文楷体</vt:lpstr>
      <vt:lpstr>华文行楷</vt:lpstr>
      <vt:lpstr>宋体</vt:lpstr>
      <vt:lpstr>Arial</vt:lpstr>
      <vt:lpstr>Cambria Math</vt:lpstr>
      <vt:lpstr>Lucida Calligraphy</vt:lpstr>
      <vt:lpstr>Symbol</vt:lpstr>
      <vt:lpstr>Times New Roman</vt:lpstr>
      <vt:lpstr>Wingdings</vt:lpstr>
      <vt:lpstr>领带型模板</vt:lpstr>
      <vt:lpstr>自定义设计方案</vt:lpstr>
      <vt:lpstr>1_自定义设计方案</vt:lpstr>
      <vt:lpstr>2_自定义设计方案</vt:lpstr>
      <vt:lpstr>公式</vt:lpstr>
      <vt:lpstr>Equation</vt:lpstr>
      <vt:lpstr>Document</vt:lpstr>
      <vt:lpstr>Equation.DSMT4</vt:lpstr>
      <vt:lpstr>第5章　信源编码 </vt:lpstr>
      <vt:lpstr>第5章　信源编码 </vt:lpstr>
      <vt:lpstr>第5章　信源编码</vt:lpstr>
      <vt:lpstr>第5章　信源编码</vt:lpstr>
      <vt:lpstr>第5章　信源编码</vt:lpstr>
      <vt:lpstr>5.1  编码的概念</vt:lpstr>
      <vt:lpstr>分组码的码表 </vt:lpstr>
      <vt:lpstr>信源编码</vt:lpstr>
      <vt:lpstr>定长码与变长码</vt:lpstr>
      <vt:lpstr>码的属性（1）奇异码与非奇异码</vt:lpstr>
      <vt:lpstr>码的属性（2）唯一可译码</vt:lpstr>
      <vt:lpstr>唯一可译码</vt:lpstr>
      <vt:lpstr>即时码和非即时码</vt:lpstr>
      <vt:lpstr>码的分类</vt:lpstr>
      <vt:lpstr>即时码及其树图构造法</vt:lpstr>
      <vt:lpstr>码树</vt:lpstr>
      <vt:lpstr>PowerPoint 演示文稿</vt:lpstr>
      <vt:lpstr>PowerPoint 演示文稿</vt:lpstr>
      <vt:lpstr>码树与码字对应关系图 </vt:lpstr>
      <vt:lpstr>克劳夫特不等式</vt:lpstr>
      <vt:lpstr>克劳夫特不等式</vt:lpstr>
      <vt:lpstr>克劳夫特不等式</vt:lpstr>
      <vt:lpstr>克劳夫特不等式</vt:lpstr>
      <vt:lpstr>唯一可译码的判断方法1</vt:lpstr>
      <vt:lpstr>唯一可译码的判断方法2—尾随后缀法</vt:lpstr>
      <vt:lpstr>构造尾随后缀集合F的方法</vt:lpstr>
      <vt:lpstr>例</vt:lpstr>
      <vt:lpstr>练习</vt:lpstr>
      <vt:lpstr>第5章　信源编码</vt:lpstr>
      <vt:lpstr>PowerPoint 演示文稿</vt:lpstr>
      <vt:lpstr>无失真信源编码</vt:lpstr>
      <vt:lpstr>无失真信源编码</vt:lpstr>
      <vt:lpstr>无失真信源编码</vt:lpstr>
      <vt:lpstr>定长编码</vt:lpstr>
      <vt:lpstr>定长编码</vt:lpstr>
      <vt:lpstr>定长编码</vt:lpstr>
      <vt:lpstr>PowerPoint 演示文稿</vt:lpstr>
      <vt:lpstr>定长编码定理含义</vt:lpstr>
      <vt:lpstr>定长编码定理含义</vt:lpstr>
      <vt:lpstr>PowerPoint 演示文稿</vt:lpstr>
      <vt:lpstr>例题</vt:lpstr>
      <vt:lpstr>信源长度L</vt:lpstr>
      <vt:lpstr>编码效率</vt:lpstr>
      <vt:lpstr>PowerPoint 演示文稿</vt:lpstr>
      <vt:lpstr>PowerPoint 演示文稿</vt:lpstr>
      <vt:lpstr>PowerPoint 演示文稿</vt:lpstr>
      <vt:lpstr>5.2.2变长编码定理（香农第一定理）</vt:lpstr>
      <vt:lpstr>单个符号变长编码定理</vt:lpstr>
      <vt:lpstr>离散平稳无记忆序列变长编码定理</vt:lpstr>
      <vt:lpstr>变长编码效率</vt:lpstr>
      <vt:lpstr>PowerPoint 演示文稿</vt:lpstr>
      <vt:lpstr>PowerPoint 演示文稿</vt:lpstr>
      <vt:lpstr>续例5.3</vt:lpstr>
      <vt:lpstr>续例5.3</vt:lpstr>
      <vt:lpstr>PowerPoint 演示文稿</vt:lpstr>
      <vt:lpstr>分析例5-3</vt:lpstr>
      <vt:lpstr>香农编码</vt:lpstr>
      <vt:lpstr>编码步骤</vt:lpstr>
      <vt:lpstr>香农编码图示</vt:lpstr>
      <vt:lpstr>例5-4</vt:lpstr>
      <vt:lpstr>补充</vt:lpstr>
      <vt:lpstr>PowerPoint 演示文稿</vt:lpstr>
      <vt:lpstr>例5.4 续</vt:lpstr>
      <vt:lpstr>PowerPoint 演示文稿</vt:lpstr>
      <vt:lpstr>第5章　信源编码</vt:lpstr>
      <vt:lpstr>5.3  限失真信源编码定理</vt:lpstr>
      <vt:lpstr>限失真信源编码定理</vt:lpstr>
      <vt:lpstr>限失真信源编码定理</vt:lpstr>
      <vt:lpstr>限失真信源编码定理</vt:lpstr>
      <vt:lpstr>第5章　信源编码</vt:lpstr>
      <vt:lpstr>5.4  常用信源编码方法简介</vt:lpstr>
      <vt:lpstr>5.4.1哈夫曼编码</vt:lpstr>
      <vt:lpstr> 哈夫曼（Huffman）码</vt:lpstr>
      <vt:lpstr>例题</vt:lpstr>
      <vt:lpstr>编码结果</vt:lpstr>
      <vt:lpstr>编码结果</vt:lpstr>
      <vt:lpstr>哈夫曼编码特点</vt:lpstr>
      <vt:lpstr>例题</vt:lpstr>
      <vt:lpstr>两种哈夫曼编码比较</vt:lpstr>
      <vt:lpstr>两种哈夫曼编码比较</vt:lpstr>
      <vt:lpstr>两种哈夫曼编码比较</vt:lpstr>
      <vt:lpstr>两种哈夫曼编码比较</vt:lpstr>
      <vt:lpstr>两种哈夫曼编码比较</vt:lpstr>
      <vt:lpstr>将下列信源编成3进制哈夫曼码</vt:lpstr>
      <vt:lpstr>例题：三进制哈夫曼编码</vt:lpstr>
      <vt:lpstr>PowerPoint 演示文稿</vt:lpstr>
      <vt:lpstr>PowerPoint 演示文稿</vt:lpstr>
      <vt:lpstr>用哈夫曼方法对信源序列编码</vt:lpstr>
      <vt:lpstr>变长码与存储器容量</vt:lpstr>
      <vt:lpstr>PowerPoint 演示文稿</vt:lpstr>
      <vt:lpstr>变长编码与存储器容量</vt:lpstr>
      <vt:lpstr>费诺（Fano）编码方法</vt:lpstr>
      <vt:lpstr>例题</vt:lpstr>
      <vt:lpstr>例题</vt:lpstr>
      <vt:lpstr>例题</vt:lpstr>
      <vt:lpstr>例题</vt:lpstr>
      <vt:lpstr>费诺码的特点</vt:lpstr>
      <vt:lpstr>分组码的局限性</vt:lpstr>
      <vt:lpstr>5.4.2  算术编码 </vt:lpstr>
      <vt:lpstr>PowerPoint 演示文稿</vt:lpstr>
      <vt:lpstr>如何求序列的概率p(S)和累计概率P(S)</vt:lpstr>
      <vt:lpstr>PowerPoint 演示文稿</vt:lpstr>
      <vt:lpstr>PowerPoint 演示文稿</vt:lpstr>
      <vt:lpstr>PowerPoint 演示文稿</vt:lpstr>
      <vt:lpstr>编码过程</vt:lpstr>
      <vt:lpstr>PowerPoint 演示文稿</vt:lpstr>
      <vt:lpstr>PowerPoint 演示文稿</vt:lpstr>
      <vt:lpstr>PowerPoint 演示文稿</vt:lpstr>
      <vt:lpstr>PowerPoint 演示文稿</vt:lpstr>
      <vt:lpstr>算术编码过程</vt:lpstr>
      <vt:lpstr>PowerPoint 演示文稿</vt:lpstr>
      <vt:lpstr>译码过程</vt:lpstr>
      <vt:lpstr>算术编码小结</vt:lpstr>
      <vt:lpstr>PowerPoint 演示文稿</vt:lpstr>
      <vt:lpstr>PowerPoint 演示文稿</vt:lpstr>
      <vt:lpstr>LZ编码</vt:lpstr>
      <vt:lpstr>PowerPoint 演示文稿</vt:lpstr>
      <vt:lpstr>PowerPoint 演示文稿</vt:lpstr>
      <vt:lpstr>PowerPoint 演示文稿</vt:lpstr>
      <vt:lpstr>例5-10 信源符号集A={a，b}，输入信源符号序列U=(abbabaabbabbaaaaba…)</vt:lpstr>
      <vt:lpstr>表5-8  LZ编码示例</vt:lpstr>
      <vt:lpstr>PowerPoint 演示文稿</vt:lpstr>
      <vt:lpstr>PowerPoint 演示文稿</vt:lpstr>
      <vt:lpstr>5.4.4 游程编码（RLE，run-length encoding）</vt:lpstr>
      <vt:lpstr>传真编码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第5章小结</vt:lpstr>
      <vt:lpstr>第五章 小结</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信源编码</dc:title>
  <dc:creator>shengli</dc:creator>
  <cp:lastModifiedBy>Junhua TANG</cp:lastModifiedBy>
  <cp:revision>466</cp:revision>
  <dcterms:created xsi:type="dcterms:W3CDTF">2005-04-07T11:20:50Z</dcterms:created>
  <dcterms:modified xsi:type="dcterms:W3CDTF">2023-03-15T12:27:34Z</dcterms:modified>
</cp:coreProperties>
</file>